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640" r:id="rId2"/>
    <p:sldId id="732" r:id="rId3"/>
    <p:sldId id="733" r:id="rId4"/>
    <p:sldId id="734" r:id="rId5"/>
    <p:sldId id="735" r:id="rId6"/>
    <p:sldId id="736" r:id="rId7"/>
    <p:sldId id="737" r:id="rId8"/>
    <p:sldId id="738" r:id="rId9"/>
    <p:sldId id="739" r:id="rId10"/>
    <p:sldId id="740" r:id="rId11"/>
    <p:sldId id="741" r:id="rId12"/>
    <p:sldId id="742" r:id="rId13"/>
    <p:sldId id="743" r:id="rId14"/>
    <p:sldId id="744" r:id="rId15"/>
    <p:sldId id="745" r:id="rId16"/>
    <p:sldId id="746" r:id="rId17"/>
    <p:sldId id="747" r:id="rId18"/>
    <p:sldId id="748" r:id="rId19"/>
    <p:sldId id="749" r:id="rId20"/>
    <p:sldId id="750" r:id="rId21"/>
    <p:sldId id="751" r:id="rId22"/>
    <p:sldId id="752" r:id="rId23"/>
    <p:sldId id="753" r:id="rId24"/>
    <p:sldId id="754" r:id="rId25"/>
    <p:sldId id="755" r:id="rId26"/>
    <p:sldId id="756" r:id="rId27"/>
    <p:sldId id="757" r:id="rId28"/>
    <p:sldId id="758" r:id="rId29"/>
    <p:sldId id="759" r:id="rId30"/>
    <p:sldId id="760" r:id="rId31"/>
    <p:sldId id="761" r:id="rId32"/>
    <p:sldId id="762" r:id="rId33"/>
    <p:sldId id="763" r:id="rId34"/>
    <p:sldId id="764" r:id="rId35"/>
    <p:sldId id="765" r:id="rId36"/>
    <p:sldId id="766" r:id="rId37"/>
    <p:sldId id="767" r:id="rId38"/>
    <p:sldId id="768" r:id="rId39"/>
    <p:sldId id="769" r:id="rId40"/>
    <p:sldId id="770" r:id="rId41"/>
    <p:sldId id="771" r:id="rId42"/>
    <p:sldId id="772" r:id="rId43"/>
    <p:sldId id="773" r:id="rId44"/>
    <p:sldId id="774" r:id="rId45"/>
    <p:sldId id="775" r:id="rId46"/>
    <p:sldId id="776" r:id="rId47"/>
    <p:sldId id="777" r:id="rId48"/>
    <p:sldId id="778" r:id="rId49"/>
    <p:sldId id="779" r:id="rId50"/>
    <p:sldId id="780" r:id="rId51"/>
    <p:sldId id="781" r:id="rId52"/>
    <p:sldId id="782" r:id="rId53"/>
    <p:sldId id="783" r:id="rId54"/>
    <p:sldId id="784" r:id="rId55"/>
    <p:sldId id="785" r:id="rId56"/>
    <p:sldId id="786" r:id="rId57"/>
    <p:sldId id="787" r:id="rId58"/>
    <p:sldId id="788" r:id="rId59"/>
    <p:sldId id="789" r:id="rId60"/>
    <p:sldId id="790" r:id="rId61"/>
    <p:sldId id="791" r:id="rId62"/>
    <p:sldId id="792" r:id="rId63"/>
    <p:sldId id="793" r:id="rId64"/>
    <p:sldId id="794" r:id="rId65"/>
    <p:sldId id="795" r:id="rId66"/>
    <p:sldId id="796" r:id="rId67"/>
    <p:sldId id="797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006600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666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png"/><Relationship Id="rId4" Type="http://schemas.openxmlformats.org/officeDocument/2006/relationships/image" Target="../media/image18.wmf"/><Relationship Id="rId9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6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Основне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</a:t>
            </a:r>
            <a:r>
              <a:rPr lang="en-U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и захватање воде</a:t>
            </a: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sr-Cyrl-R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r-Cyrl-RS" sz="20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2020.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2020/2021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Умиривање енергије</a:t>
            </a:r>
            <a:endParaRPr lang="en-U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8785225" cy="1871662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sr-Cyrl-CS" altLang="en-US" sz="2000" smtClean="0"/>
              <a:t>М</a:t>
            </a:r>
            <a:r>
              <a:rPr lang="sr-Latn-CS" altLang="en-US" sz="2000" smtClean="0"/>
              <a:t>али део енергије се утроши </a:t>
            </a:r>
            <a:r>
              <a:rPr lang="sr-Cyrl-CS" altLang="en-US" sz="2000" smtClean="0"/>
              <a:t>кроз отпор “</a:t>
            </a:r>
            <a:r>
              <a:rPr lang="sr-Latn-CS" altLang="en-US" sz="2000" b="1" smtClean="0">
                <a:solidFill>
                  <a:srgbClr val="006600"/>
                </a:solidFill>
              </a:rPr>
              <a:t>трењ</a:t>
            </a:r>
            <a:r>
              <a:rPr lang="sr-Cyrl-CS" altLang="en-US" sz="2000" b="1" smtClean="0">
                <a:solidFill>
                  <a:srgbClr val="006600"/>
                </a:solidFill>
              </a:rPr>
              <a:t>а</a:t>
            </a:r>
            <a:r>
              <a:rPr lang="sr-Cyrl-CS" altLang="en-US" sz="2000" smtClean="0"/>
              <a:t>“ </a:t>
            </a:r>
            <a:r>
              <a:rPr lang="sr-Latn-CS" altLang="en-US" sz="2000" smtClean="0"/>
              <a:t>дуж брзотока</a:t>
            </a:r>
            <a:r>
              <a:rPr lang="sl-SI" altLang="en-US" sz="2000" smtClean="0"/>
              <a:t>.</a:t>
            </a:r>
            <a:endParaRPr lang="sr-Latn-CS" altLang="en-US" sz="2000" smtClean="0"/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sr-Latn-CS" altLang="en-US" sz="2000" smtClean="0"/>
              <a:t>Ако се млаз одбаци у ваздух</a:t>
            </a:r>
            <a:r>
              <a:rPr lang="en-US" altLang="en-US" sz="2000" smtClean="0"/>
              <a:t>, </a:t>
            </a:r>
            <a:r>
              <a:rPr lang="sr-Latn-CS" altLang="en-US" sz="2000" smtClean="0"/>
              <a:t>део енергије се троши на </a:t>
            </a:r>
            <a:r>
              <a:rPr lang="sr-Latn-CS" altLang="en-US" sz="2000" b="1" smtClean="0">
                <a:solidFill>
                  <a:srgbClr val="800000"/>
                </a:solidFill>
              </a:rPr>
              <a:t>сабијањ</a:t>
            </a:r>
            <a:r>
              <a:rPr lang="sr-Cyrl-CS" altLang="en-US" sz="2000" b="1" smtClean="0">
                <a:solidFill>
                  <a:srgbClr val="800000"/>
                </a:solidFill>
              </a:rPr>
              <a:t>е </a:t>
            </a:r>
            <a:r>
              <a:rPr lang="sr-Latn-CS" altLang="en-US" sz="2000" b="1" smtClean="0">
                <a:solidFill>
                  <a:srgbClr val="800000"/>
                </a:solidFill>
              </a:rPr>
              <a:t>увученог ваздуха</a:t>
            </a:r>
            <a:r>
              <a:rPr lang="sr-Cyrl-CS" altLang="en-US" sz="2000" smtClean="0"/>
              <a:t>, а </a:t>
            </a:r>
            <a:r>
              <a:rPr lang="sr-Latn-CS" altLang="en-US" sz="2000" smtClean="0"/>
              <a:t>део на </a:t>
            </a:r>
            <a:r>
              <a:rPr lang="sr-Latn-CS" altLang="en-US" sz="2000" b="1" smtClean="0">
                <a:solidFill>
                  <a:srgbClr val="800000"/>
                </a:solidFill>
              </a:rPr>
              <a:t>отпор ваздуха</a:t>
            </a:r>
            <a:r>
              <a:rPr lang="sr-Latn-CS" altLang="en-US" sz="2000" smtClean="0"/>
              <a:t> дуж путање млаза</a:t>
            </a:r>
            <a:r>
              <a:rPr lang="sr-Cyrl-CS" altLang="en-US" sz="2000" smtClean="0"/>
              <a:t>. </a:t>
            </a:r>
            <a:endParaRPr lang="sr-Latn-CS" altLang="en-US" sz="2000" smtClean="0"/>
          </a:p>
          <a:p>
            <a:pPr eaLnBrk="1" hangingPunct="1">
              <a:lnSpc>
                <a:spcPct val="85000"/>
              </a:lnSpc>
              <a:spcBef>
                <a:spcPts val="1200"/>
              </a:spcBef>
            </a:pPr>
            <a:r>
              <a:rPr lang="sr-Latn-CS" altLang="en-US" sz="2000" b="1" smtClean="0"/>
              <a:t>Највећи део енергије троши се у </a:t>
            </a:r>
            <a:r>
              <a:rPr lang="sr-Latn-CS" altLang="en-US" sz="2000" b="1" smtClean="0">
                <a:solidFill>
                  <a:srgbClr val="FF0000"/>
                </a:solidFill>
              </a:rPr>
              <a:t>вртлозима</a:t>
            </a:r>
            <a:r>
              <a:rPr lang="en-US" altLang="en-US" sz="2000" b="1" smtClean="0"/>
              <a:t> на </a:t>
            </a:r>
            <a:r>
              <a:rPr lang="sr-Latn-CS" altLang="en-US" sz="2000" b="1" smtClean="0"/>
              <a:t>прелазу из бурног у мирно течење</a:t>
            </a:r>
            <a:r>
              <a:rPr lang="en-US" altLang="en-US" sz="2000" b="1" smtClean="0"/>
              <a:t>. 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1042988" y="981075"/>
            <a:ext cx="748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altLang="en-US" sz="2400" b="0">
                <a:solidFill>
                  <a:srgbClr val="FF0000"/>
                </a:solidFill>
                <a:latin typeface="Arial" charset="0"/>
              </a:rPr>
              <a:t>Задатак излазног дела</a:t>
            </a:r>
            <a:r>
              <a:rPr lang="sr-Cyrl-CS" altLang="en-US" sz="2400" b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sr-Latn-CS" altLang="en-US" sz="2400" b="0">
                <a:solidFill>
                  <a:srgbClr val="FF0000"/>
                </a:solidFill>
                <a:latin typeface="Arial" charset="0"/>
              </a:rPr>
              <a:t>да распе енергију воде</a:t>
            </a:r>
            <a:r>
              <a:rPr lang="en-US" altLang="en-US" sz="2400" b="0">
                <a:solidFill>
                  <a:srgbClr val="FF0000"/>
                </a:solidFill>
                <a:latin typeface="Arial" charset="0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Latn-CS" altLang="en-US" sz="2400" b="0">
                <a:solidFill>
                  <a:srgbClr val="FF0000"/>
                </a:solidFill>
                <a:latin typeface="Arial" charset="0"/>
              </a:rPr>
              <a:t>или</a:t>
            </a:r>
            <a:r>
              <a:rPr lang="en-US" altLang="en-US" sz="2400" b="0">
                <a:solidFill>
                  <a:srgbClr val="FF0000"/>
                </a:solidFill>
                <a:latin typeface="Arial" charset="0"/>
              </a:rPr>
              <a:t> “</a:t>
            </a:r>
            <a:r>
              <a:rPr lang="sr-Latn-CS" altLang="en-US" sz="2400" b="0">
                <a:solidFill>
                  <a:srgbClr val="FF0000"/>
                </a:solidFill>
                <a:latin typeface="Arial" charset="0"/>
              </a:rPr>
              <a:t>одбаци</a:t>
            </a:r>
            <a:r>
              <a:rPr lang="en-US" altLang="en-US" sz="2400" b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sr-Cyrl-CS" altLang="en-US" sz="2400" b="0">
                <a:solidFill>
                  <a:srgbClr val="FF0000"/>
                </a:solidFill>
                <a:latin typeface="Arial" charset="0"/>
              </a:rPr>
              <a:t> млаз даље од бране</a:t>
            </a:r>
            <a:r>
              <a:rPr lang="en-US" altLang="en-US" sz="2400" b="0">
                <a:solidFill>
                  <a:srgbClr val="FF0000"/>
                </a:solidFill>
                <a:latin typeface="Arial" charset="0"/>
              </a:rPr>
              <a:t>.</a:t>
            </a:r>
            <a:endParaRPr lang="sr-Cyrl-CS" altLang="en-US" sz="2400" b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8005" name="Picture 5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43325"/>
            <a:ext cx="51133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01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141288"/>
            <a:ext cx="7772400" cy="762001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Умиривачи енергије</a:t>
            </a:r>
          </a:p>
        </p:txBody>
      </p:sp>
      <p:pic>
        <p:nvPicPr>
          <p:cNvPr id="129027" name="Picture 7" descr="Sl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3534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9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Умирујући  базен - слапиште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785225" cy="187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Cyrl-CS" altLang="en-US" sz="2400" smtClean="0"/>
              <a:t>У</a:t>
            </a:r>
            <a:r>
              <a:rPr lang="sr-Latn-CS" altLang="en-US" sz="2400" b="1" smtClean="0"/>
              <a:t> </a:t>
            </a:r>
            <a:r>
              <a:rPr lang="sr-Latn-CS" altLang="en-US" sz="2400" b="1" smtClean="0">
                <a:solidFill>
                  <a:srgbClr val="FF0000"/>
                </a:solidFill>
              </a:rPr>
              <a:t>базен</a:t>
            </a:r>
            <a:r>
              <a:rPr lang="sr-Cyrl-CS" altLang="en-US" sz="2400" b="1" smtClean="0">
                <a:solidFill>
                  <a:srgbClr val="FF0000"/>
                </a:solidFill>
              </a:rPr>
              <a:t>у</a:t>
            </a:r>
            <a:r>
              <a:rPr lang="en-US" altLang="en-US" sz="2400" smtClean="0">
                <a:solidFill>
                  <a:srgbClr val="FF0000"/>
                </a:solidFill>
              </a:rPr>
              <a:t> </a:t>
            </a:r>
            <a:r>
              <a:rPr lang="sr-Latn-CS" altLang="en-US" sz="2400" smtClean="0"/>
              <a:t>се </a:t>
            </a:r>
            <a:r>
              <a:rPr lang="sr-Cyrl-CS" altLang="en-US" sz="2400" smtClean="0"/>
              <a:t>образује</a:t>
            </a:r>
            <a:r>
              <a:rPr lang="sr-Latn-CS" altLang="en-US" sz="2400" smtClean="0"/>
              <a:t> </a:t>
            </a:r>
            <a:r>
              <a:rPr lang="sr-Latn-CS" altLang="en-US" sz="2400" i="1" smtClean="0">
                <a:solidFill>
                  <a:srgbClr val="FF0000"/>
                </a:solidFill>
                <a:latin typeface="Arial" charset="0"/>
              </a:rPr>
              <a:t>вртложни ваљак</a:t>
            </a:r>
            <a:r>
              <a:rPr lang="sr-Latn-CS" altLang="en-US" sz="2400" i="1" smtClean="0">
                <a:latin typeface="Arial" charset="0"/>
              </a:rPr>
              <a:t> </a:t>
            </a:r>
            <a:r>
              <a:rPr lang="sr-Latn-CS" altLang="en-US" sz="2400" i="1" smtClean="0">
                <a:solidFill>
                  <a:srgbClr val="800000"/>
                </a:solidFill>
                <a:latin typeface="Arial" charset="0"/>
              </a:rPr>
              <a:t>хидрауличког скока</a:t>
            </a:r>
            <a:r>
              <a:rPr lang="sr-Cyrl-CS" altLang="en-US" sz="2400" i="1" smtClean="0">
                <a:solidFill>
                  <a:srgbClr val="8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r-Cyrl-CS" altLang="en-US" sz="2400" smtClean="0">
                <a:latin typeface="Arial" charset="0"/>
              </a:rPr>
              <a:t>Н</a:t>
            </a:r>
            <a:r>
              <a:rPr lang="sr-Latn-CS" altLang="en-US" sz="2400" smtClean="0">
                <a:latin typeface="Arial" charset="0"/>
              </a:rPr>
              <a:t>ајчешћ</a:t>
            </a:r>
            <a:r>
              <a:rPr lang="sr-Cyrl-CS" altLang="en-US" sz="2400" smtClean="0">
                <a:latin typeface="Arial" charset="0"/>
              </a:rPr>
              <a:t>и </a:t>
            </a:r>
            <a:r>
              <a:rPr lang="sr-Latn-CS" altLang="en-US" sz="2400" smtClean="0">
                <a:latin typeface="Arial" charset="0"/>
              </a:rPr>
              <a:t>тип умиривача енергије</a:t>
            </a:r>
            <a:r>
              <a:rPr lang="en-US" altLang="en-US" sz="2400" smtClean="0">
                <a:latin typeface="Arial" charset="0"/>
              </a:rPr>
              <a:t>.</a:t>
            </a:r>
            <a:r>
              <a:rPr lang="sr-Cyrl-CS" altLang="en-US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</a:t>
            </a:r>
            <a:r>
              <a:rPr lang="sr-Cyrl-CS" altLang="en-US" sz="2400" smtClean="0"/>
              <a:t>бично </a:t>
            </a:r>
            <a:r>
              <a:rPr lang="sr-Latn-CS" altLang="en-US" sz="2400" smtClean="0">
                <a:latin typeface="Arial" charset="0"/>
              </a:rPr>
              <a:t>хоризонтални</a:t>
            </a:r>
            <a:r>
              <a:rPr lang="en-US" altLang="en-US" sz="2400" smtClean="0">
                <a:latin typeface="Arial" charset="0"/>
              </a:rPr>
              <a:t>, </a:t>
            </a:r>
            <a:r>
              <a:rPr lang="sr-Latn-CS" altLang="en-US" sz="2400" smtClean="0">
                <a:latin typeface="Arial" charset="0"/>
              </a:rPr>
              <a:t>призматични</a:t>
            </a:r>
            <a:r>
              <a:rPr lang="en-US" altLang="en-US" sz="2400" smtClean="0">
                <a:latin typeface="Arial" charset="0"/>
              </a:rPr>
              <a:t>, </a:t>
            </a:r>
            <a:r>
              <a:rPr lang="sr-Latn-CS" altLang="en-US" sz="2400" smtClean="0">
                <a:latin typeface="Arial" charset="0"/>
              </a:rPr>
              <a:t>правоугаони</a:t>
            </a:r>
            <a:r>
              <a:rPr lang="en-US" altLang="en-US" sz="2400" smtClean="0"/>
              <a:t> </a:t>
            </a:r>
            <a:r>
              <a:rPr lang="sr-Latn-CS" altLang="en-US" sz="2400" smtClean="0"/>
              <a:t>канал</a:t>
            </a:r>
            <a:r>
              <a:rPr lang="en-US" altLang="en-US" sz="2400" smtClean="0"/>
              <a:t>. </a:t>
            </a:r>
          </a:p>
        </p:txBody>
      </p:sp>
      <p:pic>
        <p:nvPicPr>
          <p:cNvPr id="130052" name="Picture 6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85693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2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Хидраулички  скок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107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107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1078" name="Rectangle 10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31079" name="Picture 13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804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2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92150"/>
            <a:ext cx="8785225" cy="1871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Latn-CS" altLang="en-US" sz="1800" smtClean="0"/>
              <a:t>Однос </a:t>
            </a:r>
            <a:r>
              <a:rPr lang="sr-Cyrl-CS" altLang="en-US" sz="1800" smtClean="0"/>
              <a:t>спрегнутих </a:t>
            </a:r>
            <a:r>
              <a:rPr lang="sr-Latn-CS" altLang="en-US" sz="1800" smtClean="0"/>
              <a:t>дубин</a:t>
            </a:r>
            <a:r>
              <a:rPr lang="sr-Cyrl-CS" altLang="en-US" sz="1800" smtClean="0"/>
              <a:t>а</a:t>
            </a:r>
            <a:r>
              <a:rPr lang="sr-Latn-CS" altLang="en-US" sz="1800" smtClean="0"/>
              <a:t> добија</a:t>
            </a:r>
            <a:r>
              <a:rPr lang="en-US" altLang="en-US" sz="1800" smtClean="0"/>
              <a:t> се </a:t>
            </a:r>
            <a:r>
              <a:rPr lang="sr-Latn-CS" altLang="en-US" sz="1800" smtClean="0"/>
              <a:t>применом </a:t>
            </a:r>
            <a:r>
              <a:rPr lang="sr-Latn-CS" altLang="en-US" sz="1800" b="1" i="1" smtClean="0">
                <a:solidFill>
                  <a:srgbClr val="FF0000"/>
                </a:solidFill>
              </a:rPr>
              <a:t>једначине одржања количине кретања</a:t>
            </a:r>
            <a:r>
              <a:rPr lang="sr-Latn-CS" altLang="en-US" sz="1800" smtClean="0"/>
              <a:t> на масу воде између пресека</a:t>
            </a:r>
            <a:r>
              <a:rPr lang="en-US" altLang="en-US" sz="1800" smtClean="0"/>
              <a:t> “1” </a:t>
            </a:r>
            <a:r>
              <a:rPr lang="sr-Latn-CS" altLang="en-US" sz="1800" smtClean="0"/>
              <a:t>и</a:t>
            </a:r>
            <a:r>
              <a:rPr lang="en-US" altLang="en-US" sz="1800" smtClean="0"/>
              <a:t> “2” </a:t>
            </a:r>
            <a:r>
              <a:rPr lang="sr-Latn-CS" altLang="en-US" sz="1800" smtClean="0"/>
              <a:t>узводно и низводно од скока</a:t>
            </a:r>
            <a:r>
              <a:rPr lang="sr-Cyrl-CS" altLang="en-US" sz="1800" smtClean="0"/>
              <a:t>: </a:t>
            </a:r>
            <a:endParaRPr lang="en-US" altLang="en-US" sz="1800" smtClean="0"/>
          </a:p>
          <a:p>
            <a:pPr eaLnBrk="1" hangingPunct="1">
              <a:lnSpc>
                <a:spcPct val="80000"/>
              </a:lnSpc>
            </a:pPr>
            <a:endParaRPr lang="sr-Cyrl-CS" altLang="en-US" sz="1800" smtClean="0"/>
          </a:p>
          <a:p>
            <a:pPr eaLnBrk="1" hangingPunct="1">
              <a:lnSpc>
                <a:spcPct val="80000"/>
              </a:lnSpc>
            </a:pPr>
            <a:endParaRPr lang="sr-Latn-CS" altLang="en-US" sz="1800" smtClean="0"/>
          </a:p>
          <a:p>
            <a:pPr eaLnBrk="1" hangingPunct="1">
              <a:lnSpc>
                <a:spcPct val="80000"/>
              </a:lnSpc>
            </a:pPr>
            <a:endParaRPr lang="sr-Cyrl-CS" altLang="en-US" sz="1800" smtClean="0"/>
          </a:p>
          <a:p>
            <a:pPr eaLnBrk="1" hangingPunct="1">
              <a:lnSpc>
                <a:spcPct val="80000"/>
              </a:lnSpc>
            </a:pPr>
            <a:r>
              <a:rPr lang="sr-Cyrl-CS" altLang="en-US" sz="1800" smtClean="0"/>
              <a:t>Ј</a:t>
            </a:r>
            <a:r>
              <a:rPr lang="sr-Latn-CS" altLang="en-US" sz="1800" smtClean="0"/>
              <a:t>едначина се </a:t>
            </a:r>
            <a:r>
              <a:rPr lang="sr-Cyrl-CS" altLang="en-US" sz="1800" smtClean="0"/>
              <a:t>р</a:t>
            </a:r>
            <a:r>
              <a:rPr lang="sr-Latn-CS" altLang="en-US" sz="1800" smtClean="0"/>
              <a:t>ешава</a:t>
            </a:r>
            <a:r>
              <a:rPr lang="sr-Cyrl-CS" altLang="en-US" sz="1800" smtClean="0"/>
              <a:t> као</a:t>
            </a:r>
            <a:r>
              <a:rPr lang="en-US" altLang="en-US" sz="1800" smtClean="0"/>
              <a:t>: </a:t>
            </a:r>
            <a:endParaRPr lang="sr-Cyrl-CS" altLang="en-US" sz="1800" smtClean="0"/>
          </a:p>
          <a:p>
            <a:pPr eaLnBrk="1" hangingPunct="1">
              <a:lnSpc>
                <a:spcPct val="80000"/>
              </a:lnSpc>
            </a:pPr>
            <a:endParaRPr lang="en-US" alt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Cyrl-CS" altLang="en-US" sz="1800" smtClean="0"/>
              <a:t>	</a:t>
            </a:r>
            <a:r>
              <a:rPr lang="en-US" altLang="en-US" sz="1800" smtClean="0"/>
              <a:t>(</a:t>
            </a:r>
            <a:r>
              <a:rPr lang="sr-Cyrl-CS" altLang="en-US" sz="1800" smtClean="0"/>
              <a:t>1</a:t>
            </a:r>
            <a:r>
              <a:rPr lang="en-US" altLang="en-US" sz="1800" smtClean="0"/>
              <a:t>):		  </a:t>
            </a: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Хидраулички  скок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210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301750" y="1341438"/>
          <a:ext cx="351631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3" imgW="2514600" imgH="406080" progId="Equation.3">
                  <p:embed/>
                </p:oleObj>
              </mc:Choice>
              <mc:Fallback>
                <p:oleObj name="Equation" r:id="rId3" imgW="25146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1341438"/>
                        <a:ext cx="3516313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32103" name="Picture 9" descr="Sl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82913"/>
            <a:ext cx="69119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5123" name="Object 10"/>
          <p:cNvGraphicFramePr>
            <a:graphicFrameLocks noChangeAspect="1"/>
          </p:cNvGraphicFramePr>
          <p:nvPr/>
        </p:nvGraphicFramePr>
        <p:xfrm>
          <a:off x="1619250" y="2420938"/>
          <a:ext cx="2087563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6" imgW="1498600" imgH="419100" progId="Equation.3">
                  <p:embed/>
                </p:oleObj>
              </mc:Choice>
              <mc:Fallback>
                <p:oleObj name="Equation" r:id="rId6" imgW="1498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420938"/>
                        <a:ext cx="2087563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6" name="Rectangle 13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5124" name="Object 12"/>
          <p:cNvGraphicFramePr>
            <a:graphicFrameLocks noChangeAspect="1"/>
          </p:cNvGraphicFramePr>
          <p:nvPr/>
        </p:nvGraphicFramePr>
        <p:xfrm>
          <a:off x="4932363" y="2349500"/>
          <a:ext cx="8636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8" imgW="596900" imgH="431800" progId="Equation.3">
                  <p:embed/>
                </p:oleObj>
              </mc:Choice>
              <mc:Fallback>
                <p:oleObj name="Equation" r:id="rId8" imgW="596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349500"/>
                        <a:ext cx="8636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80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Хидраулички прорачун слапишта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036050" cy="280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r-Cyrl-CS" altLang="en-US" sz="1800" smtClean="0"/>
              <a:t>	</a:t>
            </a:r>
            <a:r>
              <a:rPr lang="sr-Latn-CS" altLang="en-US" sz="1800" smtClean="0"/>
              <a:t>Прорачун се своди на </a:t>
            </a:r>
            <a:r>
              <a:rPr lang="sr-Latn-CS" altLang="en-US" sz="1800" b="1" smtClean="0">
                <a:solidFill>
                  <a:srgbClr val="3333CC"/>
                </a:solidFill>
                <a:latin typeface="Arial" charset="0"/>
              </a:rPr>
              <a:t>симултано</a:t>
            </a:r>
            <a:r>
              <a:rPr lang="sr-Latn-CS" altLang="en-US" sz="1800" smtClean="0"/>
              <a:t> решавање</a:t>
            </a:r>
            <a:r>
              <a:rPr lang="sr-Cyrl-CS" altLang="en-US" sz="1800" smtClean="0"/>
              <a:t>:</a:t>
            </a:r>
            <a:endParaRPr lang="sr-Latn-CS" altLang="en-US" sz="1800" i="1" smtClean="0"/>
          </a:p>
          <a:p>
            <a:pPr eaLnBrk="1" hangingPunct="1">
              <a:lnSpc>
                <a:spcPct val="80000"/>
              </a:lnSpc>
            </a:pPr>
            <a:r>
              <a:rPr lang="sr-Cyrl-CS" altLang="en-US" sz="1800" i="1" smtClean="0">
                <a:solidFill>
                  <a:srgbClr val="FF0000"/>
                </a:solidFill>
              </a:rPr>
              <a:t>Ј</a:t>
            </a:r>
            <a:r>
              <a:rPr lang="sr-Latn-CS" altLang="en-US" sz="1800" i="1" smtClean="0">
                <a:solidFill>
                  <a:srgbClr val="FF0000"/>
                </a:solidFill>
              </a:rPr>
              <a:t>едначине </a:t>
            </a:r>
            <a:r>
              <a:rPr lang="sr-Latn-CS" altLang="en-US" sz="1800" b="1" i="1" smtClean="0">
                <a:solidFill>
                  <a:srgbClr val="FF0000"/>
                </a:solidFill>
                <a:latin typeface="Arial" charset="0"/>
              </a:rPr>
              <a:t>енергије</a:t>
            </a:r>
            <a:r>
              <a:rPr lang="sr-Latn-CS" altLang="en-US" sz="1800" smtClean="0"/>
              <a:t> </a:t>
            </a:r>
            <a:r>
              <a:rPr lang="sr-Cyrl-CS" altLang="en-US" sz="1800" smtClean="0"/>
              <a:t>и </a:t>
            </a:r>
            <a:r>
              <a:rPr lang="sr-Cyrl-CS" altLang="en-US" sz="1800" i="1" smtClean="0">
                <a:solidFill>
                  <a:srgbClr val="3333CC"/>
                </a:solidFill>
              </a:rPr>
              <a:t>јеначине </a:t>
            </a:r>
            <a:r>
              <a:rPr lang="sr-Cyrl-CS" altLang="en-US" sz="1800" b="1" i="1" smtClean="0">
                <a:solidFill>
                  <a:srgbClr val="3333CC"/>
                </a:solidFill>
                <a:latin typeface="Arial" charset="0"/>
              </a:rPr>
              <a:t>континуитета</a:t>
            </a:r>
            <a:r>
              <a:rPr lang="sr-Cyrl-CS" altLang="en-US" sz="1800" smtClean="0"/>
              <a:t> </a:t>
            </a:r>
            <a:r>
              <a:rPr lang="sr-Latn-CS" altLang="en-US" sz="1800" smtClean="0"/>
              <a:t>дуж брзотока (између “GV“ и “1“)</a:t>
            </a:r>
            <a:r>
              <a:rPr lang="sr-Cyrl-CS" altLang="en-US" sz="1800" smtClean="0"/>
              <a:t>:</a:t>
            </a:r>
            <a:r>
              <a:rPr lang="sr-Latn-CS" altLang="en-US" sz="1800" smtClean="0"/>
              <a:t> </a:t>
            </a:r>
            <a:endParaRPr lang="sr-Cyrl-CS" altLang="en-US" sz="1800" smtClean="0"/>
          </a:p>
          <a:p>
            <a:pPr eaLnBrk="1" hangingPunct="1">
              <a:lnSpc>
                <a:spcPct val="80000"/>
              </a:lnSpc>
            </a:pPr>
            <a:endParaRPr lang="sr-Cyrl-CS" altLang="en-US" sz="1800" i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Cyrl-CS" altLang="en-US" sz="1800" i="1" smtClean="0"/>
              <a:t>                                                                                        </a:t>
            </a:r>
            <a:r>
              <a:rPr lang="sr-Cyrl-CS" altLang="en-US" sz="1800" smtClean="0"/>
              <a:t>и</a:t>
            </a:r>
          </a:p>
          <a:p>
            <a:pPr eaLnBrk="1" hangingPunct="1">
              <a:lnSpc>
                <a:spcPct val="80000"/>
              </a:lnSpc>
            </a:pPr>
            <a:endParaRPr lang="sr-Latn-CS" altLang="en-US" sz="1800" i="1" smtClean="0"/>
          </a:p>
          <a:p>
            <a:pPr eaLnBrk="1" hangingPunct="1">
              <a:lnSpc>
                <a:spcPct val="80000"/>
              </a:lnSpc>
            </a:pPr>
            <a:r>
              <a:rPr lang="sr-Cyrl-CS" altLang="en-US" sz="1800" i="1" smtClean="0">
                <a:solidFill>
                  <a:srgbClr val="800000"/>
                </a:solidFill>
              </a:rPr>
              <a:t>Ј</a:t>
            </a:r>
            <a:r>
              <a:rPr lang="sr-Latn-CS" altLang="en-US" sz="1800" i="1" smtClean="0">
                <a:solidFill>
                  <a:srgbClr val="800000"/>
                </a:solidFill>
              </a:rPr>
              <a:t>едначине </a:t>
            </a:r>
            <a:r>
              <a:rPr lang="sr-Latn-CS" altLang="en-US" sz="1800" b="1" i="1" smtClean="0">
                <a:solidFill>
                  <a:srgbClr val="800000"/>
                </a:solidFill>
                <a:latin typeface="Arial" charset="0"/>
              </a:rPr>
              <a:t>одржања количине кретања</a:t>
            </a:r>
            <a:r>
              <a:rPr lang="sr-Latn-CS" altLang="en-US" sz="1800" smtClean="0"/>
              <a:t> у базену</a:t>
            </a:r>
            <a:r>
              <a:rPr lang="sr-Cyrl-CS" altLang="en-US" sz="1800" smtClean="0"/>
              <a:t>:</a:t>
            </a:r>
            <a:r>
              <a:rPr lang="sr-Latn-CS" altLang="en-US" sz="1800" smtClean="0"/>
              <a:t> </a:t>
            </a:r>
            <a:endParaRPr lang="sr-Cyrl-CS" altLang="en-US" sz="1800" smtClean="0"/>
          </a:p>
          <a:p>
            <a:pPr eaLnBrk="1" hangingPunct="1">
              <a:lnSpc>
                <a:spcPct val="80000"/>
              </a:lnSpc>
            </a:pPr>
            <a:endParaRPr lang="sr-Cyrl-CS" altLang="en-US" sz="1800" i="1" smtClean="0"/>
          </a:p>
          <a:p>
            <a:pPr eaLnBrk="1" hangingPunct="1">
              <a:lnSpc>
                <a:spcPct val="80000"/>
              </a:lnSpc>
            </a:pPr>
            <a:endParaRPr lang="sr-Cyrl-CS" altLang="en-US" sz="1800" i="1" smtClean="0"/>
          </a:p>
          <a:p>
            <a:pPr eaLnBrk="1" hangingPunct="1">
              <a:lnSpc>
                <a:spcPct val="80000"/>
              </a:lnSpc>
            </a:pPr>
            <a:endParaRPr lang="sr-Latn-CS" altLang="en-US" sz="1800" i="1" smtClean="0"/>
          </a:p>
          <a:p>
            <a:pPr eaLnBrk="1" hangingPunct="1">
              <a:lnSpc>
                <a:spcPct val="80000"/>
              </a:lnSpc>
            </a:pPr>
            <a:r>
              <a:rPr lang="sr-Cyrl-CS" altLang="en-US" sz="1800" i="1" smtClean="0">
                <a:solidFill>
                  <a:srgbClr val="FF0000"/>
                </a:solidFill>
              </a:rPr>
              <a:t>Ј</a:t>
            </a:r>
            <a:r>
              <a:rPr lang="sr-Latn-CS" altLang="en-US" sz="1800" i="1" smtClean="0">
                <a:solidFill>
                  <a:srgbClr val="FF0000"/>
                </a:solidFill>
              </a:rPr>
              <a:t>едначине </a:t>
            </a:r>
            <a:r>
              <a:rPr lang="sr-Latn-CS" altLang="en-US" sz="1800" b="1" i="1" smtClean="0">
                <a:solidFill>
                  <a:srgbClr val="FF0000"/>
                </a:solidFill>
                <a:latin typeface="Arial" charset="0"/>
              </a:rPr>
              <a:t>енергије</a:t>
            </a:r>
            <a:r>
              <a:rPr lang="sr-Latn-CS" altLang="en-US" sz="1800" i="1" smtClean="0"/>
              <a:t> </a:t>
            </a:r>
            <a:r>
              <a:rPr lang="sr-Latn-CS" altLang="en-US" sz="1800" smtClean="0"/>
              <a:t>на крају базена (између “2“ и “DV“)</a:t>
            </a:r>
            <a:r>
              <a:rPr lang="sr-Cyrl-CS" altLang="en-US" sz="1800" smtClean="0"/>
              <a:t>:</a:t>
            </a:r>
            <a:endParaRPr lang="en-US" altLang="en-US" sz="1800" smtClean="0"/>
          </a:p>
        </p:txBody>
      </p:sp>
      <p:pic>
        <p:nvPicPr>
          <p:cNvPr id="133124" name="Picture 5" descr="Sl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71938"/>
            <a:ext cx="63357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2987675" y="2587625"/>
          <a:ext cx="237648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4" imgW="1485900" imgH="419100" progId="Equation.3">
                  <p:embed/>
                </p:oleObj>
              </mc:Choice>
              <mc:Fallback>
                <p:oleObj name="Equation" r:id="rId4" imgW="1485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587625"/>
                        <a:ext cx="2376488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7" name="Rectangle 9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312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6147" name="Object 10"/>
          <p:cNvGraphicFramePr>
            <a:graphicFrameLocks noChangeAspect="1"/>
          </p:cNvGraphicFramePr>
          <p:nvPr/>
        </p:nvGraphicFramePr>
        <p:xfrm>
          <a:off x="3132138" y="3716338"/>
          <a:ext cx="25923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6" imgW="1548728" imgH="203112" progId="Equation.3">
                  <p:embed/>
                </p:oleObj>
              </mc:Choice>
              <mc:Fallback>
                <p:oleObj name="Equation" r:id="rId6" imgW="154872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3716338"/>
                        <a:ext cx="259238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3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313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6148" name="Object 14"/>
          <p:cNvGraphicFramePr>
            <a:graphicFrameLocks noChangeAspect="1"/>
          </p:cNvGraphicFramePr>
          <p:nvPr/>
        </p:nvGraphicFramePr>
        <p:xfrm>
          <a:off x="1692275" y="1628775"/>
          <a:ext cx="33845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8" imgW="1905000" imgH="241300" progId="Equation.3">
                  <p:embed/>
                </p:oleObj>
              </mc:Choice>
              <mc:Fallback>
                <p:oleObj name="Equation" r:id="rId8" imgW="1905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628775"/>
                        <a:ext cx="338455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6149" name="Object 16"/>
          <p:cNvGraphicFramePr>
            <a:graphicFrameLocks noChangeAspect="1"/>
          </p:cNvGraphicFramePr>
          <p:nvPr/>
        </p:nvGraphicFramePr>
        <p:xfrm>
          <a:off x="6084888" y="1484313"/>
          <a:ext cx="8636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10" imgW="533169" imgH="406224" progId="Equation.3">
                  <p:embed/>
                </p:oleObj>
              </mc:Choice>
              <mc:Fallback>
                <p:oleObj name="Equation" r:id="rId10" imgW="533169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484313"/>
                        <a:ext cx="8636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5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Дименионисање  базена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785225" cy="1871663"/>
          </a:xfrm>
        </p:spPr>
        <p:txBody>
          <a:bodyPr/>
          <a:lstStyle/>
          <a:p>
            <a:pPr marL="609600" indent="-609600" eaLnBrk="1" hangingPunct="1"/>
            <a:r>
              <a:rPr lang="sr-Latn-CS" altLang="en-US" sz="1800" smtClean="0"/>
              <a:t>Ширин</a:t>
            </a:r>
            <a:r>
              <a:rPr lang="sr-Cyrl-CS" altLang="en-US" sz="1800" smtClean="0"/>
              <a:t>а</a:t>
            </a:r>
            <a:r>
              <a:rPr lang="sr-Latn-CS" altLang="en-US" sz="1800" smtClean="0"/>
              <a:t> базена</a:t>
            </a:r>
            <a:r>
              <a:rPr lang="en-US" altLang="en-US" sz="1800" smtClean="0"/>
              <a:t>, </a:t>
            </a:r>
            <a:r>
              <a:rPr lang="sr-Latn-CS" altLang="en-US" sz="2400" b="1" i="1" smtClean="0">
                <a:solidFill>
                  <a:srgbClr val="FF0000"/>
                </a:solidFill>
              </a:rPr>
              <a:t>B</a:t>
            </a:r>
            <a:r>
              <a:rPr lang="en-US" altLang="en-US" sz="1800" smtClean="0"/>
              <a:t>.</a:t>
            </a:r>
          </a:p>
          <a:p>
            <a:pPr marL="609600" indent="-609600" eaLnBrk="1" hangingPunct="1"/>
            <a:r>
              <a:rPr lang="en-US" altLang="en-US" sz="1800" smtClean="0"/>
              <a:t>Д</a:t>
            </a:r>
            <a:r>
              <a:rPr lang="sr-Latn-CS" altLang="en-US" sz="1800" smtClean="0"/>
              <a:t>ужин</a:t>
            </a:r>
            <a:r>
              <a:rPr lang="sr-Cyrl-CS" altLang="en-US" sz="1800" smtClean="0"/>
              <a:t>а</a:t>
            </a:r>
            <a:r>
              <a:rPr lang="sr-Latn-CS" altLang="en-US" sz="1800" smtClean="0"/>
              <a:t> базена</a:t>
            </a:r>
            <a:r>
              <a:rPr lang="en-US" altLang="en-US" sz="1800" smtClean="0"/>
              <a:t>, </a:t>
            </a:r>
            <a:r>
              <a:rPr lang="sr-Latn-CS" altLang="en-US" sz="1800" b="1" i="1" smtClean="0">
                <a:solidFill>
                  <a:srgbClr val="FF0000"/>
                </a:solidFill>
              </a:rPr>
              <a:t>L</a:t>
            </a:r>
            <a:r>
              <a:rPr lang="sr-Latn-CS" altLang="en-US" sz="1800" b="1" i="1" baseline="-5000" smtClean="0">
                <a:solidFill>
                  <a:srgbClr val="FF0000"/>
                </a:solidFill>
              </a:rPr>
              <a:t>B</a:t>
            </a:r>
            <a:r>
              <a:rPr lang="en-US" altLang="en-US" sz="1800" smtClean="0"/>
              <a:t>. </a:t>
            </a:r>
          </a:p>
          <a:p>
            <a:pPr marL="609600" indent="-609600" eaLnBrk="1" hangingPunct="1"/>
            <a:r>
              <a:rPr lang="en-US" altLang="en-US" sz="1800" smtClean="0"/>
              <a:t>К</a:t>
            </a:r>
            <a:r>
              <a:rPr lang="sr-Latn-CS" altLang="en-US" sz="1800" smtClean="0"/>
              <a:t>от</a:t>
            </a:r>
            <a:r>
              <a:rPr lang="sr-Cyrl-CS" altLang="en-US" sz="1800" smtClean="0"/>
              <a:t>а</a:t>
            </a:r>
            <a:r>
              <a:rPr lang="sr-Latn-CS" altLang="en-US" sz="1800" smtClean="0"/>
              <a:t> дна базена</a:t>
            </a:r>
            <a:r>
              <a:rPr lang="en-US" altLang="en-US" sz="1800" smtClean="0"/>
              <a:t>, </a:t>
            </a:r>
            <a:r>
              <a:rPr lang="sr-Latn-CS" altLang="en-US" sz="1800" b="1" i="1" smtClean="0">
                <a:solidFill>
                  <a:srgbClr val="FF0000"/>
                </a:solidFill>
              </a:rPr>
              <a:t>Z</a:t>
            </a:r>
            <a:r>
              <a:rPr lang="sr-Latn-CS" altLang="en-US" sz="1800" b="1" i="1" baseline="-4000" smtClean="0">
                <a:solidFill>
                  <a:srgbClr val="FF0000"/>
                </a:solidFill>
              </a:rPr>
              <a:t>B</a:t>
            </a:r>
            <a:r>
              <a:rPr lang="en-US" altLang="en-US" sz="1800" smtClean="0"/>
              <a:t>. </a:t>
            </a:r>
            <a:endParaRPr lang="sr-Latn-CS" altLang="en-US" sz="1800" smtClean="0"/>
          </a:p>
          <a:p>
            <a:pPr marL="609600" indent="-609600" eaLnBrk="1" hangingPunct="1"/>
            <a:r>
              <a:rPr lang="sr-Latn-CS" altLang="en-US" sz="1800" smtClean="0"/>
              <a:t>Висин</a:t>
            </a:r>
            <a:r>
              <a:rPr lang="sr-Cyrl-CS" altLang="en-US" sz="1800" smtClean="0"/>
              <a:t>а</a:t>
            </a:r>
            <a:r>
              <a:rPr lang="sr-Latn-CS" altLang="en-US" sz="1800" smtClean="0"/>
              <a:t> разделних зидова базена</a:t>
            </a:r>
            <a:r>
              <a:rPr lang="en-US" altLang="en-US" sz="1800" smtClean="0"/>
              <a:t>, </a:t>
            </a:r>
            <a:r>
              <a:rPr lang="sr-Latn-CS" altLang="en-US" sz="1800" b="1" i="1" smtClean="0">
                <a:solidFill>
                  <a:srgbClr val="FF0000"/>
                </a:solidFill>
              </a:rPr>
              <a:t>d</a:t>
            </a:r>
            <a:r>
              <a:rPr lang="en-US" altLang="en-US" sz="1800" smtClean="0"/>
              <a:t>.  </a:t>
            </a:r>
            <a:endParaRPr lang="sr-Latn-CS" altLang="en-US" sz="1800" smtClean="0"/>
          </a:p>
          <a:p>
            <a:pPr marL="609600" indent="-609600" eaLnBrk="1" hangingPunct="1"/>
            <a:r>
              <a:rPr lang="sr-Latn-CS" altLang="en-US" sz="1800" smtClean="0"/>
              <a:t>Димензије и распоред </a:t>
            </a:r>
            <a:r>
              <a:rPr lang="sr-Latn-CS" altLang="en-US" sz="1800" b="1" smtClean="0"/>
              <a:t>елемената за умирење</a:t>
            </a:r>
            <a:r>
              <a:rPr lang="en-US" altLang="en-US" sz="1800" smtClean="0"/>
              <a:t>, </a:t>
            </a:r>
            <a:r>
              <a:rPr lang="sr-Latn-CS" altLang="en-US" sz="1800" smtClean="0"/>
              <a:t>ако су предвиђени</a:t>
            </a:r>
            <a:r>
              <a:rPr lang="en-US" altLang="en-US" sz="1800" smtClean="0"/>
              <a:t>. </a:t>
            </a:r>
          </a:p>
        </p:txBody>
      </p:sp>
      <p:pic>
        <p:nvPicPr>
          <p:cNvPr id="134148" name="Picture 4" descr="Sl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41663"/>
            <a:ext cx="7345363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232453" name="Object 5"/>
          <p:cNvGraphicFramePr>
            <a:graphicFrameLocks noChangeAspect="1"/>
          </p:cNvGraphicFramePr>
          <p:nvPr/>
        </p:nvGraphicFramePr>
        <p:xfrm>
          <a:off x="3419475" y="908050"/>
          <a:ext cx="12239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4" imgW="660113" imgH="241195" progId="Equation.3">
                  <p:embed/>
                </p:oleObj>
              </mc:Choice>
              <mc:Fallback>
                <p:oleObj name="Equation" r:id="rId4" imgW="660113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908050"/>
                        <a:ext cx="122396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Базен са зубима и прагом</a:t>
            </a:r>
            <a:endParaRPr lang="en-US" altLang="en-US" sz="4000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35171" name="Picture 5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8164512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0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496300" cy="1143000"/>
          </a:xfrm>
        </p:spPr>
        <p:txBody>
          <a:bodyPr/>
          <a:lstStyle/>
          <a:p>
            <a:pPr eaLnBrk="1" hangingPunct="1"/>
            <a:r>
              <a:rPr lang="sr-Cyrl-CS" altLang="en-US" sz="4800" b="1" smtClean="0">
                <a:solidFill>
                  <a:schemeClr val="accent2"/>
                </a:solidFill>
              </a:rPr>
              <a:t>Утицај “зуба”</a:t>
            </a:r>
          </a:p>
        </p:txBody>
      </p:sp>
      <p:pic>
        <p:nvPicPr>
          <p:cNvPr id="136195" name="Picture 3" descr="Crt Sila na z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95525"/>
            <a:ext cx="903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84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Ски-одскок – може и овако</a:t>
            </a:r>
          </a:p>
        </p:txBody>
      </p:sp>
      <p:pic>
        <p:nvPicPr>
          <p:cNvPr id="137219" name="Picture 3" descr="Jiroft-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922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Основни типови евакуационих органа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09800"/>
            <a:ext cx="5257800" cy="4114800"/>
          </a:xfrm>
        </p:spPr>
        <p:txBody>
          <a:bodyPr/>
          <a:lstStyle/>
          <a:p>
            <a:pPr eaLnBrk="1" hangingPunct="1"/>
            <a:r>
              <a:rPr lang="sr-Cyrl-CS" altLang="en-US" smtClean="0">
                <a:solidFill>
                  <a:schemeClr val="accent2"/>
                </a:solidFill>
              </a:rPr>
              <a:t>Преливна брана</a:t>
            </a:r>
          </a:p>
          <a:p>
            <a:pPr eaLnBrk="1" hangingPunct="1"/>
            <a:r>
              <a:rPr lang="sr-Cyrl-CS" altLang="en-US" smtClean="0">
                <a:solidFill>
                  <a:schemeClr val="accent2"/>
                </a:solidFill>
              </a:rPr>
              <a:t>Прелив са брзотоком</a:t>
            </a:r>
          </a:p>
          <a:p>
            <a:pPr eaLnBrk="1" hangingPunct="1"/>
            <a:r>
              <a:rPr lang="sr-Cyrl-CS" altLang="en-US" smtClean="0">
                <a:solidFill>
                  <a:schemeClr val="accent2"/>
                </a:solidFill>
              </a:rPr>
              <a:t>Шахтни прелив</a:t>
            </a:r>
          </a:p>
          <a:p>
            <a:pPr eaLnBrk="1" hangingPunct="1"/>
            <a:r>
              <a:rPr lang="sr-Cyrl-CS" altLang="en-US" smtClean="0">
                <a:solidFill>
                  <a:schemeClr val="accent2"/>
                </a:solidFill>
              </a:rPr>
              <a:t>...</a:t>
            </a:r>
            <a:endParaRPr lang="en-US" altLang="en-US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8382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Крива протицаја</a:t>
            </a:r>
            <a:b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 доње воде</a:t>
            </a:r>
          </a:p>
        </p:txBody>
      </p:sp>
      <p:pic>
        <p:nvPicPr>
          <p:cNvPr id="138243" name="Picture 3" descr="Crt Kriva donje vode se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73152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4" descr="OCF-CH Pl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16338"/>
            <a:ext cx="465772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Прорачун 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криве</a:t>
            </a:r>
            <a:r>
              <a:rPr lang="sr-Cyrl-CS" altLang="en-US" b="1" smtClean="0">
                <a:solidFill>
                  <a:schemeClr val="accent2"/>
                </a:solidFill>
              </a:rPr>
              <a:t> 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доње воде</a:t>
            </a:r>
          </a:p>
        </p:txBody>
      </p:sp>
      <p:pic>
        <p:nvPicPr>
          <p:cNvPr id="139267" name="Picture 3" descr="Kirava Protoka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341438"/>
            <a:ext cx="89852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Rectangle 5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9269" name="Rectangle 6"/>
          <p:cNvSpPr>
            <a:spLocks noChangeArrowheads="1"/>
          </p:cNvSpPr>
          <p:nvPr/>
        </p:nvSpPr>
        <p:spPr bwMode="auto">
          <a:xfrm>
            <a:off x="0" y="3729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2700338" y="4221163"/>
            <a:ext cx="4392612" cy="19177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  <a:latin typeface="Arial" charset="0"/>
              </a:rPr>
              <a:t>Или, ако су подлоге оскудне: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r-Cyrl-CS" altLang="en-US" sz="240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39271" name="Object 4"/>
          <p:cNvGraphicFramePr>
            <a:graphicFrameLocks noChangeAspect="1"/>
          </p:cNvGraphicFramePr>
          <p:nvPr/>
        </p:nvGraphicFramePr>
        <p:xfrm>
          <a:off x="3059113" y="5084763"/>
          <a:ext cx="30257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4" imgW="1930400" imgH="596900" progId="Equation.3">
                  <p:embed/>
                </p:oleObj>
              </mc:Choice>
              <mc:Fallback>
                <p:oleObj name="Equation" r:id="rId4" imgW="19304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084763"/>
                        <a:ext cx="30257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68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863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Прелив са и без устава</a:t>
            </a:r>
          </a:p>
        </p:txBody>
      </p:sp>
      <p:pic>
        <p:nvPicPr>
          <p:cNvPr id="262147" name="Picture 3" descr="Sl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71563"/>
            <a:ext cx="568960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4" descr="Sl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8785225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Strucna ekskurzija IV godina 041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5838"/>
            <a:ext cx="756126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915400" cy="8382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Сегментни – Радијални затварач</a:t>
            </a:r>
            <a:br>
              <a:rPr lang="sr-Cyrl-CS" altLang="en-US" sz="4000" b="1" smtClean="0">
                <a:solidFill>
                  <a:schemeClr val="accent2"/>
                </a:solidFill>
              </a:rPr>
            </a:br>
            <a:r>
              <a:rPr lang="sr-Cyrl-CS" altLang="en-US" sz="4000" b="1" smtClean="0">
                <a:solidFill>
                  <a:schemeClr val="accent2"/>
                </a:solidFill>
              </a:rPr>
              <a:t>бране Бајина Башта</a:t>
            </a:r>
          </a:p>
        </p:txBody>
      </p:sp>
    </p:spTree>
    <p:extLst>
      <p:ext uri="{BB962C8B-B14F-4D97-AF65-F5344CB8AC3E}">
        <p14:creationId xmlns:p14="http://schemas.microsoft.com/office/powerpoint/2010/main" val="12785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1052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Трансформација таласа </a:t>
            </a:r>
            <a:b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4000" b="1" i="1" smtClean="0">
                <a:solidFill>
                  <a:schemeClr val="accent2"/>
                </a:solidFill>
              </a:rPr>
              <a:t>Прелив са уставама</a:t>
            </a:r>
            <a:endParaRPr lang="sr-Cyrl-CS" altLang="en-US" sz="4000" b="1" i="1" smtClean="0">
              <a:solidFill>
                <a:schemeClr val="accent2"/>
              </a:solidFill>
            </a:endParaRP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42340" name="Picture 7" descr="S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39850"/>
            <a:ext cx="85693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Евакуација воде код насутих брана</a:t>
            </a:r>
          </a:p>
        </p:txBody>
      </p:sp>
      <p:pic>
        <p:nvPicPr>
          <p:cNvPr id="143363" name="Picture 4" descr="Gosho Japan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8150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Sl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692150"/>
            <a:ext cx="712946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08963" cy="620713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Прелив у боку са брзотоком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187450" y="3716338"/>
            <a:ext cx="1439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chemeClr val="accent2"/>
                </a:solidFill>
              </a:rPr>
              <a:t>чеони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292725" y="3716338"/>
            <a:ext cx="1439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chemeClr val="accent2"/>
                </a:solidFill>
              </a:rPr>
              <a:t>бочни</a:t>
            </a:r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60102" name="Picture 6" descr="Sl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437063"/>
            <a:ext cx="57610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1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609600"/>
          </a:xfrm>
        </p:spPr>
        <p:txBody>
          <a:bodyPr/>
          <a:lstStyle/>
          <a:p>
            <a:pPr eaLnBrk="1" hangingPunct="1"/>
            <a:r>
              <a:rPr lang="sr-Cyrl-CS" altLang="en-US" sz="3200" b="1" smtClean="0">
                <a:solidFill>
                  <a:schemeClr val="accent2"/>
                </a:solidFill>
              </a:rPr>
              <a:t>Типична диспозиција са Умирујућим базеном </a:t>
            </a:r>
          </a:p>
        </p:txBody>
      </p:sp>
      <p:pic>
        <p:nvPicPr>
          <p:cNvPr id="145411" name="Picture 3" descr="Llyn Brianne Dam, Tywi river, Wales, United Kingdom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461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5334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Кокин брод-модел</a:t>
            </a:r>
          </a:p>
        </p:txBody>
      </p:sp>
      <p:pic>
        <p:nvPicPr>
          <p:cNvPr id="146435" name="Picture 4" descr="Kokin Brod"/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359727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5" descr="Kokin Brod Model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35972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438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Шахтни прелив – скица </a:t>
            </a:r>
          </a:p>
        </p:txBody>
      </p:sp>
      <p:pic>
        <p:nvPicPr>
          <p:cNvPr id="147459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42950"/>
            <a:ext cx="6624637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7463"/>
            <a:ext cx="7772400" cy="53181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Преливна</a:t>
            </a:r>
            <a:r>
              <a:rPr lang="sr-Cyrl-CS" altLang="en-US" sz="4000" b="1" smtClean="0">
                <a:solidFill>
                  <a:schemeClr val="accent2"/>
                </a:solidFill>
              </a:rPr>
              <a:t> брана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0835" name="Picture 5" descr="Prelivna brana skica 2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00125"/>
            <a:ext cx="87915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5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Шахтни прелив – </a:t>
            </a:r>
            <a:br>
              <a:rPr lang="sr-Cyrl-CS" altLang="en-US" sz="3600" b="1" smtClean="0">
                <a:solidFill>
                  <a:schemeClr val="accent2"/>
                </a:solidFill>
              </a:rPr>
            </a:br>
            <a:r>
              <a:rPr lang="sr-Cyrl-CS" altLang="en-US" sz="3600" b="1" smtClean="0">
                <a:solidFill>
                  <a:schemeClr val="accent2"/>
                </a:solidFill>
              </a:rPr>
              <a:t>брана Увац</a:t>
            </a:r>
          </a:p>
        </p:txBody>
      </p:sp>
      <p:pic>
        <p:nvPicPr>
          <p:cNvPr id="148483" name="Picture 3" descr="Uva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4864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Шатхтни прелив на брани Тиквеш</a:t>
            </a:r>
          </a:p>
        </p:txBody>
      </p:sp>
      <p:pic>
        <p:nvPicPr>
          <p:cNvPr id="149507" name="Picture 4" descr="Tikves"/>
          <p:cNvPicPr>
            <a:picLocks noChangeAspect="1" noChangeArrowheads="1"/>
          </p:cNvPicPr>
          <p:nvPr/>
        </p:nvPicPr>
        <p:blipFill>
          <a:blip r:embed="rId2" cstate="print">
            <a:lum bright="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212012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191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Panorama1"/>
          <p:cNvPicPr>
            <a:picLocks noChangeAspect="1" noChangeArrowheads="1"/>
          </p:cNvPicPr>
          <p:nvPr/>
        </p:nvPicPr>
        <p:blipFill>
          <a:blip r:embed="rId2" cstate="print">
            <a:lum bright="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9818" b="7898"/>
          <a:stretch>
            <a:fillRect/>
          </a:stretch>
        </p:blipFill>
        <p:spPr bwMode="auto">
          <a:xfrm>
            <a:off x="2627313" y="1873250"/>
            <a:ext cx="36576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7772400" cy="12954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ИСПУСТИ  И ЗАХВАТИ</a:t>
            </a:r>
          </a:p>
        </p:txBody>
      </p:sp>
    </p:spTree>
    <p:extLst>
      <p:ext uri="{BB962C8B-B14F-4D97-AF65-F5344CB8AC3E}">
        <p14:creationId xmlns:p14="http://schemas.microsoft.com/office/powerpoint/2010/main" val="25035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772400" cy="515938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Улога  захвата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755650" y="1989138"/>
            <a:ext cx="78486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Cyrl-CS" altLang="en-US" sz="2800">
                <a:solidFill>
                  <a:schemeClr val="accent2"/>
                </a:solidFill>
              </a:rPr>
              <a:t>	</a:t>
            </a:r>
            <a:r>
              <a:rPr lang="en-US" altLang="en-US" sz="2800">
                <a:solidFill>
                  <a:schemeClr val="accent2"/>
                </a:solidFill>
              </a:rPr>
              <a:t>Захвати </a:t>
            </a:r>
            <a:r>
              <a:rPr lang="en-US" altLang="en-US" sz="2800" b="0">
                <a:solidFill>
                  <a:schemeClr val="accent2"/>
                </a:solidFill>
              </a:rPr>
              <a:t>су хидротехнички објекти за</a:t>
            </a:r>
            <a:r>
              <a:rPr lang="en-US" altLang="en-US" sz="2800">
                <a:solidFill>
                  <a:schemeClr val="accent2"/>
                </a:solidFill>
              </a:rPr>
              <a:t> контролисано захватање </a:t>
            </a:r>
            <a:r>
              <a:rPr lang="en-US" altLang="en-US" sz="2800" b="0">
                <a:solidFill>
                  <a:schemeClr val="accent2"/>
                </a:solidFill>
              </a:rPr>
              <a:t>воде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 b="0">
                <a:solidFill>
                  <a:schemeClr val="accent2"/>
                </a:solidFill>
              </a:rPr>
              <a:t>(из акумулација, природних водотока, или канала)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 b="0">
                <a:solidFill>
                  <a:schemeClr val="accent2"/>
                </a:solidFill>
              </a:rPr>
              <a:t>и </a:t>
            </a:r>
            <a:r>
              <a:rPr lang="en-US" altLang="en-US" sz="2800">
                <a:solidFill>
                  <a:srgbClr val="006600"/>
                </a:solidFill>
              </a:rPr>
              <a:t>увођење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 b="0">
                <a:solidFill>
                  <a:schemeClr val="accent2"/>
                </a:solidFill>
              </a:rPr>
              <a:t>воде у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>
                <a:solidFill>
                  <a:srgbClr val="006600"/>
                </a:solidFill>
              </a:rPr>
              <a:t>довод за корисника</a:t>
            </a:r>
            <a:r>
              <a:rPr lang="en-US" altLang="en-US" sz="2800" b="0">
                <a:solidFill>
                  <a:schemeClr val="accent2"/>
                </a:solidFill>
              </a:rPr>
              <a:t>,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 b="0">
                <a:solidFill>
                  <a:schemeClr val="accent2"/>
                </a:solidFill>
              </a:rPr>
              <a:t>или, код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2800">
                <a:solidFill>
                  <a:srgbClr val="800000"/>
                </a:solidFill>
              </a:rPr>
              <a:t>испуста</a:t>
            </a:r>
            <a:r>
              <a:rPr lang="en-US" altLang="en-US" sz="2800" b="0">
                <a:solidFill>
                  <a:schemeClr val="accent2"/>
                </a:solidFill>
              </a:rPr>
              <a:t>, у корито водотока низводно од бране.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6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515937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Делови захвата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107950" y="4605338"/>
            <a:ext cx="87852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chemeClr val="accent2"/>
                </a:solidFill>
              </a:rPr>
              <a:t>Улазни–захватни део</a:t>
            </a:r>
            <a:r>
              <a:rPr lang="en-US" altLang="en-US" sz="2400" b="0">
                <a:solidFill>
                  <a:schemeClr val="accent2"/>
                </a:solidFill>
              </a:rPr>
              <a:t>, са</a:t>
            </a:r>
            <a:r>
              <a:rPr lang="en-US" altLang="en-US" sz="2400">
                <a:solidFill>
                  <a:schemeClr val="accent2"/>
                </a:solidFill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затварачима</a:t>
            </a:r>
            <a:r>
              <a:rPr lang="sr-Cyrl-CS" altLang="en-US" sz="2400" b="0">
                <a:solidFill>
                  <a:schemeClr val="accent2"/>
                </a:solidFill>
              </a:rPr>
              <a:t>, </a:t>
            </a:r>
            <a:r>
              <a:rPr lang="en-US" altLang="en-US" sz="2400" b="0">
                <a:solidFill>
                  <a:schemeClr val="accent2"/>
                </a:solidFill>
              </a:rPr>
              <a:t>и осталом опремом.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sr-Cyrl-CS" altLang="en-US" sz="2400">
                <a:solidFill>
                  <a:srgbClr val="FF0000"/>
                </a:solidFill>
              </a:rPr>
              <a:t>Затварачница </a:t>
            </a:r>
            <a:r>
              <a:rPr lang="sr-Cyrl-CS" altLang="en-US" sz="2400" b="0">
                <a:solidFill>
                  <a:schemeClr val="accent2"/>
                </a:solidFill>
              </a:rPr>
              <a:t>- ко</a:t>
            </a:r>
            <a:r>
              <a:rPr lang="en-US" altLang="en-US" sz="2400" b="0">
                <a:solidFill>
                  <a:schemeClr val="accent2"/>
                </a:solidFill>
              </a:rPr>
              <a:t>д дубинских захвата.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sr-Cyrl-CS" altLang="en-US" sz="2400">
                <a:solidFill>
                  <a:srgbClr val="336600"/>
                </a:solidFill>
              </a:rPr>
              <a:t>П</a:t>
            </a:r>
            <a:r>
              <a:rPr lang="en-US" altLang="en-US" sz="2400">
                <a:solidFill>
                  <a:srgbClr val="336600"/>
                </a:solidFill>
              </a:rPr>
              <a:t>роводник</a:t>
            </a:r>
            <a:r>
              <a:rPr lang="en-US" altLang="en-US" sz="2400" b="0">
                <a:solidFill>
                  <a:schemeClr val="accent2"/>
                </a:solidFill>
              </a:rPr>
              <a:t>, одводи </a:t>
            </a:r>
            <a:r>
              <a:rPr lang="sr-Cyrl-CS" altLang="en-US" sz="2400" b="0">
                <a:solidFill>
                  <a:schemeClr val="accent2"/>
                </a:solidFill>
              </a:rPr>
              <a:t>воду из захвата</a:t>
            </a:r>
            <a:r>
              <a:rPr lang="en-US" altLang="en-US" sz="2400" b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400">
                <a:solidFill>
                  <a:srgbClr val="800000"/>
                </a:solidFill>
              </a:rPr>
              <a:t>Излазни део</a:t>
            </a:r>
            <a:r>
              <a:rPr lang="en-US" altLang="en-US" sz="2400" b="0">
                <a:solidFill>
                  <a:schemeClr val="accent2"/>
                </a:solidFill>
              </a:rPr>
              <a:t>, предаје воду дов</a:t>
            </a:r>
            <a:r>
              <a:rPr lang="sr-Cyrl-CS" altLang="en-US" sz="2400" b="0">
                <a:solidFill>
                  <a:schemeClr val="accent2"/>
                </a:solidFill>
              </a:rPr>
              <a:t>о</a:t>
            </a:r>
            <a:r>
              <a:rPr lang="en-US" altLang="en-US" sz="2400" b="0">
                <a:solidFill>
                  <a:schemeClr val="accent2"/>
                </a:solidFill>
              </a:rPr>
              <a:t>ду, или низводном кориту.</a:t>
            </a:r>
          </a:p>
        </p:txBody>
      </p:sp>
      <p:pic>
        <p:nvPicPr>
          <p:cNvPr id="152580" name="Picture 4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35013"/>
            <a:ext cx="669766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2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772400" cy="515938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Услови које захват (испуст) треба да испуни:</a:t>
            </a: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285750" y="1571625"/>
            <a:ext cx="864393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9875" indent="-269875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en-US" altLang="en-US" sz="2400" b="0">
                <a:solidFill>
                  <a:schemeClr val="accent2"/>
                </a:solidFill>
              </a:rPr>
              <a:t>Да </a:t>
            </a:r>
            <a:r>
              <a:rPr lang="en-US" altLang="en-US" sz="2400" b="0" i="1">
                <a:solidFill>
                  <a:schemeClr val="accent2"/>
                </a:solidFill>
              </a:rPr>
              <a:t>обезбеди </a:t>
            </a:r>
            <a:r>
              <a:rPr lang="en-US" altLang="en-US" sz="2400">
                <a:solidFill>
                  <a:srgbClr val="006600"/>
                </a:solidFill>
              </a:rPr>
              <a:t>захватање и регулацију протицаја</a:t>
            </a:r>
            <a:r>
              <a:rPr lang="en-US" altLang="en-US" sz="2400" b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en-US" altLang="en-US" sz="2400" b="0">
                <a:solidFill>
                  <a:schemeClr val="accent2"/>
                </a:solidFill>
              </a:rPr>
              <a:t>Да заштити довод </a:t>
            </a:r>
            <a:r>
              <a:rPr lang="sr-Cyrl-CS" altLang="en-US" sz="2400" b="0">
                <a:solidFill>
                  <a:schemeClr val="accent2"/>
                </a:solidFill>
              </a:rPr>
              <a:t>и опрему </a:t>
            </a:r>
            <a:r>
              <a:rPr lang="en-US" altLang="en-US" sz="2400" b="0">
                <a:solidFill>
                  <a:schemeClr val="accent2"/>
                </a:solidFill>
              </a:rPr>
              <a:t>од </a:t>
            </a:r>
            <a:r>
              <a:rPr lang="en-US" altLang="en-US" sz="2400">
                <a:solidFill>
                  <a:srgbClr val="800000"/>
                </a:solidFill>
              </a:rPr>
              <a:t>наноса</a:t>
            </a:r>
            <a:r>
              <a:rPr lang="en-US" altLang="en-US" sz="2400" b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en-US" altLang="en-US" sz="2400" b="0">
                <a:solidFill>
                  <a:schemeClr val="accent2"/>
                </a:solidFill>
              </a:rPr>
              <a:t>Да заштити довод од </a:t>
            </a:r>
            <a:r>
              <a:rPr lang="en-US" altLang="en-US" sz="2400">
                <a:solidFill>
                  <a:srgbClr val="FF0000"/>
                </a:solidFill>
              </a:rPr>
              <a:t>лебдећих предмета</a:t>
            </a:r>
            <a:r>
              <a:rPr lang="en-US" altLang="en-US" sz="2400" b="0">
                <a:solidFill>
                  <a:schemeClr val="accent2"/>
                </a:solidFill>
              </a:rPr>
              <a:t> и </a:t>
            </a:r>
            <a:r>
              <a:rPr lang="en-US" altLang="en-US" sz="2400">
                <a:solidFill>
                  <a:srgbClr val="FF0000"/>
                </a:solidFill>
              </a:rPr>
              <a:t>увлачења ваздуха</a:t>
            </a:r>
            <a:r>
              <a:rPr lang="en-US" altLang="en-US" sz="2400" b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en-US" altLang="en-US" sz="2400" b="0">
                <a:solidFill>
                  <a:schemeClr val="accent2"/>
                </a:solidFill>
              </a:rPr>
              <a:t>Да ствара </a:t>
            </a:r>
            <a:r>
              <a:rPr lang="en-US" altLang="en-US" sz="2400">
                <a:solidFill>
                  <a:srgbClr val="800000"/>
                </a:solidFill>
              </a:rPr>
              <a:t>минималне губитке</a:t>
            </a:r>
            <a:r>
              <a:rPr lang="en-US" altLang="en-US" sz="2400" b="0">
                <a:solidFill>
                  <a:schemeClr val="accent2"/>
                </a:solidFill>
              </a:rPr>
              <a:t>, без </a:t>
            </a:r>
            <a:r>
              <a:rPr lang="en-US" altLang="en-US" sz="2400">
                <a:solidFill>
                  <a:srgbClr val="FF0000"/>
                </a:solidFill>
              </a:rPr>
              <a:t>кавитационе ерозије </a:t>
            </a:r>
            <a:r>
              <a:rPr lang="en-US" altLang="en-US" sz="2400" b="0">
                <a:solidFill>
                  <a:srgbClr val="3333CC"/>
                </a:solidFill>
              </a:rPr>
              <a:t>и</a:t>
            </a:r>
            <a:r>
              <a:rPr lang="en-US" altLang="en-US" sz="2400">
                <a:solidFill>
                  <a:srgbClr val="FF0000"/>
                </a:solidFill>
              </a:rPr>
              <a:t> вибрација</a:t>
            </a:r>
            <a:r>
              <a:rPr lang="en-US" altLang="en-US" sz="2400" b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sr-Cyrl-CS" altLang="en-US" sz="2400" b="0">
                <a:solidFill>
                  <a:schemeClr val="accent2"/>
                </a:solidFill>
              </a:rPr>
              <a:t>Да има</a:t>
            </a:r>
            <a:r>
              <a:rPr lang="sr-Cyrl-CS" altLang="en-US" sz="2400" b="0" i="1">
                <a:solidFill>
                  <a:schemeClr val="accent2"/>
                </a:solidFill>
              </a:rPr>
              <a:t> </a:t>
            </a:r>
            <a:r>
              <a:rPr lang="sr-Cyrl-CS" altLang="en-US" sz="2400">
                <a:solidFill>
                  <a:srgbClr val="006600"/>
                </a:solidFill>
              </a:rPr>
              <a:t>н</a:t>
            </a:r>
            <a:r>
              <a:rPr lang="en-US" altLang="en-US" sz="2400">
                <a:solidFill>
                  <a:srgbClr val="006600"/>
                </a:solidFill>
              </a:rPr>
              <a:t>иске трошкове</a:t>
            </a:r>
            <a:r>
              <a:rPr lang="en-US" altLang="en-US" sz="2400" b="0">
                <a:solidFill>
                  <a:schemeClr val="accent2"/>
                </a:solidFill>
              </a:rPr>
              <a:t> изградње, експлоатације и лако одржавање.</a:t>
            </a:r>
            <a:endParaRPr lang="sr-Cyrl-CS" altLang="en-US" sz="2400" b="0">
              <a:solidFill>
                <a:schemeClr val="accent2"/>
              </a:solidFill>
            </a:endParaRPr>
          </a:p>
          <a:p>
            <a:pPr eaLnBrk="1" hangingPunct="1">
              <a:lnSpc>
                <a:spcPts val="2600"/>
              </a:lnSpc>
              <a:spcBef>
                <a:spcPts val="3000"/>
              </a:spcBef>
              <a:buFontTx/>
              <a:buAutoNum type="arabicPeriod"/>
            </a:pPr>
            <a:r>
              <a:rPr lang="sr-Cyrl-CS" altLang="en-US" sz="2400" b="0">
                <a:solidFill>
                  <a:schemeClr val="accent2"/>
                </a:solidFill>
              </a:rPr>
              <a:t>Да има м</a:t>
            </a:r>
            <a:r>
              <a:rPr lang="en-US" altLang="en-US" sz="2400" b="0">
                <a:solidFill>
                  <a:schemeClr val="accent2"/>
                </a:solidFill>
              </a:rPr>
              <a:t>огућност </a:t>
            </a:r>
            <a:r>
              <a:rPr lang="en-US" altLang="en-US" sz="2400">
                <a:solidFill>
                  <a:srgbClr val="006600"/>
                </a:solidFill>
              </a:rPr>
              <a:t>брзог затварања</a:t>
            </a:r>
            <a:r>
              <a:rPr lang="en-US" altLang="en-US" sz="2400" b="0">
                <a:solidFill>
                  <a:schemeClr val="accent2"/>
                </a:solidFill>
              </a:rPr>
              <a:t> ради заштите од хаварије.</a:t>
            </a:r>
            <a:r>
              <a:rPr lang="en-US" altLang="en-US" sz="240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772400" cy="515938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Подела захвата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2268538" y="1773238"/>
            <a:ext cx="4464050" cy="93503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altLang="en-US" sz="4400">
                <a:solidFill>
                  <a:schemeClr val="accent2"/>
                </a:solidFill>
              </a:rPr>
              <a:t>Површински</a:t>
            </a:r>
            <a:endParaRPr lang="en-US" altLang="en-US" sz="4400">
              <a:solidFill>
                <a:srgbClr val="FF0000"/>
              </a:solidFill>
            </a:endParaRP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2411413" y="3789363"/>
            <a:ext cx="4464050" cy="1008062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altLang="en-US" sz="4400">
                <a:solidFill>
                  <a:srgbClr val="FF0000"/>
                </a:solidFill>
              </a:rPr>
              <a:t>Дубински</a:t>
            </a:r>
            <a:endParaRPr lang="en-US" alt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71500"/>
            <a:ext cx="7772400" cy="66675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Површински захвати</a:t>
            </a:r>
            <a:br>
              <a:rPr lang="sr-Cyrl-CS" altLang="en-US" sz="5400" b="1" smtClean="0">
                <a:solidFill>
                  <a:schemeClr val="accent2"/>
                </a:solidFill>
              </a:rPr>
            </a:br>
            <a:r>
              <a:rPr lang="sr-Cyrl-CS" altLang="en-US" sz="4000" b="1" smtClean="0">
                <a:solidFill>
                  <a:schemeClr val="accent2"/>
                </a:solidFill>
              </a:rPr>
              <a:t>Бочни захват</a:t>
            </a:r>
          </a:p>
        </p:txBody>
      </p:sp>
      <p:pic>
        <p:nvPicPr>
          <p:cNvPr id="155651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286000"/>
            <a:ext cx="5905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7772400" cy="515937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Тиролски захват (захват у дну)</a:t>
            </a:r>
          </a:p>
        </p:txBody>
      </p:sp>
      <p:pic>
        <p:nvPicPr>
          <p:cNvPr id="156675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713788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Tirolski zahvat za TE Bit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37063"/>
            <a:ext cx="1827213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4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52546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Тиролски захват</a:t>
            </a:r>
          </a:p>
        </p:txBody>
      </p:sp>
      <p:pic>
        <p:nvPicPr>
          <p:cNvPr id="157699" name="Picture 5"/>
          <p:cNvPicPr>
            <a:picLocks noChangeAspect="1" noChangeArrowheads="1"/>
          </p:cNvPicPr>
          <p:nvPr/>
        </p:nvPicPr>
        <p:blipFill>
          <a:blip r:embed="rId2">
            <a:lum bright="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8609013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7463"/>
            <a:ext cx="7772400" cy="53181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Преливна</a:t>
            </a:r>
            <a:r>
              <a:rPr lang="sr-Cyrl-CS" altLang="en-US" sz="4000" b="1" smtClean="0">
                <a:solidFill>
                  <a:schemeClr val="accent2"/>
                </a:solidFill>
              </a:rPr>
              <a:t> брана Међувршје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Sl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1213"/>
            <a:ext cx="7907338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15312" cy="5969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Тиролски захват МХЕ Црнетићи</a:t>
            </a:r>
          </a:p>
        </p:txBody>
      </p:sp>
      <p:pic>
        <p:nvPicPr>
          <p:cNvPr id="158723" name="Picture 3" descr="Crnetici.JPG"/>
          <p:cNvPicPr>
            <a:picLocks noChangeAspect="1"/>
          </p:cNvPicPr>
          <p:nvPr/>
        </p:nvPicPr>
        <p:blipFill>
          <a:blip r:embed="rId2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85813"/>
            <a:ext cx="7881938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5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Тиролски Захват (оштећен)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59747" name="Picture 3" descr="Tirolski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0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Темељни  испуст</a:t>
            </a:r>
            <a:endParaRPr lang="en-U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6375" y="1341438"/>
            <a:ext cx="5545138" cy="1368425"/>
          </a:xfrm>
        </p:spPr>
        <p:txBody>
          <a:bodyPr/>
          <a:lstStyle/>
          <a:p>
            <a:pPr eaLnBrk="1" hangingPunct="1"/>
            <a:r>
              <a:rPr lang="sr-Cyrl-CS" altLang="en-US" smtClean="0"/>
              <a:t>Пражњење акумулације</a:t>
            </a:r>
            <a:r>
              <a:rPr lang="sl-SI" altLang="en-US" smtClean="0"/>
              <a:t>.</a:t>
            </a:r>
            <a:endParaRPr lang="sr-Latn-CS" altLang="en-US" smtClean="0"/>
          </a:p>
          <a:p>
            <a:pPr eaLnBrk="1" hangingPunct="1"/>
            <a:r>
              <a:rPr lang="sr-Cyrl-CS" altLang="en-US" smtClean="0"/>
              <a:t>Заштита захвата од наноса. </a:t>
            </a:r>
            <a:endParaRPr lang="sr-Latn-CS" altLang="en-US" smtClean="0"/>
          </a:p>
        </p:txBody>
      </p:sp>
      <p:pic>
        <p:nvPicPr>
          <p:cNvPr id="160772" name="Picture 6" descr="Sl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13025"/>
            <a:ext cx="7848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5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97888" cy="13414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 у боку долине</a:t>
            </a:r>
          </a:p>
        </p:txBody>
      </p:sp>
      <p:pic>
        <p:nvPicPr>
          <p:cNvPr id="161795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22400"/>
            <a:ext cx="7921625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9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Vrutci pog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74168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772400" cy="792162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Темељни испуст бране</a:t>
            </a:r>
            <a:r>
              <a:rPr lang="en-US" altLang="en-US" sz="4000" b="1" smtClean="0">
                <a:solidFill>
                  <a:schemeClr val="accent2"/>
                </a:solidFill>
              </a:rPr>
              <a:t> </a:t>
            </a:r>
            <a:r>
              <a:rPr lang="sr-Cyrl-CS" altLang="en-US" sz="4000" b="1" smtClean="0">
                <a:solidFill>
                  <a:schemeClr val="accent2"/>
                </a:solidFill>
              </a:rPr>
              <a:t>“Врутци”</a:t>
            </a:r>
          </a:p>
        </p:txBody>
      </p:sp>
    </p:spTree>
    <p:extLst>
      <p:ext uri="{BB962C8B-B14F-4D97-AF65-F5344CB8AC3E}">
        <p14:creationId xmlns:p14="http://schemas.microsoft.com/office/powerpoint/2010/main" val="34405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6119813" cy="719138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Водозахватна кула</a:t>
            </a:r>
          </a:p>
        </p:txBody>
      </p:sp>
      <p:pic>
        <p:nvPicPr>
          <p:cNvPr id="163843" name="Picture 6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785225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7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6119812" cy="719138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Водозахватне куле</a:t>
            </a:r>
          </a:p>
        </p:txBody>
      </p:sp>
      <p:pic>
        <p:nvPicPr>
          <p:cNvPr id="164867" name="Picture 3" descr="Stubo Rovni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318452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5" descr="Panorama1"/>
          <p:cNvPicPr>
            <a:picLocks noChangeAspect="1" noChangeArrowheads="1"/>
          </p:cNvPicPr>
          <p:nvPr/>
        </p:nvPicPr>
        <p:blipFill>
          <a:blip r:embed="rId3" cstate="print">
            <a:lum bright="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9818" b="7898"/>
          <a:stretch>
            <a:fillRect/>
          </a:stretch>
        </p:blipFill>
        <p:spPr bwMode="auto">
          <a:xfrm>
            <a:off x="539750" y="1341438"/>
            <a:ext cx="37941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M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6250"/>
            <a:ext cx="65532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9366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ЗАТВАРАЧИ</a:t>
            </a:r>
          </a:p>
        </p:txBody>
      </p:sp>
      <p:pic>
        <p:nvPicPr>
          <p:cNvPr id="276485" name="Picture 5" descr="Leptirasti zatvarac m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1369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Улога затварача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331913" y="1700213"/>
            <a:ext cx="6408737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rgbClr val="800000"/>
                </a:solidFill>
              </a:rPr>
              <a:t>Успоставља</a:t>
            </a:r>
            <a:r>
              <a:rPr lang="sr-Cyrl-CS" altLang="en-US">
                <a:solidFill>
                  <a:schemeClr val="accent2"/>
                </a:solidFill>
              </a:rPr>
              <a:t> протицај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rgbClr val="FF0000"/>
                </a:solidFill>
              </a:rPr>
              <a:t>Зауставља</a:t>
            </a:r>
            <a:r>
              <a:rPr lang="sr-Cyrl-CS" altLang="en-US">
                <a:solidFill>
                  <a:schemeClr val="accent2"/>
                </a:solidFill>
              </a:rPr>
              <a:t> протицај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chemeClr val="accent2"/>
                </a:solidFill>
              </a:rPr>
              <a:t>Регулише протицај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>
                <a:solidFill>
                  <a:schemeClr val="accent2"/>
                </a:solidFill>
              </a:rPr>
              <a:t>Одржава – регулише </a:t>
            </a:r>
            <a:r>
              <a:rPr lang="sr-Cyrl-CS" altLang="en-US">
                <a:solidFill>
                  <a:srgbClr val="006600"/>
                </a:solidFill>
              </a:rPr>
              <a:t>ниво воде</a:t>
            </a:r>
            <a:endParaRPr lang="en-US" altLang="en-US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765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Основни делови затварача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23850" y="836613"/>
            <a:ext cx="46085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r-Cyrl-CS" altLang="en-US" sz="2400">
                <a:solidFill>
                  <a:srgbClr val="FF0000"/>
                </a:solidFill>
              </a:rPr>
              <a:t>Тело затварача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r-Cyrl-CS" altLang="en-US" sz="2400">
                <a:solidFill>
                  <a:srgbClr val="FF6600"/>
                </a:solidFill>
              </a:rPr>
              <a:t>Покретачки механизам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r-Cyrl-CS" altLang="en-US" sz="2400">
                <a:solidFill>
                  <a:srgbClr val="006600"/>
                </a:solidFill>
              </a:rPr>
              <a:t>Преносни механизам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r-Cyrl-CS" altLang="en-US" sz="2400"/>
              <a:t>Кућиште</a:t>
            </a:r>
            <a:endParaRPr lang="en-US" altLang="en-US" sz="2400"/>
          </a:p>
        </p:txBody>
      </p:sp>
      <p:pic>
        <p:nvPicPr>
          <p:cNvPr id="167940" name="Picture 4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82804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4775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Прелив</a:t>
            </a:r>
            <a:endParaRPr lang="en-U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052513"/>
            <a:ext cx="8785225" cy="1368425"/>
          </a:xfrm>
        </p:spPr>
        <p:txBody>
          <a:bodyPr/>
          <a:lstStyle/>
          <a:p>
            <a:pPr eaLnBrk="1" hangingPunct="1"/>
            <a:r>
              <a:rPr lang="sr-Cyrl-CS" altLang="en-US" smtClean="0"/>
              <a:t>Улазни</a:t>
            </a:r>
            <a:r>
              <a:rPr lang="en-US" altLang="en-US" smtClean="0"/>
              <a:t> део </a:t>
            </a:r>
            <a:r>
              <a:rPr lang="sr-Cyrl-CS" altLang="en-US" smtClean="0"/>
              <a:t>ЕО,</a:t>
            </a:r>
            <a:r>
              <a:rPr lang="en-US" altLang="en-US" smtClean="0"/>
              <a:t> преко кога се </a:t>
            </a:r>
            <a:r>
              <a:rPr lang="en-US" altLang="en-US" b="1" smtClean="0">
                <a:solidFill>
                  <a:srgbClr val="3333CC"/>
                </a:solidFill>
              </a:rPr>
              <a:t>вода захвата и усмерава</a:t>
            </a:r>
            <a:r>
              <a:rPr lang="en-US" altLang="en-US" smtClean="0"/>
              <a:t> ка проводнику</a:t>
            </a:r>
            <a:r>
              <a:rPr lang="sr-Cyrl-CS" altLang="en-US" smtClean="0"/>
              <a:t>. </a:t>
            </a:r>
            <a:endParaRPr lang="en-US" altLang="en-US" smtClean="0"/>
          </a:p>
        </p:txBody>
      </p:sp>
      <p:sp>
        <p:nvSpPr>
          <p:cNvPr id="122884" name="Rectangle 8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22885" name="Picture 28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92375"/>
            <a:ext cx="273526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29" descr="Sl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270668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Поделе затварача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250825" y="1196975"/>
            <a:ext cx="8713788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</a:rPr>
              <a:t>	а)  </a:t>
            </a:r>
            <a:r>
              <a:rPr lang="en-US" altLang="en-US" sz="2400">
                <a:solidFill>
                  <a:schemeClr val="accent2"/>
                </a:solidFill>
              </a:rPr>
              <a:t>Према </a:t>
            </a:r>
            <a:r>
              <a:rPr lang="en-US" altLang="en-US" sz="2400"/>
              <a:t>положају</a:t>
            </a:r>
            <a:r>
              <a:rPr lang="en-US" altLang="en-US" sz="2400">
                <a:solidFill>
                  <a:schemeClr val="accent2"/>
                </a:solidFill>
              </a:rPr>
              <a:t> у односу на ниво воде</a:t>
            </a:r>
            <a:r>
              <a:rPr lang="en-US" altLang="en-US" sz="2400">
                <a:solidFill>
                  <a:schemeClr val="accent2"/>
                </a:solidFill>
                <a:sym typeface="Symbol" pitchFamily="18" charset="2"/>
              </a:rPr>
              <a:t></a:t>
            </a:r>
            <a:endParaRPr lang="en-US" altLang="en-US" sz="240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chemeClr val="accent2"/>
                </a:solidFill>
              </a:rPr>
              <a:t>Површински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>
                <a:solidFill>
                  <a:schemeClr val="accent2"/>
                </a:solidFill>
                <a:sym typeface="Symbol" pitchFamily="18" charset="2"/>
              </a:rPr>
              <a:t>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 b="0">
                <a:solidFill>
                  <a:schemeClr val="accent2"/>
                </a:solidFill>
              </a:rPr>
              <a:t>секу слободну површину воде.</a:t>
            </a:r>
            <a:endParaRPr lang="en-US" altLang="en-US" sz="2000" b="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FF0000"/>
                </a:solidFill>
              </a:rPr>
              <a:t>Дубински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>
                <a:solidFill>
                  <a:schemeClr val="accent2"/>
                </a:solidFill>
                <a:sym typeface="Symbol" pitchFamily="18" charset="2"/>
              </a:rPr>
              <a:t>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 b="0">
                <a:solidFill>
                  <a:schemeClr val="accent2"/>
                </a:solidFill>
              </a:rPr>
              <a:t>користе </a:t>
            </a:r>
            <a:r>
              <a:rPr lang="sr-Cyrl-CS" altLang="en-US" sz="2000" b="0">
                <a:solidFill>
                  <a:schemeClr val="accent2"/>
                </a:solidFill>
              </a:rPr>
              <a:t>се </a:t>
            </a:r>
            <a:r>
              <a:rPr lang="en-US" altLang="en-US" sz="2000" b="0">
                <a:solidFill>
                  <a:schemeClr val="accent2"/>
                </a:solidFill>
              </a:rPr>
              <a:t>код довода под притиском.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Cyrl-C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</a:rPr>
              <a:t>	</a:t>
            </a:r>
            <a:r>
              <a:rPr lang="sl-SI" altLang="en-US" sz="2400">
                <a:solidFill>
                  <a:schemeClr val="accent2"/>
                </a:solidFill>
              </a:rPr>
              <a:t>b</a:t>
            </a:r>
            <a:r>
              <a:rPr lang="en-US" altLang="en-US" sz="2400">
                <a:solidFill>
                  <a:schemeClr val="accent2"/>
                </a:solidFill>
              </a:rPr>
              <a:t>)</a:t>
            </a:r>
            <a:r>
              <a:rPr lang="sr-Cyrl-CS" altLang="en-US" sz="2400">
                <a:solidFill>
                  <a:schemeClr val="accent2"/>
                </a:solidFill>
              </a:rPr>
              <a:t>  </a:t>
            </a:r>
            <a:r>
              <a:rPr lang="en-US" altLang="en-US" sz="2400">
                <a:solidFill>
                  <a:schemeClr val="accent2"/>
                </a:solidFill>
              </a:rPr>
              <a:t>Према </a:t>
            </a:r>
            <a:r>
              <a:rPr lang="en-US" altLang="en-US" sz="2400"/>
              <a:t>режиму</a:t>
            </a:r>
            <a:r>
              <a:rPr lang="en-US" altLang="en-US" sz="2400">
                <a:solidFill>
                  <a:schemeClr val="accent2"/>
                </a:solidFill>
              </a:rPr>
              <a:t> рада:</a:t>
            </a:r>
            <a:endParaRPr lang="en-US" altLang="en-US" sz="240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006600"/>
                </a:solidFill>
              </a:rPr>
              <a:t>Регулациони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>
                <a:solidFill>
                  <a:schemeClr val="accent2"/>
                </a:solidFill>
                <a:sym typeface="Symbol" pitchFamily="18" charset="2"/>
              </a:rPr>
              <a:t>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 b="0">
                <a:solidFill>
                  <a:schemeClr val="accent2"/>
                </a:solidFill>
              </a:rPr>
              <a:t>регулишу протицај или ниво променом отвора.</a:t>
            </a:r>
            <a:endParaRPr lang="en-US" altLang="en-US" sz="2000" b="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800000"/>
                </a:solidFill>
              </a:rPr>
              <a:t>Нерегулациони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>
                <a:solidFill>
                  <a:schemeClr val="accent2"/>
                </a:solidFill>
                <a:sym typeface="Symbol" pitchFamily="18" charset="2"/>
              </a:rPr>
              <a:t>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r>
              <a:rPr lang="en-US" altLang="en-US" sz="2000" b="0">
                <a:solidFill>
                  <a:schemeClr val="accent2"/>
                </a:solidFill>
              </a:rPr>
              <a:t>имају само два положаја, отворен или затворен.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Cyrl-CS" altLang="en-US" sz="20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</a:rPr>
              <a:t>	</a:t>
            </a:r>
            <a:r>
              <a:rPr lang="sl-SI" altLang="en-US" sz="2400">
                <a:solidFill>
                  <a:schemeClr val="accent2"/>
                </a:solidFill>
              </a:rPr>
              <a:t>c</a:t>
            </a:r>
            <a:r>
              <a:rPr lang="en-US" altLang="en-US" sz="2400">
                <a:solidFill>
                  <a:schemeClr val="accent2"/>
                </a:solidFill>
              </a:rPr>
              <a:t>) </a:t>
            </a:r>
            <a:r>
              <a:rPr lang="sr-Cyrl-CS" altLang="en-US" sz="2400">
                <a:solidFill>
                  <a:schemeClr val="accent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Према </a:t>
            </a:r>
            <a:r>
              <a:rPr lang="en-US" altLang="en-US" sz="2400"/>
              <a:t>функцији</a:t>
            </a:r>
            <a:r>
              <a:rPr lang="en-US" altLang="en-US" sz="2400">
                <a:solidFill>
                  <a:schemeClr val="accent2"/>
                </a:solidFill>
              </a:rPr>
              <a:t>:</a:t>
            </a:r>
            <a:endParaRPr lang="en-US" altLang="en-US" sz="240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006600"/>
                </a:solidFill>
              </a:rPr>
              <a:t>Основни</a:t>
            </a:r>
            <a:r>
              <a:rPr lang="en-US" altLang="en-US" sz="2000">
                <a:solidFill>
                  <a:srgbClr val="006600"/>
                </a:solidFill>
              </a:rPr>
              <a:t> (</a:t>
            </a:r>
            <a:r>
              <a:rPr lang="en-US" altLang="en-US" sz="2000" i="1">
                <a:solidFill>
                  <a:srgbClr val="006600"/>
                </a:solidFill>
              </a:rPr>
              <a:t>сервисни</a:t>
            </a:r>
            <a:r>
              <a:rPr lang="en-US" altLang="en-US" sz="2000">
                <a:solidFill>
                  <a:srgbClr val="006600"/>
                </a:solidFill>
              </a:rPr>
              <a:t>)</a:t>
            </a:r>
            <a:r>
              <a:rPr lang="en-US" altLang="en-US" sz="2000">
                <a:solidFill>
                  <a:schemeClr val="accent2"/>
                </a:solidFill>
              </a:rPr>
              <a:t> – </a:t>
            </a:r>
            <a:r>
              <a:rPr lang="en-US" altLang="en-US" sz="2000" b="0">
                <a:solidFill>
                  <a:schemeClr val="accent2"/>
                </a:solidFill>
              </a:rPr>
              <a:t>користе се стално, јер регулишу доток и</a:t>
            </a:r>
            <a:r>
              <a:rPr lang="en-US" altLang="en-US" sz="2000" b="0">
                <a:solidFill>
                  <a:schemeClr val="accent2"/>
                </a:solidFill>
                <a:sym typeface="Symbol" pitchFamily="18" charset="2"/>
              </a:rPr>
              <a:t></a:t>
            </a:r>
            <a:r>
              <a:rPr lang="en-US" altLang="en-US" sz="2000" b="0">
                <a:solidFill>
                  <a:schemeClr val="accent2"/>
                </a:solidFill>
              </a:rPr>
              <a:t>или ниво.</a:t>
            </a:r>
            <a:endParaRPr lang="en-US" altLang="en-US" sz="2000" b="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800000"/>
                </a:solidFill>
              </a:rPr>
              <a:t>Ремонтни</a:t>
            </a:r>
            <a:r>
              <a:rPr lang="en-US" altLang="en-US" sz="2000">
                <a:solidFill>
                  <a:schemeClr val="accent2"/>
                </a:solidFill>
              </a:rPr>
              <a:t> –</a:t>
            </a:r>
            <a:r>
              <a:rPr lang="en-US" altLang="en-US" sz="2000" b="0">
                <a:solidFill>
                  <a:schemeClr val="accent2"/>
                </a:solidFill>
              </a:rPr>
              <a:t>да зауставе протицај при ремонту затварача или објекта.</a:t>
            </a:r>
            <a:r>
              <a:rPr lang="en-US" altLang="en-US" sz="2000">
                <a:solidFill>
                  <a:schemeClr val="accent2"/>
                </a:solidFill>
              </a:rPr>
              <a:t> </a:t>
            </a:r>
            <a:endParaRPr lang="en-US" altLang="en-US" sz="200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>
                <a:solidFill>
                  <a:srgbClr val="FF0000"/>
                </a:solidFill>
              </a:rPr>
              <a:t>Хаваријски</a:t>
            </a:r>
            <a:r>
              <a:rPr lang="en-US" altLang="en-US" sz="2000">
                <a:solidFill>
                  <a:schemeClr val="accent2"/>
                </a:solidFill>
              </a:rPr>
              <a:t> – </a:t>
            </a:r>
            <a:r>
              <a:rPr lang="en-US" altLang="en-US" sz="2000" b="0">
                <a:solidFill>
                  <a:schemeClr val="accent2"/>
                </a:solidFill>
              </a:rPr>
              <a:t>да брзо прекину протицај при хаварији. </a:t>
            </a:r>
            <a:endParaRPr lang="en-US" altLang="en-US" sz="2000" b="0" i="1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sr-Cyrl-CS" altLang="en-US" sz="2000" i="1">
                <a:solidFill>
                  <a:schemeClr val="accent2"/>
                </a:solidFill>
              </a:rPr>
              <a:t> </a:t>
            </a:r>
            <a:r>
              <a:rPr lang="en-US" altLang="en-US" sz="2000" i="1"/>
              <a:t>За потребе грађења</a:t>
            </a:r>
            <a:r>
              <a:rPr lang="en-US" altLang="en-US" sz="2000">
                <a:solidFill>
                  <a:schemeClr val="accent2"/>
                </a:solidFill>
              </a:rPr>
              <a:t> – </a:t>
            </a:r>
            <a:r>
              <a:rPr lang="en-US" altLang="en-US" sz="2000" b="0">
                <a:solidFill>
                  <a:schemeClr val="accent2"/>
                </a:solidFill>
              </a:rPr>
              <a:t>прекидају протицај у току грађења.</a:t>
            </a:r>
          </a:p>
        </p:txBody>
      </p:sp>
    </p:spTree>
    <p:extLst>
      <p:ext uri="{BB962C8B-B14F-4D97-AF65-F5344CB8AC3E}">
        <p14:creationId xmlns:p14="http://schemas.microsoft.com/office/powerpoint/2010/main" val="24352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3175" cy="865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ПОВРШИНСКИ  ЗАТВАРАЧИ</a:t>
            </a:r>
          </a:p>
        </p:txBody>
      </p:sp>
      <p:pic>
        <p:nvPicPr>
          <p:cNvPr id="169987" name="Picture 4" descr="Radijalne ustave za Itajpu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44275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5" descr="Tablasta ustava sa ser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35655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0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9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2800" b="1" smtClean="0">
                <a:solidFill>
                  <a:schemeClr val="accent2"/>
                </a:solidFill>
              </a:rPr>
              <a:t>Најзаступљенији типови површинских затварача</a:t>
            </a:r>
          </a:p>
        </p:txBody>
      </p:sp>
      <p:pic>
        <p:nvPicPr>
          <p:cNvPr id="171011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9125"/>
            <a:ext cx="76327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8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Zatvaracnic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9138"/>
            <a:ext cx="35290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152400"/>
            <a:ext cx="8928100" cy="1476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5400" b="1" smtClean="0">
                <a:solidFill>
                  <a:schemeClr val="accent2"/>
                </a:solidFill>
              </a:rPr>
              <a:t>ДУБИНСКИ  ЗАТВАРАЧИ</a:t>
            </a:r>
          </a:p>
        </p:txBody>
      </p:sp>
      <p:pic>
        <p:nvPicPr>
          <p:cNvPr id="172036" name="Picture 4" descr="Tablasti remontni dubins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23749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 descr="Tablasti dubins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28082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Лептирасти затварач</a:t>
            </a:r>
          </a:p>
        </p:txBody>
      </p:sp>
      <p:pic>
        <p:nvPicPr>
          <p:cNvPr id="173059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835183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4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134350" cy="4683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Кугласти затварач</a:t>
            </a:r>
          </a:p>
        </p:txBody>
      </p:sp>
      <p:pic>
        <p:nvPicPr>
          <p:cNvPr id="174083" name="Picture 3" descr="Kuglasti HE B Ba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46815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4" descr="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2150"/>
            <a:ext cx="51117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sr-Cyrl-CS" altLang="en-US" sz="4200" b="1" smtClean="0">
                <a:solidFill>
                  <a:schemeClr val="accent2"/>
                </a:solidFill>
              </a:rPr>
              <a:t>Конусни затварач (</a:t>
            </a:r>
            <a:r>
              <a:rPr lang="en-US" altLang="en-US" sz="4200" b="1" smtClean="0">
                <a:solidFill>
                  <a:schemeClr val="accent2"/>
                </a:solidFill>
              </a:rPr>
              <a:t>Howell – Bunger)</a:t>
            </a:r>
          </a:p>
        </p:txBody>
      </p:sp>
      <p:pic>
        <p:nvPicPr>
          <p:cNvPr id="175107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72009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724900" cy="609600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Конусни затварач на брани Врутци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76131" name="Picture 3" descr="Howell Bunger Vrut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561262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604250" cy="244792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ЕВАКУАЦИЈА ВОДЕ</a:t>
            </a:r>
            <a:b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 ЗА ВРЕМЕ  ГРАЂЕЊА</a:t>
            </a:r>
            <a:r>
              <a:rPr lang="en-US" altLang="en-US" sz="5400" b="1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en-US" altLang="en-US" sz="5400" b="1" smtClean="0">
                <a:solidFill>
                  <a:schemeClr val="accent2"/>
                </a:solidFill>
                <a:latin typeface="Arial" charset="0"/>
              </a:rPr>
            </a:br>
            <a:endParaRPr lang="en-US" altLang="en-US" sz="5400" smtClean="0">
              <a:latin typeface="Arial" charset="0"/>
            </a:endParaRPr>
          </a:p>
        </p:txBody>
      </p:sp>
      <p:pic>
        <p:nvPicPr>
          <p:cNvPr id="177155" name="Picture 3" descr="Pregradjivanje re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42481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 descr="Pregradjivanje Dun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334803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7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458200" cy="360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200" b="1" smtClean="0">
                <a:solidFill>
                  <a:schemeClr val="accent2"/>
                </a:solidFill>
              </a:rPr>
              <a:t>Евакуација за време грађења – једнофазна</a:t>
            </a:r>
          </a:p>
        </p:txBody>
      </p:sp>
      <p:pic>
        <p:nvPicPr>
          <p:cNvPr id="178179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46125"/>
            <a:ext cx="8208962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5795963" y="4149725"/>
            <a:ext cx="3097212" cy="7191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104775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Прелив</a:t>
            </a:r>
            <a:endParaRPr lang="en-U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2016125"/>
          </a:xfrm>
        </p:spPr>
        <p:txBody>
          <a:bodyPr/>
          <a:lstStyle/>
          <a:p>
            <a:pPr eaLnBrk="1" hangingPunct="1"/>
            <a:r>
              <a:rPr lang="sr-Cyrl-CS" altLang="en-US" smtClean="0"/>
              <a:t>Т</a:t>
            </a:r>
            <a:r>
              <a:rPr lang="en-US" altLang="en-US" smtClean="0"/>
              <a:t>ребало </a:t>
            </a:r>
            <a:r>
              <a:rPr lang="sr-Cyrl-CS" altLang="en-US" smtClean="0"/>
              <a:t>би </a:t>
            </a:r>
            <a:r>
              <a:rPr lang="en-US" altLang="en-US" smtClean="0"/>
              <a:t>да омогући</a:t>
            </a:r>
            <a:r>
              <a:rPr lang="sr-Cyrl-CS" altLang="en-US" smtClean="0"/>
              <a:t> </a:t>
            </a:r>
            <a:r>
              <a:rPr lang="en-US" altLang="en-US" b="1" smtClean="0">
                <a:solidFill>
                  <a:srgbClr val="3333CC"/>
                </a:solidFill>
              </a:rPr>
              <a:t>што мању висину преливног млаза</a:t>
            </a:r>
            <a:r>
              <a:rPr lang="en-US" altLang="en-US" smtClean="0"/>
              <a:t> при рачунском протицају и </a:t>
            </a:r>
            <a:r>
              <a:rPr lang="en-US" altLang="en-US" b="1" smtClean="0">
                <a:solidFill>
                  <a:srgbClr val="800000"/>
                </a:solidFill>
              </a:rPr>
              <a:t>струјање без поремећаја</a:t>
            </a:r>
            <a:r>
              <a:rPr lang="en-US" altLang="en-US" smtClean="0"/>
              <a:t> </a:t>
            </a:r>
          </a:p>
        </p:txBody>
      </p:sp>
      <p:pic>
        <p:nvPicPr>
          <p:cNvPr id="123909" name="Picture 5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6049962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23911" name="Group 7"/>
          <p:cNvGrpSpPr>
            <a:grpSpLocks noChangeAspect="1"/>
          </p:cNvGrpSpPr>
          <p:nvPr/>
        </p:nvGrpSpPr>
        <p:grpSpPr bwMode="auto">
          <a:xfrm>
            <a:off x="5964238" y="4090988"/>
            <a:ext cx="2784475" cy="777875"/>
            <a:chOff x="3742" y="2568"/>
            <a:chExt cx="1754" cy="490"/>
          </a:xfrm>
        </p:grpSpPr>
        <p:sp>
          <p:nvSpPr>
            <p:cNvPr id="123912" name="AutoShape 8"/>
            <p:cNvSpPr>
              <a:spLocks noChangeAspect="1" noChangeArrowheads="1" noTextEdit="1"/>
            </p:cNvSpPr>
            <p:nvPr/>
          </p:nvSpPr>
          <p:spPr bwMode="auto">
            <a:xfrm>
              <a:off x="3742" y="2568"/>
              <a:ext cx="1754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3" name="Line 9"/>
            <p:cNvSpPr>
              <a:spLocks noChangeShapeType="1"/>
            </p:cNvSpPr>
            <p:nvPr/>
          </p:nvSpPr>
          <p:spPr bwMode="auto">
            <a:xfrm flipV="1">
              <a:off x="4660" y="2888"/>
              <a:ext cx="29" cy="1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/>
            <p:cNvSpPr>
              <a:spLocks noChangeShapeType="1"/>
            </p:cNvSpPr>
            <p:nvPr/>
          </p:nvSpPr>
          <p:spPr bwMode="auto">
            <a:xfrm>
              <a:off x="4689" y="2894"/>
              <a:ext cx="42" cy="98"/>
            </a:xfrm>
            <a:prstGeom prst="line">
              <a:avLst/>
            </a:prstGeom>
            <a:noFill/>
            <a:ln w="333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5" name="Line 11"/>
            <p:cNvSpPr>
              <a:spLocks noChangeShapeType="1"/>
            </p:cNvSpPr>
            <p:nvPr/>
          </p:nvSpPr>
          <p:spPr bwMode="auto">
            <a:xfrm flipV="1">
              <a:off x="4737" y="2703"/>
              <a:ext cx="57" cy="28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12"/>
            <p:cNvSpPr>
              <a:spLocks noChangeShapeType="1"/>
            </p:cNvSpPr>
            <p:nvPr/>
          </p:nvSpPr>
          <p:spPr bwMode="auto">
            <a:xfrm>
              <a:off x="4794" y="2703"/>
              <a:ext cx="29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7" name="Line 13"/>
            <p:cNvSpPr>
              <a:spLocks noChangeShapeType="1"/>
            </p:cNvSpPr>
            <p:nvPr/>
          </p:nvSpPr>
          <p:spPr bwMode="auto">
            <a:xfrm>
              <a:off x="5364" y="2737"/>
              <a:ext cx="7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8" name="Rectangle 14"/>
            <p:cNvSpPr>
              <a:spLocks noChangeArrowheads="1"/>
            </p:cNvSpPr>
            <p:nvPr/>
          </p:nvSpPr>
          <p:spPr bwMode="auto">
            <a:xfrm>
              <a:off x="5373" y="273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</a:rPr>
                <a:t>2</a:t>
              </a:r>
              <a:endParaRPr lang="en-US" altLang="en-US" sz="54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23919" name="Rectangle 15"/>
            <p:cNvSpPr>
              <a:spLocks noChangeArrowheads="1"/>
            </p:cNvSpPr>
            <p:nvPr/>
          </p:nvSpPr>
          <p:spPr bwMode="auto">
            <a:xfrm>
              <a:off x="5373" y="2600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</a:rPr>
                <a:t>3</a:t>
              </a:r>
              <a:endParaRPr lang="en-US" altLang="en-US" sz="54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23920" name="Rectangle 16"/>
            <p:cNvSpPr>
              <a:spLocks noChangeArrowheads="1"/>
            </p:cNvSpPr>
            <p:nvPr/>
          </p:nvSpPr>
          <p:spPr bwMode="auto">
            <a:xfrm>
              <a:off x="4809" y="2721"/>
              <a:ext cx="11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>
                  <a:solidFill>
                    <a:srgbClr val="000000"/>
                  </a:solidFill>
                </a:rPr>
                <a:t>2</a:t>
              </a:r>
              <a:endParaRPr lang="en-US" altLang="en-US" sz="54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23921" name="Rectangle 17"/>
            <p:cNvSpPr>
              <a:spLocks noChangeArrowheads="1"/>
            </p:cNvSpPr>
            <p:nvPr/>
          </p:nvSpPr>
          <p:spPr bwMode="auto">
            <a:xfrm>
              <a:off x="5346" y="2874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rgbClr val="3333CC"/>
                  </a:solidFill>
                </a:rPr>
                <a:t>P</a:t>
              </a:r>
              <a:endParaRPr lang="en-US" altLang="en-US" sz="54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123922" name="Rectangle 18"/>
            <p:cNvSpPr>
              <a:spLocks noChangeArrowheads="1"/>
            </p:cNvSpPr>
            <p:nvPr/>
          </p:nvSpPr>
          <p:spPr bwMode="auto">
            <a:xfrm>
              <a:off x="4335" y="2874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rgbClr val="800000"/>
                  </a:solidFill>
                </a:rPr>
                <a:t>P</a:t>
              </a:r>
              <a:endParaRPr lang="en-US" altLang="en-US" sz="5400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23923" name="Rectangle 19"/>
            <p:cNvSpPr>
              <a:spLocks noChangeArrowheads="1"/>
            </p:cNvSpPr>
            <p:nvPr/>
          </p:nvSpPr>
          <p:spPr bwMode="auto">
            <a:xfrm>
              <a:off x="5151" y="2721"/>
              <a:ext cx="168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 i="1">
                  <a:solidFill>
                    <a:srgbClr val="3333CC"/>
                  </a:solidFill>
                </a:rPr>
                <a:t>H</a:t>
              </a:r>
              <a:endParaRPr lang="en-US" altLang="en-US" sz="54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123924" name="Rectangle 20"/>
            <p:cNvSpPr>
              <a:spLocks noChangeArrowheads="1"/>
            </p:cNvSpPr>
            <p:nvPr/>
          </p:nvSpPr>
          <p:spPr bwMode="auto">
            <a:xfrm>
              <a:off x="4940" y="2721"/>
              <a:ext cx="11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 i="1">
                  <a:solidFill>
                    <a:srgbClr val="000000"/>
                  </a:solidFill>
                </a:rPr>
                <a:t>g</a:t>
              </a:r>
              <a:endParaRPr lang="en-US" altLang="en-US" sz="54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23925" name="Rectangle 21"/>
            <p:cNvSpPr>
              <a:spLocks noChangeArrowheads="1"/>
            </p:cNvSpPr>
            <p:nvPr/>
          </p:nvSpPr>
          <p:spPr bwMode="auto">
            <a:xfrm>
              <a:off x="4477" y="2721"/>
              <a:ext cx="142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 i="1">
                  <a:solidFill>
                    <a:srgbClr val="3333CC"/>
                  </a:solidFill>
                </a:rPr>
                <a:t>B</a:t>
              </a:r>
              <a:endParaRPr lang="en-US" altLang="en-US" sz="54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123926" name="Rectangle 22"/>
            <p:cNvSpPr>
              <a:spLocks noChangeArrowheads="1"/>
            </p:cNvSpPr>
            <p:nvPr/>
          </p:nvSpPr>
          <p:spPr bwMode="auto">
            <a:xfrm>
              <a:off x="4169" y="2721"/>
              <a:ext cx="155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 i="1">
                  <a:solidFill>
                    <a:srgbClr val="800000"/>
                  </a:solidFill>
                </a:rPr>
                <a:t>C</a:t>
              </a:r>
              <a:endParaRPr lang="en-US" altLang="en-US" sz="5400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23927" name="Rectangle 23"/>
            <p:cNvSpPr>
              <a:spLocks noChangeArrowheads="1"/>
            </p:cNvSpPr>
            <p:nvPr/>
          </p:nvSpPr>
          <p:spPr bwMode="auto">
            <a:xfrm>
              <a:off x="3774" y="2721"/>
              <a:ext cx="168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 i="1">
                  <a:solidFill>
                    <a:srgbClr val="3333CC"/>
                  </a:solidFill>
                </a:rPr>
                <a:t>Q</a:t>
              </a:r>
              <a:endParaRPr lang="en-US" altLang="en-US" sz="5400">
                <a:solidFill>
                  <a:srgbClr val="3333CC"/>
                </a:solidFill>
                <a:latin typeface="Arial" charset="0"/>
              </a:endParaRPr>
            </a:p>
          </p:txBody>
        </p:sp>
        <p:sp>
          <p:nvSpPr>
            <p:cNvPr id="123928" name="Rectangle 24"/>
            <p:cNvSpPr>
              <a:spLocks noChangeArrowheads="1"/>
            </p:cNvSpPr>
            <p:nvPr/>
          </p:nvSpPr>
          <p:spPr bwMode="auto">
            <a:xfrm>
              <a:off x="3997" y="2694"/>
              <a:ext cx="12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900" b="0">
                  <a:solidFill>
                    <a:srgbClr val="3333CC"/>
                  </a:solidFill>
                  <a:latin typeface="Symbol" pitchFamily="18" charset="2"/>
                </a:rPr>
                <a:t>=</a:t>
              </a:r>
              <a:endParaRPr lang="en-US" altLang="en-US" sz="5400">
                <a:solidFill>
                  <a:srgbClr val="3333CC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8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200" b="1" smtClean="0">
                <a:solidFill>
                  <a:schemeClr val="accent2"/>
                </a:solidFill>
              </a:rPr>
              <a:t>Евакуација за време грађења – једнофазна</a:t>
            </a:r>
          </a:p>
        </p:txBody>
      </p:sp>
      <p:pic>
        <p:nvPicPr>
          <p:cNvPr id="179203" name="Picture 3" descr="DSCN0881"/>
          <p:cNvPicPr>
            <a:picLocks noChangeAspect="1" noChangeArrowheads="1"/>
          </p:cNvPicPr>
          <p:nvPr/>
        </p:nvPicPr>
        <p:blipFill>
          <a:blip r:embed="rId2">
            <a:lum bright="1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632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2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Евакуација за време грађења – Опточни тунели Бекме Ирак</a:t>
            </a:r>
          </a:p>
        </p:txBody>
      </p:sp>
      <p:pic>
        <p:nvPicPr>
          <p:cNvPr id="180227" name="Picture 3" descr="Bek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789863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6207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2800" b="1" smtClean="0">
                <a:solidFill>
                  <a:schemeClr val="accent2"/>
                </a:solidFill>
              </a:rPr>
              <a:t>Парцијално скретање реке – вишефазна евакуација</a:t>
            </a:r>
          </a:p>
        </p:txBody>
      </p:sp>
      <p:pic>
        <p:nvPicPr>
          <p:cNvPr id="181251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4713"/>
            <a:ext cx="7775575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8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9215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Загат прве фазе</a:t>
            </a:r>
            <a:endParaRPr lang="en-US" alt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82275" name="Picture 3" descr="Predbr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32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2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5399088" cy="8366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Зидови загата</a:t>
            </a:r>
          </a:p>
        </p:txBody>
      </p:sp>
      <p:pic>
        <p:nvPicPr>
          <p:cNvPr id="183299" name="Picture 3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8201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4" name="Picture 4" descr="Talpe v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302577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5" name="Picture 5" descr="zagat od tal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331152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0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93175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Евакуација за време грађења бране и ХЕ Бајина Башта – загат </a:t>
            </a:r>
            <a:r>
              <a:rPr lang="en-US" altLang="en-US" sz="3600" b="1" smtClean="0">
                <a:solidFill>
                  <a:schemeClr val="accent2"/>
                </a:solidFill>
              </a:rPr>
              <a:t> I </a:t>
            </a:r>
            <a:r>
              <a:rPr lang="sr-Cyrl-CS" altLang="en-US" sz="3600" b="1" smtClean="0">
                <a:solidFill>
                  <a:schemeClr val="accent2"/>
                </a:solidFill>
              </a:rPr>
              <a:t>фазе</a:t>
            </a:r>
          </a:p>
        </p:txBody>
      </p:sp>
      <p:pic>
        <p:nvPicPr>
          <p:cNvPr id="184323" name="Picture 3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0275"/>
            <a:ext cx="65532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6" name="Picture 4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9608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0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25" y="2214563"/>
            <a:ext cx="4572000" cy="1500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Евакуација за време грађења </a:t>
            </a:r>
            <a:br>
              <a:rPr lang="sr-Cyrl-CS" altLang="en-US" sz="3600" b="1" smtClean="0">
                <a:solidFill>
                  <a:schemeClr val="accent2"/>
                </a:solidFill>
              </a:rPr>
            </a:br>
            <a:r>
              <a:rPr lang="en-US" altLang="en-US" sz="3600" b="1" smtClean="0">
                <a:solidFill>
                  <a:schemeClr val="accent2"/>
                </a:solidFill>
              </a:rPr>
              <a:t>МХЕ Црнетићи</a:t>
            </a:r>
            <a:endParaRPr lang="sr-Cyrl-CS" alt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85347" name="Picture 2" descr="Crnetici Izgradn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3786187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6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 descr="Iglo filt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778668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142875"/>
            <a:ext cx="8643938" cy="6429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/>
            </a:r>
            <a:br>
              <a:rPr lang="sr-Cyrl-CS" altLang="en-US" sz="3600" b="1" smtClean="0">
                <a:solidFill>
                  <a:schemeClr val="accent2"/>
                </a:solidFill>
              </a:rPr>
            </a:br>
            <a:r>
              <a:rPr lang="en-US" altLang="en-US" sz="3600" b="1" smtClean="0">
                <a:solidFill>
                  <a:schemeClr val="accent2"/>
                </a:solidFill>
              </a:rPr>
              <a:t>Игло филтри за обарање нивоа подземне воде у темељној  јами</a:t>
            </a:r>
            <a:endParaRPr lang="sr-Cyrl-CS" altLang="en-US" sz="3600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200900" cy="1439862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Кригеров прелив, или </a:t>
            </a:r>
            <a:br>
              <a:rPr lang="sr-Cyrl-CS" altLang="en-US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широки праг?</a:t>
            </a:r>
            <a:endParaRPr lang="en-U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24931" name="Picture 6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54275"/>
            <a:ext cx="86756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632700" cy="100965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Димензионисање прелива</a:t>
            </a:r>
            <a:endParaRPr lang="en-U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6084888" y="3644900"/>
            <a:ext cx="2376487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  <a:latin typeface="Arial" charset="0"/>
              </a:rPr>
              <a:t>Пропусна моћ</a:t>
            </a: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1403350" y="1268413"/>
            <a:ext cx="6383338" cy="4619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Cyrl-CS" altLang="en-US" sz="2400">
                <a:latin typeface="Arial" charset="0"/>
              </a:rPr>
              <a:t>Ширина</a:t>
            </a:r>
            <a:r>
              <a:rPr lang="en-US" altLang="en-US" sz="2400">
                <a:solidFill>
                  <a:schemeClr val="accent2"/>
                </a:solidFill>
                <a:latin typeface="Arial" charset="0"/>
              </a:rPr>
              <a:t>, висина млаза </a:t>
            </a:r>
            <a:r>
              <a:rPr lang="sr-Cyrl-CS" altLang="en-US" sz="2400">
                <a:solidFill>
                  <a:schemeClr val="accent2"/>
                </a:solidFill>
                <a:latin typeface="Arial" charset="0"/>
              </a:rPr>
              <a:t> и  </a:t>
            </a:r>
            <a:r>
              <a:rPr lang="sr-Cyrl-CS" altLang="en-US" sz="2400">
                <a:latin typeface="Arial" charset="0"/>
              </a:rPr>
              <a:t>облик контуре</a:t>
            </a:r>
            <a:endParaRPr lang="en-US" altLang="en-US" sz="2400">
              <a:latin typeface="Arial" charset="0"/>
            </a:endParaRPr>
          </a:p>
        </p:txBody>
      </p:sp>
      <p:pic>
        <p:nvPicPr>
          <p:cNvPr id="241671" name="Picture 7" descr="Sl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64801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292600"/>
            <a:ext cx="40767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596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29033" name="Object 9"/>
          <p:cNvGraphicFramePr>
            <a:graphicFrameLocks noChangeAspect="1"/>
          </p:cNvGraphicFramePr>
          <p:nvPr/>
        </p:nvGraphicFramePr>
        <p:xfrm>
          <a:off x="1928813" y="5786438"/>
          <a:ext cx="308451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5" imgW="1625600" imgH="279400" progId="Equation.3">
                  <p:embed/>
                </p:oleObj>
              </mc:Choice>
              <mc:Fallback>
                <p:oleObj name="Equation" r:id="rId5" imgW="1625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5786438"/>
                        <a:ext cx="3084512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89075"/>
            <a:ext cx="50006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Zk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286000"/>
            <a:ext cx="5984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95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4775"/>
            <a:ext cx="7772400" cy="58737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Проводник</a:t>
            </a:r>
            <a:endParaRPr lang="en-US" altLang="en-US" sz="54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8785225" cy="647700"/>
          </a:xfrm>
        </p:spPr>
        <p:txBody>
          <a:bodyPr/>
          <a:lstStyle/>
          <a:p>
            <a:pPr eaLnBrk="1" hangingPunct="1"/>
            <a:r>
              <a:rPr lang="sr-Cyrl-CS" altLang="en-US" sz="3600" smtClean="0"/>
              <a:t>Веза између </a:t>
            </a:r>
            <a:r>
              <a:rPr lang="sr-Cyrl-CS" altLang="en-US" sz="3600" b="1" smtClean="0">
                <a:solidFill>
                  <a:srgbClr val="3333CC"/>
                </a:solidFill>
              </a:rPr>
              <a:t>прелива</a:t>
            </a:r>
            <a:r>
              <a:rPr lang="sr-Cyrl-CS" altLang="en-US" sz="3600" smtClean="0"/>
              <a:t> и </a:t>
            </a:r>
            <a:r>
              <a:rPr lang="sr-Cyrl-CS" altLang="en-US" sz="3600" b="1" smtClean="0">
                <a:solidFill>
                  <a:srgbClr val="800000"/>
                </a:solidFill>
              </a:rPr>
              <a:t>излазног дела</a:t>
            </a:r>
            <a:r>
              <a:rPr lang="sr-Cyrl-CS" altLang="en-US" sz="3600" smtClean="0"/>
              <a:t> </a:t>
            </a:r>
            <a:endParaRPr lang="en-US" altLang="en-US" sz="3600" smtClean="0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26981" name="Picture 10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1325"/>
            <a:ext cx="70008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 Box 12"/>
          <p:cNvSpPr txBox="1">
            <a:spLocks noChangeArrowheads="1"/>
          </p:cNvSpPr>
          <p:nvPr/>
        </p:nvSpPr>
        <p:spPr bwMode="auto">
          <a:xfrm>
            <a:off x="5715000" y="3429000"/>
            <a:ext cx="3168650" cy="822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  <a:latin typeface="Arial" charset="0"/>
              </a:rPr>
              <a:t>Ширина и висина разделног зида</a:t>
            </a: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6033</TotalTime>
  <Words>673</Words>
  <Application>Microsoft Office PowerPoint</Application>
  <PresentationFormat>On-screen Show (4:3)</PresentationFormat>
  <Paragraphs>168</Paragraphs>
  <Slides>67</Slides>
  <Notes>0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Default Design</vt:lpstr>
      <vt:lpstr>Equation</vt:lpstr>
      <vt:lpstr>PowerPoint Presentation</vt:lpstr>
      <vt:lpstr>Основни типови евакуационих органа</vt:lpstr>
      <vt:lpstr>Преливна брана</vt:lpstr>
      <vt:lpstr>Преливна брана Међувршје</vt:lpstr>
      <vt:lpstr>Прелив</vt:lpstr>
      <vt:lpstr>Прелив</vt:lpstr>
      <vt:lpstr>Кригеров прелив, или  широки праг?</vt:lpstr>
      <vt:lpstr>Димензионисање прелива</vt:lpstr>
      <vt:lpstr>Проводник</vt:lpstr>
      <vt:lpstr>Умиривање енергије</vt:lpstr>
      <vt:lpstr>Умиривачи енергије</vt:lpstr>
      <vt:lpstr>Умирујући  базен - слапиште</vt:lpstr>
      <vt:lpstr>Хидраулички  скок</vt:lpstr>
      <vt:lpstr>Хидраулички  скок</vt:lpstr>
      <vt:lpstr>Хидраулички прорачун слапишта</vt:lpstr>
      <vt:lpstr>Дименионисање  базена</vt:lpstr>
      <vt:lpstr>Базен са зубима и прагом</vt:lpstr>
      <vt:lpstr>Утицај “зуба”</vt:lpstr>
      <vt:lpstr>Ски-одскок – може и овако</vt:lpstr>
      <vt:lpstr>Крива протицаја  доње воде</vt:lpstr>
      <vt:lpstr>Прорачун криве доње воде</vt:lpstr>
      <vt:lpstr>Прелив са и без устава</vt:lpstr>
      <vt:lpstr>Сегментни – Радијални затварач бране Бајина Башта</vt:lpstr>
      <vt:lpstr>Трансформација таласа   Прелив са уставама</vt:lpstr>
      <vt:lpstr>Евакуација воде код насутих брана</vt:lpstr>
      <vt:lpstr>Прелив у боку са брзотоком</vt:lpstr>
      <vt:lpstr>Типична диспозиција са Умирујућим базеном </vt:lpstr>
      <vt:lpstr>Кокин брод-модел</vt:lpstr>
      <vt:lpstr>Шахтни прелив – скица </vt:lpstr>
      <vt:lpstr>Шахтни прелив –  брана Увац</vt:lpstr>
      <vt:lpstr>Шатхтни прелив на брани Тиквеш</vt:lpstr>
      <vt:lpstr>ИСПУСТИ  И ЗАХВАТИ</vt:lpstr>
      <vt:lpstr>Улога  захвата</vt:lpstr>
      <vt:lpstr>Делови захвата</vt:lpstr>
      <vt:lpstr>Услови које захват (испуст) треба да испуни:</vt:lpstr>
      <vt:lpstr>Подела захвата</vt:lpstr>
      <vt:lpstr>Површински захвати Бочни захват</vt:lpstr>
      <vt:lpstr>Тиролски захват (захват у дну)</vt:lpstr>
      <vt:lpstr>Тиролски захват</vt:lpstr>
      <vt:lpstr>Тиролски захват МХЕ Црнетићи</vt:lpstr>
      <vt:lpstr>Тиролски Захват (оштећен)</vt:lpstr>
      <vt:lpstr>Темељни  испуст</vt:lpstr>
      <vt:lpstr>Темељни испуст у боку долине</vt:lpstr>
      <vt:lpstr>Темељни испуст бране “Врутци”</vt:lpstr>
      <vt:lpstr>Водозахватна кула</vt:lpstr>
      <vt:lpstr>Водозахватне куле</vt:lpstr>
      <vt:lpstr>ЗАТВАРАЧИ</vt:lpstr>
      <vt:lpstr>Улога затварача</vt:lpstr>
      <vt:lpstr>Основни делови затварача</vt:lpstr>
      <vt:lpstr>Поделе затварача</vt:lpstr>
      <vt:lpstr>ПОВРШИНСКИ  ЗАТВАРАЧИ</vt:lpstr>
      <vt:lpstr>Најзаступљенији типови површинских затварача</vt:lpstr>
      <vt:lpstr>ДУБИНСКИ  ЗАТВАРАЧИ</vt:lpstr>
      <vt:lpstr>Лептирасти затварач</vt:lpstr>
      <vt:lpstr>Кугласти затварач</vt:lpstr>
      <vt:lpstr>Конусни затварач (Howell – Bunger)</vt:lpstr>
      <vt:lpstr>Конусни затварач на брани Врутци</vt:lpstr>
      <vt:lpstr>ЕВАКУАЦИЈА ВОДЕ  ЗА ВРЕМЕ  ГРАЂЕЊА </vt:lpstr>
      <vt:lpstr>Евакуација за време грађења – једнофазна</vt:lpstr>
      <vt:lpstr>Евакуација за време грађења – једнофазна</vt:lpstr>
      <vt:lpstr>Евакуација за време грађења – Опточни тунели Бекме Ирак</vt:lpstr>
      <vt:lpstr>Парцијално скретање реке – вишефазна евакуација</vt:lpstr>
      <vt:lpstr>Загат прве фазе</vt:lpstr>
      <vt:lpstr>Зидови загата</vt:lpstr>
      <vt:lpstr>Евакуација за време грађења бране и ХЕ Бајина Башта – загат  I фазе</vt:lpstr>
      <vt:lpstr>Евакуација за време грађења  МХЕ Црнетићи</vt:lpstr>
      <vt:lpstr> Игло филтри за обарање нивоа подземне воде у темељној  јами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LJUBODRAG SAVIC</cp:lastModifiedBy>
  <cp:revision>288</cp:revision>
  <dcterms:created xsi:type="dcterms:W3CDTF">2003-02-08T13:16:46Z</dcterms:created>
  <dcterms:modified xsi:type="dcterms:W3CDTF">2021-02-18T15:26:23Z</dcterms:modified>
</cp:coreProperties>
</file>