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640" r:id="rId2"/>
    <p:sldId id="632" r:id="rId3"/>
    <p:sldId id="418" r:id="rId4"/>
    <p:sldId id="419" r:id="rId5"/>
    <p:sldId id="432" r:id="rId6"/>
    <p:sldId id="433" r:id="rId7"/>
    <p:sldId id="600" r:id="rId8"/>
    <p:sldId id="602" r:id="rId9"/>
    <p:sldId id="601" r:id="rId10"/>
    <p:sldId id="603" r:id="rId11"/>
    <p:sldId id="434" r:id="rId12"/>
    <p:sldId id="420" r:id="rId13"/>
    <p:sldId id="641" r:id="rId14"/>
    <p:sldId id="642" r:id="rId15"/>
    <p:sldId id="643" r:id="rId16"/>
    <p:sldId id="644" r:id="rId17"/>
    <p:sldId id="645" r:id="rId18"/>
    <p:sldId id="646" r:id="rId19"/>
    <p:sldId id="647" r:id="rId20"/>
    <p:sldId id="648" r:id="rId21"/>
    <p:sldId id="649" r:id="rId22"/>
    <p:sldId id="650" r:id="rId23"/>
    <p:sldId id="651" r:id="rId24"/>
    <p:sldId id="652" r:id="rId25"/>
    <p:sldId id="653" r:id="rId26"/>
    <p:sldId id="654" r:id="rId27"/>
    <p:sldId id="655" r:id="rId28"/>
    <p:sldId id="656" r:id="rId29"/>
    <p:sldId id="657" r:id="rId30"/>
    <p:sldId id="658" r:id="rId31"/>
    <p:sldId id="659" r:id="rId32"/>
    <p:sldId id="660" r:id="rId33"/>
    <p:sldId id="661" r:id="rId34"/>
    <p:sldId id="678" r:id="rId35"/>
    <p:sldId id="679" r:id="rId36"/>
    <p:sldId id="662" r:id="rId37"/>
    <p:sldId id="663" r:id="rId38"/>
    <p:sldId id="664" r:id="rId39"/>
    <p:sldId id="665" r:id="rId40"/>
    <p:sldId id="666" r:id="rId41"/>
    <p:sldId id="667" r:id="rId42"/>
    <p:sldId id="668" r:id="rId43"/>
    <p:sldId id="669" r:id="rId44"/>
    <p:sldId id="670" r:id="rId45"/>
    <p:sldId id="671" r:id="rId46"/>
    <p:sldId id="672" r:id="rId47"/>
    <p:sldId id="673" r:id="rId48"/>
    <p:sldId id="674" r:id="rId49"/>
    <p:sldId id="675" r:id="rId50"/>
    <p:sldId id="676" r:id="rId51"/>
    <p:sldId id="677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00"/>
    <a:srgbClr val="800000"/>
    <a:srgbClr val="006600"/>
    <a:srgbClr val="003300"/>
    <a:srgbClr val="FF00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944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4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4107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rb u b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817382" cy="10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Академске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2</a:t>
            </a: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chemeClr val="accent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великих вода</a:t>
            </a:r>
            <a:r>
              <a:rPr lang="en-U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.10.2020</a:t>
            </a:r>
            <a:endParaRPr lang="sr-Latn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2020.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2020/2021 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аераторима: Објекат и Модел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6979" name="Picture 4" descr="Aeratiru nodel objekat_karahnjukar_dam_spillway_1"/>
          <p:cNvPicPr>
            <a:picLocks noChangeAspect="1" noChangeArrowheads="1"/>
          </p:cNvPicPr>
          <p:nvPr/>
        </p:nvPicPr>
        <p:blipFill>
          <a:blip r:embed="rId2" cstate="print">
            <a:lum bright="12000" contrast="19000"/>
          </a:blip>
          <a:srcRect/>
          <a:stretch>
            <a:fillRect/>
          </a:stretch>
        </p:blipFill>
        <p:spPr bwMode="auto">
          <a:xfrm>
            <a:off x="755650" y="1196975"/>
            <a:ext cx="73406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6121400" cy="1439863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 – </a:t>
            </a:r>
            <a:r>
              <a:rPr lang="en-US" sz="4000" b="1" smtClean="0">
                <a:solidFill>
                  <a:schemeClr val="accent2"/>
                </a:solidFill>
              </a:rPr>
              <a:t>Glen Canyon</a:t>
            </a:r>
            <a:br>
              <a:rPr lang="en-US" sz="4000" b="1" smtClean="0">
                <a:solidFill>
                  <a:schemeClr val="accent2"/>
                </a:solidFill>
              </a:rPr>
            </a:b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8003" name="Picture 3" descr="Glen Kanjon aeracioni prore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27150"/>
            <a:ext cx="896461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863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Расипање енергије дуж преливне бране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2902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8640763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8636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Расипање енергије дуж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30051" name="Picture 4" descr="Prirodna kaskada"/>
          <p:cNvPicPr>
            <a:picLocks noChangeAspect="1" noChangeArrowheads="1"/>
          </p:cNvPicPr>
          <p:nvPr/>
        </p:nvPicPr>
        <p:blipFill>
          <a:blip r:embed="rId2" cstate="print">
            <a:lum bright="7000" contrast="21000"/>
          </a:blip>
          <a:srcRect/>
          <a:stretch>
            <a:fillRect/>
          </a:stretch>
        </p:blipFill>
        <p:spPr bwMode="auto">
          <a:xfrm>
            <a:off x="2339975" y="908050"/>
            <a:ext cx="38322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13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-100013"/>
            <a:ext cx="6481762" cy="836613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Типови умиривача енергије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31075" name="Picture 3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81075"/>
            <a:ext cx="80645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80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6477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Умирујући базен – слапиште 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2100" name="Picture 7" descr="Slapiset B Slimani 420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684213" y="1196975"/>
            <a:ext cx="393858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10" descr="Slapiset B Slimani 8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565400"/>
            <a:ext cx="421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193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6477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Умирујући базен – слапиште 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5364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46275"/>
            <a:ext cx="8713788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4716463" y="1071563"/>
            <a:ext cx="4240212" cy="1474787"/>
          </a:xfrm>
          <a:prstGeom prst="rect">
            <a:avLst/>
          </a:prstGeom>
          <a:solidFill>
            <a:srgbClr val="FFFF99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sr-Latn-CS" sz="1800"/>
              <a:t>Ширин</a:t>
            </a:r>
            <a:r>
              <a:rPr lang="en-US" sz="1800"/>
              <a:t>a</a:t>
            </a:r>
            <a:r>
              <a:rPr lang="sr-Latn-CS" sz="1800"/>
              <a:t> базена</a:t>
            </a:r>
            <a:r>
              <a:rPr lang="en-US" sz="1800" b="0"/>
              <a:t>, </a:t>
            </a:r>
            <a:r>
              <a:rPr lang="sr-Latn-CS" sz="1800" i="1"/>
              <a:t>B</a:t>
            </a:r>
            <a:r>
              <a:rPr lang="en-US" sz="1800"/>
              <a:t>.</a:t>
            </a:r>
            <a:endParaRPr lang="en-U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en-US" sz="1800" b="0"/>
              <a:t>Д</a:t>
            </a:r>
            <a:r>
              <a:rPr lang="sr-Latn-CS" sz="1800" b="0"/>
              <a:t>ужин</a:t>
            </a:r>
            <a:r>
              <a:rPr lang="en-US" sz="1800" b="0"/>
              <a:t>a</a:t>
            </a:r>
            <a:r>
              <a:rPr lang="sr-Latn-CS" sz="1800" b="0"/>
              <a:t> базена</a:t>
            </a:r>
            <a:r>
              <a:rPr lang="en-US" sz="1800" b="0"/>
              <a:t>, </a:t>
            </a:r>
            <a:r>
              <a:rPr lang="sr-Latn-CS" sz="1800" i="1">
                <a:solidFill>
                  <a:srgbClr val="FF0000"/>
                </a:solidFill>
              </a:rPr>
              <a:t>L</a:t>
            </a:r>
            <a:r>
              <a:rPr lang="sr-Latn-CS" sz="1800" i="1" baseline="-25000">
                <a:solidFill>
                  <a:srgbClr val="FF0000"/>
                </a:solidFill>
              </a:rPr>
              <a:t>B</a:t>
            </a:r>
            <a:r>
              <a:rPr lang="en-US" sz="1800"/>
              <a:t>. </a:t>
            </a:r>
            <a:endParaRPr lang="en-U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en-US" sz="1800" b="0"/>
              <a:t>К</a:t>
            </a:r>
            <a:r>
              <a:rPr lang="sr-Latn-CS" sz="1800" b="0"/>
              <a:t>от</a:t>
            </a:r>
            <a:r>
              <a:rPr lang="en-US" sz="1800" b="0"/>
              <a:t>a</a:t>
            </a:r>
            <a:r>
              <a:rPr lang="sr-Latn-CS" sz="1800" b="0"/>
              <a:t> дна базена</a:t>
            </a:r>
            <a:r>
              <a:rPr lang="en-US" sz="1800" b="0"/>
              <a:t>, </a:t>
            </a:r>
            <a:r>
              <a:rPr lang="sr-Latn-CS" sz="1800" i="1">
                <a:solidFill>
                  <a:srgbClr val="FF0000"/>
                </a:solidFill>
              </a:rPr>
              <a:t>Z</a:t>
            </a:r>
            <a:r>
              <a:rPr lang="sr-Latn-CS" sz="1800" i="1" baseline="-25000">
                <a:solidFill>
                  <a:srgbClr val="FF0000"/>
                </a:solidFill>
              </a:rPr>
              <a:t>B</a:t>
            </a:r>
            <a:r>
              <a:rPr lang="en-US" sz="1800"/>
              <a:t>. </a:t>
            </a:r>
            <a:endParaRPr lang="en-U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sr-Latn-CS" sz="1800" b="0"/>
              <a:t>Висин</a:t>
            </a:r>
            <a:r>
              <a:rPr lang="en-US" sz="1800" b="0"/>
              <a:t>a</a:t>
            </a:r>
            <a:r>
              <a:rPr lang="sr-Latn-CS" sz="1800" b="0"/>
              <a:t> разделних зидова базена</a:t>
            </a:r>
            <a:r>
              <a:rPr lang="en-US" sz="1800" b="0"/>
              <a:t>, </a:t>
            </a:r>
            <a:r>
              <a:rPr lang="sr-Latn-CS" sz="1800" i="1">
                <a:solidFill>
                  <a:srgbClr val="FF0000"/>
                </a:solidFill>
              </a:rPr>
              <a:t>d</a:t>
            </a:r>
            <a:r>
              <a:rPr lang="en-US" sz="1800"/>
              <a:t>.</a:t>
            </a:r>
            <a:r>
              <a:rPr lang="en-US" sz="1800" b="0"/>
              <a:t>  </a:t>
            </a:r>
            <a:endParaRPr lang="sr-Latn-C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sr-Latn-CS" sz="1800" b="0"/>
              <a:t>Димензије елемената за умирење</a:t>
            </a:r>
            <a:r>
              <a:rPr lang="en-US" sz="1800" b="0"/>
              <a:t>.</a:t>
            </a:r>
            <a:r>
              <a:rPr lang="en-US" sz="1800"/>
              <a:t> </a:t>
            </a:r>
          </a:p>
        </p:txBody>
      </p:sp>
      <p:sp>
        <p:nvSpPr>
          <p:cNvPr id="15366" name="Rectangle 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85704" name="Object 8"/>
          <p:cNvGraphicFramePr>
            <a:graphicFrameLocks noChangeAspect="1"/>
          </p:cNvGraphicFramePr>
          <p:nvPr/>
        </p:nvGraphicFramePr>
        <p:xfrm>
          <a:off x="7308850" y="981075"/>
          <a:ext cx="1511300" cy="547688"/>
        </p:xfrm>
        <a:graphic>
          <a:graphicData uri="http://schemas.openxmlformats.org/presentationml/2006/ole">
            <p:oleObj spid="_x0000_s49154" name="Equation" r:id="rId4" imgW="660113" imgH="241195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899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hidraulicki Skok 1"/>
          <p:cNvPicPr>
            <a:picLocks noChangeAspect="1" noChangeArrowheads="1"/>
          </p:cNvPicPr>
          <p:nvPr/>
        </p:nvPicPr>
        <p:blipFill>
          <a:blip r:embed="rId2" cstate="print">
            <a:lum bright="29000"/>
          </a:blip>
          <a:srcRect/>
          <a:stretch>
            <a:fillRect/>
          </a:stretch>
        </p:blipFill>
        <p:spPr bwMode="auto">
          <a:xfrm>
            <a:off x="755650" y="115888"/>
            <a:ext cx="7561263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6096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Хидраулички скок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3124" name="Picture 9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060575"/>
            <a:ext cx="777716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4413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6096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Спрегнуте дубине у скоку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6390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052513"/>
            <a:ext cx="72802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6118" name="Object 6"/>
          <p:cNvGraphicFramePr>
            <a:graphicFrameLocks noChangeAspect="1"/>
          </p:cNvGraphicFramePr>
          <p:nvPr/>
        </p:nvGraphicFramePr>
        <p:xfrm>
          <a:off x="971550" y="3141663"/>
          <a:ext cx="7200900" cy="1135062"/>
        </p:xfrm>
        <a:graphic>
          <a:graphicData uri="http://schemas.openxmlformats.org/presentationml/2006/ole">
            <p:oleObj spid="_x0000_s50178" name="Equation" r:id="rId4" imgW="2602370" imgH="406224" progId="Equation.3">
              <p:embed/>
            </p:oleObj>
          </a:graphicData>
        </a:graphic>
      </p:graphicFrame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4" name="Rectangle 13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6124" name="Object 12"/>
          <p:cNvGraphicFramePr>
            <a:graphicFrameLocks noChangeAspect="1"/>
          </p:cNvGraphicFramePr>
          <p:nvPr/>
        </p:nvGraphicFramePr>
        <p:xfrm>
          <a:off x="468313" y="4813300"/>
          <a:ext cx="3716337" cy="1279525"/>
        </p:xfrm>
        <a:graphic>
          <a:graphicData uri="http://schemas.openxmlformats.org/presentationml/2006/ole">
            <p:oleObj spid="_x0000_s50179" name="Equation" r:id="rId5" imgW="1193282" imgH="406224" progId="Equation.3">
              <p:embed/>
            </p:oleObj>
          </a:graphicData>
        </a:graphic>
      </p:graphicFrame>
      <p:graphicFrame>
        <p:nvGraphicFramePr>
          <p:cNvPr id="346126" name="Object 14"/>
          <p:cNvGraphicFramePr>
            <a:graphicFrameLocks noChangeAspect="1"/>
          </p:cNvGraphicFramePr>
          <p:nvPr/>
        </p:nvGraphicFramePr>
        <p:xfrm>
          <a:off x="5327650" y="4652963"/>
          <a:ext cx="1873250" cy="1338262"/>
        </p:xfrm>
        <a:graphic>
          <a:graphicData uri="http://schemas.openxmlformats.org/presentationml/2006/ole">
            <p:oleObj spid="_x0000_s50180" name="Equation" r:id="rId6" imgW="596900" imgH="4318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225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1143000"/>
          </a:xfrm>
        </p:spPr>
        <p:txBody>
          <a:bodyPr/>
          <a:lstStyle/>
          <a:p>
            <a:pPr eaLnBrk="1" hangingPunct="1"/>
            <a:r>
              <a:rPr lang="sr-Cyrl-CS" smtClean="0">
                <a:solidFill>
                  <a:schemeClr val="accent2"/>
                </a:solidFill>
              </a:rPr>
              <a:t>Губитак енергије у скоку</a:t>
            </a:r>
            <a:endParaRPr lang="en-US" smtClean="0">
              <a:solidFill>
                <a:schemeClr val="accent2"/>
              </a:solidFill>
            </a:endParaRPr>
          </a:p>
        </p:txBody>
      </p:sp>
      <p:graphicFrame>
        <p:nvGraphicFramePr>
          <p:cNvPr id="17410" name="Object 7"/>
          <p:cNvGraphicFramePr>
            <a:graphicFrameLocks noChangeAspect="1"/>
          </p:cNvGraphicFramePr>
          <p:nvPr/>
        </p:nvGraphicFramePr>
        <p:xfrm>
          <a:off x="1979613" y="2060575"/>
          <a:ext cx="1130300" cy="811213"/>
        </p:xfrm>
        <a:graphic>
          <a:graphicData uri="http://schemas.openxmlformats.org/presentationml/2006/ole">
            <p:oleObj spid="_x0000_s51202" name="Equation" r:id="rId3" imgW="609336" imgH="444307" progId="Equation.3">
              <p:embed/>
            </p:oleObj>
          </a:graphicData>
        </a:graphic>
      </p:graphicFrame>
      <p:graphicFrame>
        <p:nvGraphicFramePr>
          <p:cNvPr id="17411" name="Object 6"/>
          <p:cNvGraphicFramePr>
            <a:graphicFrameLocks noChangeAspect="1"/>
          </p:cNvGraphicFramePr>
          <p:nvPr/>
        </p:nvGraphicFramePr>
        <p:xfrm>
          <a:off x="3779838" y="2060575"/>
          <a:ext cx="404812" cy="792163"/>
        </p:xfrm>
        <a:graphic>
          <a:graphicData uri="http://schemas.openxmlformats.org/presentationml/2006/ole">
            <p:oleObj spid="_x0000_s51203" name="Equation" r:id="rId4" imgW="215806" imgH="431613" progId="Equation.3">
              <p:embed/>
            </p:oleObj>
          </a:graphicData>
        </a:graphic>
      </p:graphicFrame>
      <p:graphicFrame>
        <p:nvGraphicFramePr>
          <p:cNvPr id="17412" name="Object 5"/>
          <p:cNvGraphicFramePr>
            <a:graphicFrameLocks noChangeAspect="1"/>
          </p:cNvGraphicFramePr>
          <p:nvPr/>
        </p:nvGraphicFramePr>
        <p:xfrm>
          <a:off x="5003800" y="2060575"/>
          <a:ext cx="398463" cy="790575"/>
        </p:xfrm>
        <a:graphic>
          <a:graphicData uri="http://schemas.openxmlformats.org/presentationml/2006/ole">
            <p:oleObj spid="_x0000_s51204" name="Equation" r:id="rId5" imgW="241195" imgH="431613" progId="Equation.3">
              <p:embed/>
            </p:oleObj>
          </a:graphicData>
        </a:graphic>
      </p:graphicFrame>
      <p:graphicFrame>
        <p:nvGraphicFramePr>
          <p:cNvPr id="17413" name="Object 4"/>
          <p:cNvGraphicFramePr>
            <a:graphicFrameLocks noChangeAspect="1"/>
          </p:cNvGraphicFramePr>
          <p:nvPr/>
        </p:nvGraphicFramePr>
        <p:xfrm>
          <a:off x="6156325" y="2133600"/>
          <a:ext cx="474663" cy="757238"/>
        </p:xfrm>
        <a:graphic>
          <a:graphicData uri="http://schemas.openxmlformats.org/presentationml/2006/ole">
            <p:oleObj spid="_x0000_s51205" name="Equation" r:id="rId6" imgW="253780" imgH="406048" progId="Equation.3">
              <p:embed/>
            </p:oleObj>
          </a:graphicData>
        </a:graphic>
      </p:graphicFrame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8" name="Rectangle 12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0" y="2492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484519" name="Group 167"/>
          <p:cNvGraphicFramePr>
            <a:graphicFrameLocks noGrp="1"/>
          </p:cNvGraphicFramePr>
          <p:nvPr/>
        </p:nvGraphicFramePr>
        <p:xfrm>
          <a:off x="1692275" y="1989138"/>
          <a:ext cx="5327650" cy="3430589"/>
        </p:xfrm>
        <a:graphic>
          <a:graphicData uri="http://schemas.openxmlformats.org/drawingml/2006/table">
            <a:tbl>
              <a:tblPr/>
              <a:tblGrid>
                <a:gridCol w="1638300"/>
                <a:gridCol w="1231900"/>
                <a:gridCol w="1227138"/>
                <a:gridCol w="1230312"/>
              </a:tblGrid>
              <a:tr h="97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13.65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19.31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24.96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57" name="Rectangle 16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84520" name="Object 168"/>
          <p:cNvGraphicFramePr>
            <a:graphicFrameLocks noChangeAspect="1"/>
          </p:cNvGraphicFramePr>
          <p:nvPr/>
        </p:nvGraphicFramePr>
        <p:xfrm>
          <a:off x="3348038" y="5672138"/>
          <a:ext cx="3168650" cy="914400"/>
        </p:xfrm>
        <a:graphic>
          <a:graphicData uri="http://schemas.openxmlformats.org/presentationml/2006/ole">
            <p:oleObj spid="_x0000_s51206" name="Equation" r:id="rId7" imgW="1485900" imgH="4318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276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3063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dirty="0" smtClean="0">
                <a:solidFill>
                  <a:schemeClr val="accent2"/>
                </a:solidFill>
              </a:rPr>
              <a:t>Мере против Кавитације и Кавитационе </a:t>
            </a:r>
            <a:r>
              <a:rPr lang="sr-Cyrl-CS" sz="4000" b="1" dirty="0" smtClean="0">
                <a:solidFill>
                  <a:srgbClr val="FF0000"/>
                </a:solidFill>
              </a:rPr>
              <a:t>ерозије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1643050"/>
            <a:ext cx="860444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Повећање притиска</a:t>
            </a:r>
            <a:r>
              <a:rPr lang="sr-Cyrl-RS" sz="2800" dirty="0" smtClean="0"/>
              <a:t> </a:t>
            </a:r>
            <a:r>
              <a:rPr lang="sr-Latn-CS" sz="2800" dirty="0" smtClean="0"/>
              <a:t>у пресеку, преко смањења брзина</a:t>
            </a:r>
            <a:r>
              <a:rPr lang="sr-Cyrl-RS" sz="2800" dirty="0" smtClean="0"/>
              <a:t> </a:t>
            </a:r>
            <a:r>
              <a:rPr lang="en-US" sz="2800" dirty="0" smtClean="0"/>
              <a:t>– “</a:t>
            </a:r>
            <a:r>
              <a:rPr lang="sr-Latn-CS" sz="2800" dirty="0" smtClean="0">
                <a:solidFill>
                  <a:schemeClr val="tx1"/>
                </a:solidFill>
              </a:rPr>
              <a:t>пригушење</a:t>
            </a:r>
            <a:r>
              <a:rPr lang="en-US" sz="2800" dirty="0" smtClean="0"/>
              <a:t>”</a:t>
            </a:r>
            <a:r>
              <a:rPr lang="sr-Cyrl-RS" sz="2800" dirty="0" smtClean="0"/>
              <a:t>.</a:t>
            </a:r>
            <a:r>
              <a:rPr lang="en-US" sz="2800" dirty="0" smtClean="0"/>
              <a:t> </a:t>
            </a:r>
            <a:endParaRPr lang="sr-Cyrl-RS" sz="2800" dirty="0" smtClean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Примена </a:t>
            </a:r>
            <a:r>
              <a:rPr lang="sr-Latn-CS" sz="2800" dirty="0">
                <a:solidFill>
                  <a:schemeClr val="tx1"/>
                </a:solidFill>
              </a:rPr>
              <a:t>глатких</a:t>
            </a:r>
            <a:r>
              <a:rPr lang="sr-Latn-CS" sz="2800" dirty="0"/>
              <a:t> </a:t>
            </a:r>
            <a:r>
              <a:rPr lang="sr-Latn-CS" sz="2800" dirty="0" smtClean="0"/>
              <a:t>и</a:t>
            </a:r>
            <a:r>
              <a:rPr lang="sr-Cyrl-RS" sz="2800" dirty="0" smtClean="0"/>
              <a:t> </a:t>
            </a:r>
            <a:r>
              <a:rPr lang="en-US" sz="2800" dirty="0" smtClean="0">
                <a:sym typeface="Symbol"/>
              </a:rPr>
              <a:t></a:t>
            </a:r>
            <a:r>
              <a:rPr lang="sr-Cyrl-RS" sz="2800" dirty="0" smtClean="0">
                <a:sym typeface="Symbol"/>
              </a:rPr>
              <a:t> </a:t>
            </a:r>
            <a:r>
              <a:rPr lang="sr-Latn-CS" sz="2800" dirty="0" smtClean="0"/>
              <a:t>или </a:t>
            </a:r>
            <a:r>
              <a:rPr lang="sr-Latn-CS" sz="2800" dirty="0">
                <a:solidFill>
                  <a:schemeClr val="tx1"/>
                </a:solidFill>
              </a:rPr>
              <a:t>високо отпорних </a:t>
            </a:r>
            <a:r>
              <a:rPr lang="sr-Latn-CS" sz="2800" dirty="0"/>
              <a:t>материјала</a:t>
            </a:r>
            <a:r>
              <a:rPr lang="en-US" sz="2800" dirty="0"/>
              <a:t> </a:t>
            </a:r>
            <a:r>
              <a:rPr lang="sr-Latn-CS" sz="2800" dirty="0" smtClean="0"/>
              <a:t>на месту ерозиј</a:t>
            </a:r>
            <a:r>
              <a:rPr lang="sr-Cyrl-RS" sz="2800" dirty="0" smtClean="0"/>
              <a:t>е </a:t>
            </a:r>
            <a:r>
              <a:rPr lang="en-US" sz="2800" dirty="0" smtClean="0"/>
              <a:t>(</a:t>
            </a:r>
            <a:r>
              <a:rPr lang="sr-Latn-CS" sz="2800" dirty="0" smtClean="0"/>
              <a:t>епокси</a:t>
            </a:r>
            <a:r>
              <a:rPr lang="sr-Cyrl-RS" sz="2800" dirty="0" smtClean="0"/>
              <a:t>д</a:t>
            </a:r>
            <a:r>
              <a:rPr lang="sr-Cyrl-CS" sz="2800" dirty="0" smtClean="0"/>
              <a:t>ни </a:t>
            </a:r>
            <a:r>
              <a:rPr lang="sr-Latn-CS" sz="2800" dirty="0" smtClean="0"/>
              <a:t>премаз</a:t>
            </a:r>
            <a:r>
              <a:rPr lang="sr-Cyrl-RS" sz="2800" dirty="0" smtClean="0"/>
              <a:t>и</a:t>
            </a:r>
            <a:r>
              <a:rPr lang="en-US" sz="2800" dirty="0" smtClean="0"/>
              <a:t>, </a:t>
            </a:r>
            <a:r>
              <a:rPr lang="sr-Latn-CS" sz="2800" dirty="0" smtClean="0"/>
              <a:t>полиуретанск</a:t>
            </a:r>
            <a:r>
              <a:rPr lang="sr-Cyrl-RS" sz="2800" dirty="0" smtClean="0"/>
              <a:t>е</a:t>
            </a:r>
            <a:r>
              <a:rPr lang="sr-Latn-CS" sz="2800" dirty="0" smtClean="0"/>
              <a:t> смол</a:t>
            </a:r>
            <a:r>
              <a:rPr lang="sr-Cyrl-RS" sz="2800" dirty="0" smtClean="0"/>
              <a:t>е</a:t>
            </a:r>
            <a:r>
              <a:rPr lang="en-US" sz="2800" dirty="0" smtClean="0"/>
              <a:t>, </a:t>
            </a:r>
            <a:r>
              <a:rPr lang="sr-Latn-CS" sz="2800" dirty="0" smtClean="0"/>
              <a:t>челичн</a:t>
            </a:r>
            <a:r>
              <a:rPr lang="sr-Cyrl-RS" sz="2800" dirty="0" smtClean="0"/>
              <a:t>е</a:t>
            </a:r>
            <a:r>
              <a:rPr lang="sr-Latn-CS" sz="2800" dirty="0" smtClean="0"/>
              <a:t> облог</a:t>
            </a:r>
            <a:r>
              <a:rPr lang="sr-Cyrl-RS" sz="2800" dirty="0" smtClean="0"/>
              <a:t>е</a:t>
            </a:r>
            <a:r>
              <a:rPr lang="en-US" sz="2800" dirty="0" smtClean="0"/>
              <a:t>).</a:t>
            </a:r>
            <a:endParaRPr lang="en-US" sz="2800" dirty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>
                <a:solidFill>
                  <a:schemeClr val="tx1"/>
                </a:solidFill>
              </a:rPr>
              <a:t>Аерација</a:t>
            </a:r>
            <a:r>
              <a:rPr lang="en-US" sz="2800" dirty="0"/>
              <a:t> </a:t>
            </a:r>
            <a:r>
              <a:rPr lang="sr-Latn-CS" sz="2800" dirty="0" smtClean="0"/>
              <a:t>тока </a:t>
            </a:r>
            <a:r>
              <a:rPr lang="sr-Latn-CS" sz="2800" dirty="0"/>
              <a:t>узводно од потенцијалног места </a:t>
            </a:r>
            <a:r>
              <a:rPr lang="sr-Latn-CS" sz="2800" dirty="0" smtClean="0"/>
              <a:t>ерозије</a:t>
            </a:r>
            <a:r>
              <a:rPr lang="en-US" sz="2800" dirty="0" smtClean="0"/>
              <a:t>. </a:t>
            </a:r>
            <a:endParaRPr lang="en-US" sz="2800" dirty="0"/>
          </a:p>
          <a:p>
            <a:pPr>
              <a:spcAft>
                <a:spcPts val="1800"/>
              </a:spcAft>
            </a:pP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46702024"/>
              </p:ext>
            </p:extLst>
          </p:nvPr>
        </p:nvGraphicFramePr>
        <p:xfrm>
          <a:off x="1643042" y="2786058"/>
          <a:ext cx="5397517" cy="937980"/>
        </p:xfrm>
        <a:graphic>
          <a:graphicData uri="http://schemas.openxmlformats.org/presentationml/2006/ole">
            <p:oleObj spid="_x0000_s48133" name="Equation" r:id="rId3" imgW="2235200" imgH="3937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021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865188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Потопљеност скока у базену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4147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2420938"/>
            <a:ext cx="87852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293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351837" cy="6096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Хидраулички прорачун базена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8438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774700"/>
            <a:ext cx="5832475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4" name="Object 6"/>
          <p:cNvGraphicFramePr>
            <a:graphicFrameLocks noChangeAspect="1"/>
          </p:cNvGraphicFramePr>
          <p:nvPr/>
        </p:nvGraphicFramePr>
        <p:xfrm>
          <a:off x="3132138" y="4141788"/>
          <a:ext cx="3600450" cy="865187"/>
        </p:xfrm>
        <a:graphic>
          <a:graphicData uri="http://schemas.openxmlformats.org/presentationml/2006/ole">
            <p:oleObj spid="_x0000_s52226" name="Equation" r:id="rId4" imgW="2184400" imgH="520700" progId="Equation.3">
              <p:embed/>
            </p:oleObj>
          </a:graphicData>
        </a:graphic>
      </p:graphicFrame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5" name="Object 8"/>
          <p:cNvGraphicFramePr>
            <a:graphicFrameLocks noChangeAspect="1"/>
          </p:cNvGraphicFramePr>
          <p:nvPr/>
        </p:nvGraphicFramePr>
        <p:xfrm>
          <a:off x="3132138" y="5200650"/>
          <a:ext cx="1965325" cy="676275"/>
        </p:xfrm>
        <a:graphic>
          <a:graphicData uri="http://schemas.openxmlformats.org/presentationml/2006/ole">
            <p:oleObj spid="_x0000_s52227" name="Equation" r:id="rId5" imgW="1193282" imgH="406224" progId="Equation.3">
              <p:embed/>
            </p:oleObj>
          </a:graphicData>
        </a:graphic>
      </p:graphicFrame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3419475" y="450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6" name="Object 10"/>
          <p:cNvGraphicFramePr>
            <a:graphicFrameLocks noChangeAspect="1"/>
          </p:cNvGraphicFramePr>
          <p:nvPr/>
        </p:nvGraphicFramePr>
        <p:xfrm>
          <a:off x="3132138" y="6091238"/>
          <a:ext cx="1497012" cy="361950"/>
        </p:xfrm>
        <a:graphic>
          <a:graphicData uri="http://schemas.openxmlformats.org/presentationml/2006/ole">
            <p:oleObj spid="_x0000_s52228" name="Equation" r:id="rId6" imgW="901309" imgH="215806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930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865188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Разделни зид базена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5171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349500"/>
            <a:ext cx="84248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407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2735263" cy="609600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Хидраулички скок</a:t>
            </a:r>
            <a:r>
              <a:rPr lang="en-US" sz="32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- типови</a:t>
            </a:r>
            <a:r>
              <a:rPr lang="en-US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36195" name="Picture 3" descr="hidraulicki skok tipovi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88913"/>
            <a:ext cx="66262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012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692150"/>
            <a:ext cx="5508625" cy="609600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Хидраулички скок</a:t>
            </a:r>
            <a:r>
              <a:rPr lang="en-US" sz="32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- типови</a:t>
            </a:r>
            <a:r>
              <a:rPr lang="en-US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37219" name="Picture 3" descr="Hidraulicki skok tipovi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00213"/>
            <a:ext cx="82486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58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 II</a:t>
            </a:r>
            <a:r>
              <a:rPr lang="sr-Cyrl-CS" b="1" smtClean="0">
                <a:solidFill>
                  <a:schemeClr val="accent2"/>
                </a:solidFill>
              </a:rPr>
              <a:t> умирујући базен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8243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89646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203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 III </a:t>
            </a:r>
            <a:r>
              <a:rPr lang="sr-Cyrl-CS" b="1" smtClean="0">
                <a:solidFill>
                  <a:schemeClr val="accent2"/>
                </a:solidFill>
              </a:rPr>
              <a:t> умирујући базен</a:t>
            </a:r>
          </a:p>
        </p:txBody>
      </p:sp>
      <p:pic>
        <p:nvPicPr>
          <p:cNvPr id="13926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32075"/>
            <a:ext cx="89281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34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 III </a:t>
            </a:r>
            <a:r>
              <a:rPr lang="sr-Cyrl-CS" b="1" smtClean="0">
                <a:solidFill>
                  <a:schemeClr val="accent2"/>
                </a:solidFill>
              </a:rPr>
              <a:t> умирујући базен</a:t>
            </a:r>
          </a:p>
        </p:txBody>
      </p:sp>
      <p:pic>
        <p:nvPicPr>
          <p:cNvPr id="140291" name="Picture 3" descr="OCF - CH F17t15"/>
          <p:cNvPicPr>
            <a:picLocks noChangeAspect="1" noChangeArrowheads="1"/>
          </p:cNvPicPr>
          <p:nvPr/>
        </p:nvPicPr>
        <p:blipFill>
          <a:blip r:embed="rId2" cstate="print">
            <a:lum bright="9000" contrast="33000"/>
          </a:blip>
          <a:srcRect/>
          <a:stretch>
            <a:fillRect/>
          </a:stretch>
        </p:blipFill>
        <p:spPr bwMode="auto">
          <a:xfrm>
            <a:off x="190500" y="2209800"/>
            <a:ext cx="8763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97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Базен бране </a:t>
            </a:r>
            <a:r>
              <a:rPr lang="en-US" b="1" smtClean="0">
                <a:solidFill>
                  <a:schemeClr val="accent2"/>
                </a:solidFill>
              </a:rPr>
              <a:t>McNary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41315" name="Picture 4" descr="Zubi smaknuti u dva reda Brana McNary"/>
          <p:cNvPicPr>
            <a:picLocks noChangeAspect="1" noChangeArrowheads="1"/>
          </p:cNvPicPr>
          <p:nvPr/>
        </p:nvPicPr>
        <p:blipFill>
          <a:blip r:embed="rId2" cstate="print">
            <a:lum bright="7000" contrast="20000"/>
          </a:blip>
          <a:srcRect/>
          <a:stretch>
            <a:fillRect/>
          </a:stretch>
        </p:blipFill>
        <p:spPr bwMode="auto">
          <a:xfrm>
            <a:off x="1042988" y="1484313"/>
            <a:ext cx="7129462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01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Базен бране </a:t>
            </a:r>
            <a:r>
              <a:rPr lang="sl-SI" b="1" smtClean="0">
                <a:solidFill>
                  <a:schemeClr val="accent2"/>
                </a:solidFill>
              </a:rPr>
              <a:t>Norfolc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42339" name="Picture 4" descr="Zubi Stepensasti Brana Norfolk"/>
          <p:cNvPicPr>
            <a:picLocks noChangeAspect="1" noChangeArrowheads="1"/>
          </p:cNvPicPr>
          <p:nvPr/>
        </p:nvPicPr>
        <p:blipFill>
          <a:blip r:embed="rId2" cstate="print">
            <a:lum bright="12000" contrast="36000"/>
          </a:blip>
          <a:srcRect/>
          <a:stretch>
            <a:fillRect/>
          </a:stretch>
        </p:blipFill>
        <p:spPr bwMode="auto">
          <a:xfrm>
            <a:off x="1258888" y="1484313"/>
            <a:ext cx="712787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49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295400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Концентрација ваздуха по дубини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9811" name="Picture 3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84313"/>
            <a:ext cx="6056313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88913"/>
            <a:ext cx="8928100" cy="79216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Силе у базену са средишним блоком</a:t>
            </a:r>
          </a:p>
        </p:txBody>
      </p:sp>
      <p:pic>
        <p:nvPicPr>
          <p:cNvPr id="19463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412875"/>
            <a:ext cx="8893175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2" name="Object 6"/>
          <p:cNvGraphicFramePr>
            <a:graphicFrameLocks noChangeAspect="1"/>
          </p:cNvGraphicFramePr>
          <p:nvPr/>
        </p:nvGraphicFramePr>
        <p:xfrm>
          <a:off x="3995738" y="1412875"/>
          <a:ext cx="2755900" cy="327025"/>
        </p:xfrm>
        <a:graphic>
          <a:graphicData uri="http://schemas.openxmlformats.org/presentationml/2006/ole">
            <p:oleObj spid="_x0000_s53250" name="Equation" r:id="rId4" imgW="1688367" imgH="203112" progId="Equation.3">
              <p:embed/>
            </p:oleObj>
          </a:graphicData>
        </a:graphic>
      </p:graphicFrame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4" name="Object 8"/>
          <p:cNvGraphicFramePr>
            <a:graphicFrameLocks noChangeAspect="1"/>
          </p:cNvGraphicFramePr>
          <p:nvPr/>
        </p:nvGraphicFramePr>
        <p:xfrm>
          <a:off x="3995738" y="1916113"/>
          <a:ext cx="4764087" cy="620712"/>
        </p:xfrm>
        <a:graphic>
          <a:graphicData uri="http://schemas.openxmlformats.org/presentationml/2006/ole">
            <p:oleObj spid="_x0000_s53251" name="Equation" r:id="rId5" imgW="2921000" imgH="381000" progId="Equation.3">
              <p:embed/>
            </p:oleObj>
          </a:graphicData>
        </a:graphic>
      </p:graphicFrame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6" name="Object 10"/>
          <p:cNvGraphicFramePr>
            <a:graphicFrameLocks noChangeAspect="1"/>
          </p:cNvGraphicFramePr>
          <p:nvPr/>
        </p:nvGraphicFramePr>
        <p:xfrm>
          <a:off x="3995738" y="2892425"/>
          <a:ext cx="4321175" cy="844550"/>
        </p:xfrm>
        <a:graphic>
          <a:graphicData uri="http://schemas.openxmlformats.org/presentationml/2006/ole">
            <p:oleObj spid="_x0000_s53252" name="Equation" r:id="rId6" imgW="2094591" imgH="406224" progId="Equation.3">
              <p:embed/>
            </p:oleObj>
          </a:graphicData>
        </a:graphic>
      </p:graphicFrame>
      <p:sp>
        <p:nvSpPr>
          <p:cNvPr id="19467" name="Rectangle 13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8" name="Object 12"/>
          <p:cNvGraphicFramePr>
            <a:graphicFrameLocks noChangeAspect="1"/>
          </p:cNvGraphicFramePr>
          <p:nvPr/>
        </p:nvGraphicFramePr>
        <p:xfrm>
          <a:off x="4284663" y="1125538"/>
          <a:ext cx="3600450" cy="782637"/>
        </p:xfrm>
        <a:graphic>
          <a:graphicData uri="http://schemas.openxmlformats.org/presentationml/2006/ole">
            <p:oleObj spid="_x0000_s53253" name="Equation" r:id="rId7" imgW="1752600" imgH="3810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68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260350"/>
            <a:ext cx="8785225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Невоље са блоковима – зубима </a:t>
            </a:r>
            <a:br>
              <a:rPr lang="sr-Cyrl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Пулзације притисака</a:t>
            </a:r>
          </a:p>
        </p:txBody>
      </p:sp>
      <p:pic>
        <p:nvPicPr>
          <p:cNvPr id="281603" name="Picture 3" descr="Slapisni zu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989138"/>
            <a:ext cx="84582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5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068638"/>
            <a:ext cx="39608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2749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Невоље са блоковима – кавитација </a:t>
            </a:r>
            <a:br>
              <a:rPr lang="sr-Cyrl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Брана </a:t>
            </a:r>
            <a:r>
              <a:rPr lang="sl-SI" b="1" smtClean="0">
                <a:solidFill>
                  <a:schemeClr val="accent2"/>
                </a:solidFill>
              </a:rPr>
              <a:t>Bonneville</a:t>
            </a:r>
            <a:r>
              <a:rPr lang="sr-Cyrl-CS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44387" name="Picture 5" descr="Zubi Ostecenja Brana Bonneville"/>
          <p:cNvPicPr>
            <a:picLocks noChangeAspect="1" noChangeArrowheads="1"/>
          </p:cNvPicPr>
          <p:nvPr/>
        </p:nvPicPr>
        <p:blipFill>
          <a:blip r:embed="rId2" cstate="print">
            <a:lum bright="21000" contrast="22000"/>
          </a:blip>
          <a:srcRect/>
          <a:stretch>
            <a:fillRect/>
          </a:stretch>
        </p:blipFill>
        <p:spPr bwMode="auto">
          <a:xfrm>
            <a:off x="1116013" y="2097088"/>
            <a:ext cx="619283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48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36625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Суперкавитациони  блокови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2" cstate="print">
            <a:lum bright="17000" contrast="33000"/>
          </a:blip>
          <a:srcRect/>
          <a:stretch>
            <a:fillRect/>
          </a:stretch>
        </p:blipFill>
        <p:spPr bwMode="auto">
          <a:xfrm>
            <a:off x="971550" y="908050"/>
            <a:ext cx="72723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3333" name="Picture 5"/>
          <p:cNvPicPr>
            <a:picLocks noChangeAspect="1" noChangeArrowheads="1"/>
          </p:cNvPicPr>
          <p:nvPr/>
        </p:nvPicPr>
        <p:blipFill>
          <a:blip r:embed="rId3" cstate="print">
            <a:lum bright="17000" contrast="10000"/>
          </a:blip>
          <a:srcRect/>
          <a:stretch>
            <a:fillRect/>
          </a:stretch>
        </p:blipFill>
        <p:spPr bwMode="auto">
          <a:xfrm>
            <a:off x="2771775" y="1125538"/>
            <a:ext cx="6192838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505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sz="4000" b="1" dirty="0" smtClean="0">
                <a:solidFill>
                  <a:schemeClr val="accent2"/>
                </a:solidFill>
              </a:rPr>
              <a:t>Критични услови за </a:t>
            </a:r>
            <a:br>
              <a:rPr lang="sr-Cyrl-CS" sz="4000" b="1" dirty="0" smtClean="0">
                <a:solidFill>
                  <a:schemeClr val="accent2"/>
                </a:solidFill>
              </a:rPr>
            </a:br>
            <a:r>
              <a:rPr lang="sr-Cyrl-CS" sz="4000" b="1" dirty="0" smtClean="0">
                <a:solidFill>
                  <a:schemeClr val="accent2"/>
                </a:solidFill>
              </a:rPr>
              <a:t>образовање скока у </a:t>
            </a:r>
            <a:r>
              <a:rPr lang="sr-Cyrl-CS" sz="4000" b="1" dirty="0" smtClean="0">
                <a:solidFill>
                  <a:schemeClr val="accent2"/>
                </a:solidFill>
              </a:rPr>
              <a:t>базену</a:t>
            </a:r>
            <a:r>
              <a:rPr lang="en-US" sz="4000" b="1" dirty="0" smtClean="0">
                <a:solidFill>
                  <a:schemeClr val="accent2"/>
                </a:solidFill>
              </a:rPr>
              <a:t/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a) </a:t>
            </a:r>
            <a:r>
              <a:rPr lang="sr-Cyrl-RS" sz="4000" b="1" dirty="0" smtClean="0">
                <a:solidFill>
                  <a:schemeClr val="tx1"/>
                </a:solidFill>
              </a:rPr>
              <a:t>Уобичајен случај</a:t>
            </a:r>
            <a:endParaRPr lang="sr-Cyrl-CS" sz="4000" b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Sl 8.44 Kriticni uslovi za obrazovanje skoka uobicajeni uslo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266" y="2357430"/>
            <a:ext cx="8901890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8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sz="4000" b="1" dirty="0" smtClean="0">
                <a:solidFill>
                  <a:schemeClr val="accent2"/>
                </a:solidFill>
              </a:rPr>
              <a:t>Критични услови за </a:t>
            </a:r>
            <a:br>
              <a:rPr lang="sr-Cyrl-CS" sz="4000" b="1" dirty="0" smtClean="0">
                <a:solidFill>
                  <a:schemeClr val="accent2"/>
                </a:solidFill>
              </a:rPr>
            </a:br>
            <a:r>
              <a:rPr lang="sr-Cyrl-CS" sz="4000" b="1" dirty="0" smtClean="0">
                <a:solidFill>
                  <a:schemeClr val="accent2"/>
                </a:solidFill>
              </a:rPr>
              <a:t>образовање скока у </a:t>
            </a:r>
            <a:r>
              <a:rPr lang="sr-Cyrl-CS" sz="4000" b="1" dirty="0" smtClean="0">
                <a:solidFill>
                  <a:schemeClr val="accent2"/>
                </a:solidFill>
              </a:rPr>
              <a:t>базену</a:t>
            </a:r>
            <a:r>
              <a:rPr lang="en-US" sz="4000" b="1" dirty="0" smtClean="0">
                <a:solidFill>
                  <a:schemeClr val="accent2"/>
                </a:solidFill>
              </a:rPr>
              <a:t/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r>
              <a:rPr lang="en-US" sz="4000" b="1" dirty="0" smtClean="0">
                <a:solidFill>
                  <a:srgbClr val="FF0000"/>
                </a:solidFill>
              </a:rPr>
              <a:t>)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sr-Cyrl-RS" sz="4000" b="1" dirty="0" smtClean="0">
                <a:solidFill>
                  <a:schemeClr val="tx1"/>
                </a:solidFill>
              </a:rPr>
              <a:t>Нетипичан случај - </a:t>
            </a:r>
            <a:r>
              <a:rPr lang="sr-Cyrl-RS" sz="4000" b="1" dirty="0" smtClean="0">
                <a:solidFill>
                  <a:srgbClr val="FF0000"/>
                </a:solidFill>
              </a:rPr>
              <a:t>Погрешно</a:t>
            </a:r>
            <a:endParaRPr lang="sr-Cyrl-CS" sz="40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Sl 8.44 Kriticni uslovi za obrazovanje skoka pogresno postavljeno d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3116"/>
            <a:ext cx="8657182" cy="365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8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900" y="404813"/>
            <a:ext cx="89281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Критични услови за </a:t>
            </a:r>
            <a:br>
              <a:rPr kumimoji="0" lang="sr-Cyrl-C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Cyrl-C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образовање скока у базену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c)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Cyrl-R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Нетипичан случај - </a:t>
            </a:r>
            <a:r>
              <a:rPr kumimoji="0" lang="sr-Cyrl-R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Исправно</a:t>
            </a:r>
            <a:endParaRPr kumimoji="0" lang="sr-Cyrl-CS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l 8.44 Kriticni uslovi za obrazovanje sko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334" y="2214554"/>
            <a:ext cx="8628648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8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79388" y="-315913"/>
            <a:ext cx="8785225" cy="176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sr-Cyrl-CS" sz="2400"/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sr-Cyrl-CS" sz="2800"/>
              <a:t>Различити меродавни протицаји за различите делове ЕО</a:t>
            </a:r>
            <a:r>
              <a:rPr lang="en-US"/>
              <a:t> – </a:t>
            </a:r>
            <a:r>
              <a:rPr lang="sr-Cyrl-CS" sz="2800"/>
              <a:t>Ипак,</a:t>
            </a:r>
            <a:r>
              <a:rPr lang="sr-Cyrl-CS"/>
              <a:t> треба бити опрезан</a:t>
            </a:r>
            <a:endParaRPr lang="en-US"/>
          </a:p>
        </p:txBody>
      </p:sp>
      <p:pic>
        <p:nvPicPr>
          <p:cNvPr id="147459" name="Picture 3" descr="Prelivanje brzotoka El Guapo 2 USBR 3"/>
          <p:cNvPicPr>
            <a:picLocks noChangeAspect="1" noChangeArrowheads="1"/>
          </p:cNvPicPr>
          <p:nvPr/>
        </p:nvPicPr>
        <p:blipFill>
          <a:blip r:embed="rId2" cstate="print">
            <a:lum bright="15000" contrast="15000"/>
          </a:blip>
          <a:srcRect/>
          <a:stretch>
            <a:fillRect/>
          </a:stretch>
        </p:blipFill>
        <p:spPr bwMode="auto">
          <a:xfrm>
            <a:off x="250825" y="1557338"/>
            <a:ext cx="5761038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836" name="Picture 4" descr="Prelivanjje iz Bazena El Guapo USBR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059113" y="2060575"/>
            <a:ext cx="5761037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837" name="Picture 5" descr="Prelivanje brzotoka El Guapo USBR 3"/>
          <p:cNvPicPr>
            <a:picLocks noChangeAspect="1" noChangeArrowheads="1"/>
          </p:cNvPicPr>
          <p:nvPr/>
        </p:nvPicPr>
        <p:blipFill>
          <a:blip r:embed="rId4" cstate="print">
            <a:lum bright="15000" contrast="15000"/>
          </a:blip>
          <a:srcRect/>
          <a:stretch>
            <a:fillRect/>
          </a:stretch>
        </p:blipFill>
        <p:spPr bwMode="auto">
          <a:xfrm>
            <a:off x="1835150" y="1628775"/>
            <a:ext cx="6842125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4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15888"/>
            <a:ext cx="8928100" cy="503237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Динамички узгон</a:t>
            </a:r>
          </a:p>
        </p:txBody>
      </p:sp>
      <p:pic>
        <p:nvPicPr>
          <p:cNvPr id="20485" name="Picture 4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1700213"/>
            <a:ext cx="8748713" cy="45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2869" name="Object 5"/>
          <p:cNvGraphicFramePr>
            <a:graphicFrameLocks noChangeAspect="1"/>
          </p:cNvGraphicFramePr>
          <p:nvPr/>
        </p:nvGraphicFramePr>
        <p:xfrm>
          <a:off x="611188" y="981075"/>
          <a:ext cx="6985000" cy="812800"/>
        </p:xfrm>
        <a:graphic>
          <a:graphicData uri="http://schemas.openxmlformats.org/presentationml/2006/ole">
            <p:oleObj spid="_x0000_s54274" name="Equation" r:id="rId4" imgW="3200400" imgH="368300" progId="Equation.3">
              <p:embed/>
            </p:oleObj>
          </a:graphicData>
        </a:graphic>
      </p:graphicFrame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2871" name="Object 7"/>
          <p:cNvGraphicFramePr>
            <a:graphicFrameLocks noChangeAspect="1"/>
          </p:cNvGraphicFramePr>
          <p:nvPr/>
        </p:nvGraphicFramePr>
        <p:xfrm>
          <a:off x="1692275" y="836613"/>
          <a:ext cx="4356100" cy="1204912"/>
        </p:xfrm>
        <a:graphic>
          <a:graphicData uri="http://schemas.openxmlformats.org/presentationml/2006/ole">
            <p:oleObj spid="_x0000_s54275" name="Equation" r:id="rId5" imgW="1346200" imgH="3683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7962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503238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Узгон услед флуктуација притиска</a:t>
            </a:r>
          </a:p>
        </p:txBody>
      </p:sp>
      <p:sp>
        <p:nvSpPr>
          <p:cNvPr id="148483" name="Rectangle 4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4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48485" name="Picture 9" descr="crt din opterecenja slapist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179513"/>
            <a:ext cx="51323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6" name="Picture 10" descr="crt Din opterecenja slapist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0825" y="2265363"/>
            <a:ext cx="202088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7" name="Picture 11" descr="crt Din opterecenja slapista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3987800"/>
            <a:ext cx="51879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8" name="Picture 12" descr="crt Din opterecenja slapista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564063"/>
            <a:ext cx="15144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0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00806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Аерација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0835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16113"/>
            <a:ext cx="80645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Пражњење дренаже кроз отвор у узводном узпцу</a:t>
            </a:r>
          </a:p>
        </p:txBody>
      </p:sp>
      <p:pic>
        <p:nvPicPr>
          <p:cNvPr id="14950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70150"/>
            <a:ext cx="878522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320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Подизање плоча на брани Карнафули</a:t>
            </a:r>
          </a:p>
        </p:txBody>
      </p:sp>
      <p:pic>
        <p:nvPicPr>
          <p:cNvPr id="150531" name="Picture 3" descr="Karnafuli 1"/>
          <p:cNvPicPr>
            <a:picLocks noChangeAspect="1" noChangeArrowheads="1"/>
          </p:cNvPicPr>
          <p:nvPr/>
        </p:nvPicPr>
        <p:blipFill>
          <a:blip r:embed="rId2" cstate="print">
            <a:lum bright="9000" contrast="20000"/>
          </a:blip>
          <a:srcRect/>
          <a:stretch>
            <a:fillRect/>
          </a:stretch>
        </p:blipFill>
        <p:spPr bwMode="auto">
          <a:xfrm>
            <a:off x="1714500" y="1981200"/>
            <a:ext cx="57150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29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936625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Подизање плоча на </a:t>
            </a:r>
            <a:r>
              <a:rPr lang="sl-SI" b="1" smtClean="0">
                <a:solidFill>
                  <a:schemeClr val="accent2"/>
                </a:solidFill>
              </a:rPr>
              <a:t>Waco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51555" name="Picture 5" descr="Erozija usled din uzgona Brana Waco a"/>
          <p:cNvPicPr>
            <a:picLocks noChangeAspect="1" noChangeArrowheads="1"/>
          </p:cNvPicPr>
          <p:nvPr/>
        </p:nvPicPr>
        <p:blipFill>
          <a:blip r:embed="rId2" cstate="print">
            <a:lum bright="27000" contrast="37000"/>
          </a:blip>
          <a:srcRect/>
          <a:stretch>
            <a:fillRect/>
          </a:stretch>
        </p:blipFill>
        <p:spPr bwMode="auto">
          <a:xfrm>
            <a:off x="827088" y="1317625"/>
            <a:ext cx="799306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Picture 4" descr="Erozija usled din uzgona Brana Wa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941888"/>
            <a:ext cx="303212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507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Анкеровање базена</a:t>
            </a:r>
          </a:p>
        </p:txBody>
      </p:sp>
      <p:pic>
        <p:nvPicPr>
          <p:cNvPr id="152579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44675"/>
            <a:ext cx="86407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20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40650" cy="935037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ICOLD-</a:t>
            </a:r>
            <a:r>
              <a:rPr lang="sr-Cyrl-CS" b="1" smtClean="0">
                <a:solidFill>
                  <a:schemeClr val="accent2"/>
                </a:solidFill>
              </a:rPr>
              <a:t>ов Критеријум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755650" y="3579813"/>
            <a:ext cx="82089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l-SI" sz="2800">
                <a:solidFill>
                  <a:srgbClr val="800000"/>
                </a:solidFill>
              </a:rPr>
              <a:t>b</a:t>
            </a:r>
            <a:r>
              <a:rPr lang="sr-Cyrl-CS" sz="2800">
                <a:solidFill>
                  <a:srgbClr val="800000"/>
                </a:solidFill>
              </a:rPr>
              <a:t>)</a:t>
            </a:r>
            <a:r>
              <a:rPr lang="sr-Cyrl-CS" sz="2800" i="1">
                <a:solidFill>
                  <a:srgbClr val="006600"/>
                </a:solidFill>
              </a:rPr>
              <a:t> </a:t>
            </a:r>
            <a:r>
              <a:rPr lang="sr-Latn-CS" sz="2800" i="1">
                <a:solidFill>
                  <a:srgbClr val="006600"/>
                </a:solidFill>
                <a:cs typeface="Times New Roman" pitchFamily="18" charset="0"/>
              </a:rPr>
              <a:t>Пун узгон</a:t>
            </a:r>
            <a:r>
              <a:rPr lang="en-US" sz="2800" i="1">
                <a:solidFill>
                  <a:srgbClr val="006600"/>
                </a:solidFill>
                <a:cs typeface="Times New Roman" pitchFamily="18" charset="0"/>
              </a:rPr>
              <a:t>,</a:t>
            </a:r>
            <a:r>
              <a:rPr lang="en-US" sz="2800" b="0" i="1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sr-Latn-CS" sz="2800" b="0"/>
              <a:t>претпостављајући да је </a:t>
            </a:r>
            <a:r>
              <a:rPr lang="sr-Latn-CS" sz="2800" i="1">
                <a:solidFill>
                  <a:srgbClr val="800000"/>
                </a:solidFill>
              </a:rPr>
              <a:t>базен пун</a:t>
            </a:r>
            <a:endParaRPr lang="sr-Cyrl-CS" sz="2800"/>
          </a:p>
          <a:p>
            <a:r>
              <a:rPr lang="en-US" sz="2800" i="1">
                <a:solidFill>
                  <a:srgbClr val="FF0000"/>
                </a:solidFill>
              </a:rPr>
              <a:t>+ </a:t>
            </a:r>
            <a:r>
              <a:rPr lang="sr-Latn-CS" sz="2800" i="1">
                <a:solidFill>
                  <a:srgbClr val="FF0000"/>
                </a:solidFill>
                <a:cs typeface="Times New Roman" pitchFamily="18" charset="0"/>
              </a:rPr>
              <a:t>флуктуациони додатак</a:t>
            </a:r>
            <a:r>
              <a:rPr lang="sr-Latn-CS" sz="2800" b="0">
                <a:solidFill>
                  <a:schemeClr val="tx1"/>
                </a:solidFill>
                <a:cs typeface="Times New Roman" pitchFamily="18" charset="0"/>
              </a:rPr>
              <a:t> који делује по </a:t>
            </a:r>
            <a:endParaRPr lang="sr-Cyrl-CS" sz="2800" b="0">
              <a:solidFill>
                <a:schemeClr val="tx1"/>
              </a:solidFill>
            </a:endParaRPr>
          </a:p>
          <a:p>
            <a:r>
              <a:rPr lang="sr-Latn-CS" sz="2800" b="0">
                <a:solidFill>
                  <a:schemeClr val="tx1"/>
                </a:solidFill>
                <a:cs typeface="Times New Roman" pitchFamily="18" charset="0"/>
              </a:rPr>
              <a:t>целој површини темељне плоче са вредношћу од</a:t>
            </a:r>
            <a:r>
              <a:rPr lang="en-US" sz="2800" b="0">
                <a:solidFill>
                  <a:schemeClr val="tx1"/>
                </a:solidFill>
                <a:cs typeface="Times New Roman" pitchFamily="18" charset="0"/>
              </a:rPr>
              <a:t>:</a:t>
            </a:r>
            <a:r>
              <a:rPr lang="sr-Latn-CS" sz="2800" b="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/>
        </p:nvGraphicFramePr>
        <p:xfrm>
          <a:off x="3203575" y="5157788"/>
          <a:ext cx="2089150" cy="1073150"/>
        </p:xfrm>
        <a:graphic>
          <a:graphicData uri="http://schemas.openxmlformats.org/presentationml/2006/ole">
            <p:oleObj spid="_x0000_s55298" name="Equation" r:id="rId3" imgW="812447" imgH="418918" progId="Equation.3">
              <p:embed/>
            </p:oleObj>
          </a:graphicData>
        </a:graphic>
      </p:graphicFrame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11188" y="1557338"/>
            <a:ext cx="81359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Cyrl-CS" sz="2800">
                <a:solidFill>
                  <a:srgbClr val="800000"/>
                </a:solidFill>
              </a:rPr>
              <a:t>а)</a:t>
            </a:r>
            <a:r>
              <a:rPr lang="sr-Cyrl-CS" sz="2800" i="1">
                <a:solidFill>
                  <a:srgbClr val="006600"/>
                </a:solidFill>
              </a:rPr>
              <a:t> </a:t>
            </a:r>
            <a:r>
              <a:rPr lang="sr-Latn-CS" sz="2800" i="1">
                <a:solidFill>
                  <a:srgbClr val="006600"/>
                </a:solidFill>
              </a:rPr>
              <a:t>Пун узгон</a:t>
            </a:r>
            <a:r>
              <a:rPr lang="sr-Latn-CS" sz="2800" b="0"/>
              <a:t> од меродавне доње воде</a:t>
            </a:r>
            <a:r>
              <a:rPr lang="en-US" sz="2800" b="0"/>
              <a:t>, </a:t>
            </a:r>
            <a:r>
              <a:rPr lang="sr-Latn-CS" sz="2800" b="0"/>
              <a:t>претпостављајући да је </a:t>
            </a:r>
            <a:r>
              <a:rPr lang="sr-Latn-CS" sz="2800" i="1">
                <a:solidFill>
                  <a:srgbClr val="800000"/>
                </a:solidFill>
              </a:rPr>
              <a:t>базен потпуно празан</a:t>
            </a:r>
            <a:r>
              <a:rPr lang="en-US" sz="2800" b="0"/>
              <a:t>.</a:t>
            </a:r>
            <a:r>
              <a:rPr lang="en-US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146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Варијанте умирујућих базена</a:t>
            </a:r>
          </a:p>
        </p:txBody>
      </p:sp>
      <p:pic>
        <p:nvPicPr>
          <p:cNvPr id="15360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205038"/>
            <a:ext cx="43195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2" name="Picture 6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492375"/>
            <a:ext cx="33845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74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587375"/>
          </a:xfrm>
        </p:spPr>
        <p:txBody>
          <a:bodyPr/>
          <a:lstStyle/>
          <a:p>
            <a:pPr eaLnBrk="1" hangingPunct="1"/>
            <a:r>
              <a:rPr lang="sr-Latn-CS" sz="4000" b="1" smtClean="0">
                <a:solidFill>
                  <a:schemeClr val="accent2"/>
                </a:solidFill>
              </a:rPr>
              <a:t>SAF</a:t>
            </a:r>
            <a:r>
              <a:rPr lang="sr-Cyrl-CS" sz="4000" b="1" smtClean="0">
                <a:solidFill>
                  <a:schemeClr val="accent2"/>
                </a:solidFill>
              </a:rPr>
              <a:t> умирујући базен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54627" name="Picture 3" descr="Umirujuci bazen SAF Hender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836613"/>
            <a:ext cx="89296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74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587375"/>
          </a:xfrm>
        </p:spPr>
        <p:txBody>
          <a:bodyPr/>
          <a:lstStyle/>
          <a:p>
            <a:pPr eaLnBrk="1" hangingPunct="1"/>
            <a:r>
              <a:rPr lang="sr-Latn-CS" sz="4000" b="1" smtClean="0">
                <a:solidFill>
                  <a:schemeClr val="accent2"/>
                </a:solidFill>
              </a:rPr>
              <a:t>SAF</a:t>
            </a:r>
            <a:r>
              <a:rPr lang="sr-Cyrl-CS" sz="4000" b="1" smtClean="0">
                <a:solidFill>
                  <a:schemeClr val="accent2"/>
                </a:solidFill>
              </a:rPr>
              <a:t> умирујући базен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55651" name="Picture 4" descr="SAF Bazen"/>
          <p:cNvPicPr>
            <a:picLocks noChangeAspect="1" noChangeArrowheads="1"/>
          </p:cNvPicPr>
          <p:nvPr/>
        </p:nvPicPr>
        <p:blipFill>
          <a:blip r:embed="rId2" cstate="print">
            <a:lum bright="23000" contrast="22000"/>
          </a:blip>
          <a:srcRect/>
          <a:stretch>
            <a:fillRect/>
          </a:stretch>
        </p:blipFill>
        <p:spPr bwMode="auto">
          <a:xfrm>
            <a:off x="684213" y="1125538"/>
            <a:ext cx="72739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8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990600"/>
            <a:ext cx="4419600" cy="5334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Двостепени Базен</a:t>
            </a:r>
          </a:p>
        </p:txBody>
      </p:sp>
      <p:pic>
        <p:nvPicPr>
          <p:cNvPr id="156675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81288"/>
            <a:ext cx="8713787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2" name="Picture 4" descr="Odo - Japan"/>
          <p:cNvPicPr>
            <a:picLocks noChangeAspect="1" noChangeArrowheads="1"/>
          </p:cNvPicPr>
          <p:nvPr/>
        </p:nvPicPr>
        <p:blipFill>
          <a:blip r:embed="rId3" cstate="print">
            <a:lum bright="12000" contrast="13000"/>
          </a:blip>
          <a:srcRect/>
          <a:stretch>
            <a:fillRect/>
          </a:stretch>
        </p:blipFill>
        <p:spPr bwMode="auto">
          <a:xfrm>
            <a:off x="3733800" y="228600"/>
            <a:ext cx="510540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7162" cy="620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Заштита иза умирујућег базена</a:t>
            </a:r>
          </a:p>
        </p:txBody>
      </p:sp>
      <p:pic>
        <p:nvPicPr>
          <p:cNvPr id="157699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700213"/>
            <a:ext cx="4608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403350" y="4724400"/>
            <a:ext cx="172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dc = 0.02 V</a:t>
            </a:r>
            <a:r>
              <a:rPr lang="en-US" sz="2000" baseline="-25000">
                <a:solidFill>
                  <a:srgbClr val="FF0000"/>
                </a:solidFill>
              </a:rPr>
              <a:t>SR</a:t>
            </a:r>
            <a:r>
              <a:rPr lang="en-US" sz="2000" baseline="3000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96967" name="Picture 7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900" y="2039938"/>
            <a:ext cx="4011613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8" name="Picture 8" descr="Sl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088" y="4149725"/>
            <a:ext cx="3744912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270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1295400"/>
            <a:ext cx="43434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1859" name="Picture 3" descr="Aeracija Crt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573463"/>
            <a:ext cx="56435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 descr="Itaipu Preliv u pogonu"/>
          <p:cNvPicPr>
            <a:picLocks noChangeAspect="1" noChangeArrowheads="1"/>
          </p:cNvPicPr>
          <p:nvPr/>
        </p:nvPicPr>
        <p:blipFill>
          <a:blip r:embed="rId3" cstate="print">
            <a:lum bright="9000" contrast="24000"/>
          </a:blip>
          <a:srcRect/>
          <a:stretch>
            <a:fillRect/>
          </a:stretch>
        </p:blipFill>
        <p:spPr bwMode="auto">
          <a:xfrm>
            <a:off x="4643438" y="765175"/>
            <a:ext cx="3627437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177087" cy="5334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Назубљени брзоток</a:t>
            </a:r>
          </a:p>
        </p:txBody>
      </p:sp>
      <p:pic>
        <p:nvPicPr>
          <p:cNvPr id="158723" name="Picture 6" descr="Nazubljeni brzotok"/>
          <p:cNvPicPr>
            <a:picLocks noChangeAspect="1" noChangeArrowheads="1"/>
          </p:cNvPicPr>
          <p:nvPr/>
        </p:nvPicPr>
        <p:blipFill>
          <a:blip r:embed="rId2" cstate="print">
            <a:lum bright="5000" contrast="24000"/>
          </a:blip>
          <a:srcRect/>
          <a:stretch>
            <a:fillRect/>
          </a:stretch>
        </p:blipFill>
        <p:spPr bwMode="auto">
          <a:xfrm>
            <a:off x="0" y="1557338"/>
            <a:ext cx="467995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5" descr="Nazubljen brzotok 1"/>
          <p:cNvPicPr>
            <a:picLocks noChangeAspect="1" noChangeArrowheads="1"/>
          </p:cNvPicPr>
          <p:nvPr/>
        </p:nvPicPr>
        <p:blipFill>
          <a:blip r:embed="rId3" cstate="print">
            <a:lum bright="14000" contrast="19000"/>
          </a:blip>
          <a:srcRect/>
          <a:stretch>
            <a:fillRect/>
          </a:stretch>
        </p:blipFill>
        <p:spPr bwMode="auto">
          <a:xfrm>
            <a:off x="4643438" y="2060575"/>
            <a:ext cx="4259262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07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</a:t>
            </a:r>
            <a:r>
              <a:rPr lang="sr-Cyrl-CS" b="1" smtClean="0">
                <a:solidFill>
                  <a:schemeClr val="accent2"/>
                </a:solidFill>
              </a:rPr>
              <a:t> базен </a:t>
            </a:r>
            <a:r>
              <a:rPr lang="sl-SI" b="1" smtClean="0">
                <a:solidFill>
                  <a:schemeClr val="accent2"/>
                </a:solidFill>
              </a:rPr>
              <a:t>VI “</a:t>
            </a:r>
            <a:r>
              <a:rPr lang="sr-Cyrl-CS" b="1" smtClean="0">
                <a:solidFill>
                  <a:schemeClr val="accent2"/>
                </a:solidFill>
              </a:rPr>
              <a:t>Кутија</a:t>
            </a:r>
            <a:r>
              <a:rPr lang="sl-SI" b="1" smtClean="0">
                <a:solidFill>
                  <a:schemeClr val="accent2"/>
                </a:solidFill>
              </a:rPr>
              <a:t>”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59747" name="Picture 4" descr="Sl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908050"/>
            <a:ext cx="55975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32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68413"/>
            <a:ext cx="3132138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2883" name="Picture 3" descr="Aeratori - razni tipovi"/>
          <p:cNvPicPr>
            <a:picLocks noChangeAspect="1" noChangeArrowheads="1"/>
          </p:cNvPicPr>
          <p:nvPr/>
        </p:nvPicPr>
        <p:blipFill>
          <a:blip r:embed="rId2" cstate="print">
            <a:lum bright="9000" contrast="33000"/>
          </a:blip>
          <a:srcRect/>
          <a:stretch>
            <a:fillRect/>
          </a:stretch>
        </p:blipFill>
        <p:spPr bwMode="auto">
          <a:xfrm>
            <a:off x="3203575" y="-242888"/>
            <a:ext cx="54086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3907" name="Picture 5" descr="Aeracija gravitacione brane 1"/>
          <p:cNvPicPr>
            <a:picLocks noChangeAspect="1" noChangeArrowheads="1"/>
          </p:cNvPicPr>
          <p:nvPr/>
        </p:nvPicPr>
        <p:blipFill>
          <a:blip r:embed="rId2" cstate="print">
            <a:lum bright="9000" contrast="19000"/>
          </a:blip>
          <a:srcRect/>
          <a:stretch>
            <a:fillRect/>
          </a:stretch>
        </p:blipFill>
        <p:spPr bwMode="auto">
          <a:xfrm>
            <a:off x="900113" y="981075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Aeracija gravitacione brane 3"/>
          <p:cNvPicPr>
            <a:picLocks noChangeAspect="1" noChangeArrowheads="1"/>
          </p:cNvPicPr>
          <p:nvPr/>
        </p:nvPicPr>
        <p:blipFill>
          <a:blip r:embed="rId2" cstate="print">
            <a:lum bright="14000" contrast="19000"/>
          </a:blip>
          <a:srcRect/>
          <a:stretch>
            <a:fillRect/>
          </a:stretch>
        </p:blipFill>
        <p:spPr bwMode="auto">
          <a:xfrm>
            <a:off x="4787900" y="692150"/>
            <a:ext cx="41941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6" descr="Aeracija gravitacione brane 2"/>
          <p:cNvPicPr>
            <a:picLocks noChangeAspect="1" noChangeArrowheads="1"/>
          </p:cNvPicPr>
          <p:nvPr/>
        </p:nvPicPr>
        <p:blipFill>
          <a:blip r:embed="rId3" cstate="print">
            <a:lum bright="11000" contrast="16000"/>
          </a:blip>
          <a:srcRect/>
          <a:stretch>
            <a:fillRect/>
          </a:stretch>
        </p:blipFill>
        <p:spPr bwMode="auto">
          <a:xfrm>
            <a:off x="198438" y="765175"/>
            <a:ext cx="41576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5955" name="Picture 3" descr="Brzotok sa aeratorom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84213" y="908050"/>
            <a:ext cx="7704137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6180</TotalTime>
  <Words>403</Words>
  <Application>Microsoft Office PowerPoint</Application>
  <PresentationFormat>On-screen Show (4:3)</PresentationFormat>
  <Paragraphs>96</Paragraphs>
  <Slides>51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Default Design</vt:lpstr>
      <vt:lpstr>Equation</vt:lpstr>
      <vt:lpstr>Slide 1</vt:lpstr>
      <vt:lpstr>Мере против Кавитације и Кавитационе ерозије</vt:lpstr>
      <vt:lpstr>Концентрација ваздуха по дубини</vt:lpstr>
      <vt:lpstr>Аерација брзотока</vt:lpstr>
      <vt:lpstr>Кавитација и аерација</vt:lpstr>
      <vt:lpstr>Кавитација и аерација</vt:lpstr>
      <vt:lpstr>Брзоток са аераторима</vt:lpstr>
      <vt:lpstr>Брзоток са аераторима</vt:lpstr>
      <vt:lpstr>Брзоток са аераторима</vt:lpstr>
      <vt:lpstr>Брзоток са аераторима: Објекат и Модел</vt:lpstr>
      <vt:lpstr>Кавитација и аерација – Glen Canyon </vt:lpstr>
      <vt:lpstr>Расипање енергије дуж преливне бране</vt:lpstr>
      <vt:lpstr>Расипање енергије дуж брзотока</vt:lpstr>
      <vt:lpstr>Типови умиривача енергије</vt:lpstr>
      <vt:lpstr>Умирујући базен – слапиште </vt:lpstr>
      <vt:lpstr>Умирујући базен – слапиште </vt:lpstr>
      <vt:lpstr>Хидраулички скок</vt:lpstr>
      <vt:lpstr>Спрегнуте дубине у скоку</vt:lpstr>
      <vt:lpstr>Губитак енергије у скоку</vt:lpstr>
      <vt:lpstr>Потопљеност скока у базену</vt:lpstr>
      <vt:lpstr>Хидраулички прорачун базена</vt:lpstr>
      <vt:lpstr>Разделни зид базена</vt:lpstr>
      <vt:lpstr>Хидраулички скок - типови </vt:lpstr>
      <vt:lpstr>Хидраулички скок - типови </vt:lpstr>
      <vt:lpstr>USBR II умирујући базен</vt:lpstr>
      <vt:lpstr>USBR III  умирујући базен</vt:lpstr>
      <vt:lpstr>USBR III  умирујући базен</vt:lpstr>
      <vt:lpstr>Базен бране McNary</vt:lpstr>
      <vt:lpstr>Базен бране Norfolc</vt:lpstr>
      <vt:lpstr>Силе у базену са средишним блоком</vt:lpstr>
      <vt:lpstr>Невоље са блоковима – зубима  Пулзације притисака</vt:lpstr>
      <vt:lpstr>Невоље са блоковима – кавитација  Брана Bonneville </vt:lpstr>
      <vt:lpstr>Суперкавитациони  блокови</vt:lpstr>
      <vt:lpstr>Критични услови за  образовање скока у базену a) Уобичајен случај</vt:lpstr>
      <vt:lpstr>Критични услови за  образовање скока у базену b) Нетипичан случај - Погрешно</vt:lpstr>
      <vt:lpstr>Slide 36</vt:lpstr>
      <vt:lpstr>Slide 37</vt:lpstr>
      <vt:lpstr>Динамички узгон</vt:lpstr>
      <vt:lpstr>Узгон услед флуктуација притиска</vt:lpstr>
      <vt:lpstr>Пражњење дренаже кроз отвор у узводном узпцу</vt:lpstr>
      <vt:lpstr>Подизање плоча на брани Карнафули</vt:lpstr>
      <vt:lpstr>Подизање плоча на Waco</vt:lpstr>
      <vt:lpstr>Анкеровање базена</vt:lpstr>
      <vt:lpstr>ICOLD-ов Критеријум</vt:lpstr>
      <vt:lpstr>Варијанте умирујућих базена</vt:lpstr>
      <vt:lpstr>SAF умирујући базен</vt:lpstr>
      <vt:lpstr>SAF умирујући базен</vt:lpstr>
      <vt:lpstr>Двостепени Базен</vt:lpstr>
      <vt:lpstr>Заштита иза умирујућег базена</vt:lpstr>
      <vt:lpstr>Назубљени брзоток</vt:lpstr>
      <vt:lpstr>USBR базен VI “Кутија”</vt:lpstr>
    </vt:vector>
  </TitlesOfParts>
  <Company>Beli&amp;Ljuba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Pc</cp:lastModifiedBy>
  <cp:revision>278</cp:revision>
  <dcterms:created xsi:type="dcterms:W3CDTF">2003-02-08T13:16:46Z</dcterms:created>
  <dcterms:modified xsi:type="dcterms:W3CDTF">2020-10-24T19:23:34Z</dcterms:modified>
</cp:coreProperties>
</file>