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640" r:id="rId2"/>
    <p:sldId id="854" r:id="rId3"/>
    <p:sldId id="855" r:id="rId4"/>
    <p:sldId id="856" r:id="rId5"/>
    <p:sldId id="857" r:id="rId6"/>
    <p:sldId id="858" r:id="rId7"/>
    <p:sldId id="859" r:id="rId8"/>
    <p:sldId id="860" r:id="rId9"/>
    <p:sldId id="861" r:id="rId10"/>
    <p:sldId id="862" r:id="rId11"/>
    <p:sldId id="863" r:id="rId12"/>
    <p:sldId id="864" r:id="rId13"/>
    <p:sldId id="865" r:id="rId14"/>
    <p:sldId id="866" r:id="rId15"/>
    <p:sldId id="867" r:id="rId16"/>
    <p:sldId id="907" r:id="rId17"/>
    <p:sldId id="906" r:id="rId18"/>
    <p:sldId id="868" r:id="rId19"/>
    <p:sldId id="869" r:id="rId20"/>
    <p:sldId id="870" r:id="rId21"/>
    <p:sldId id="871" r:id="rId22"/>
    <p:sldId id="872" r:id="rId23"/>
    <p:sldId id="873" r:id="rId24"/>
    <p:sldId id="874" r:id="rId25"/>
    <p:sldId id="875" r:id="rId26"/>
    <p:sldId id="876" r:id="rId27"/>
    <p:sldId id="877" r:id="rId28"/>
    <p:sldId id="878" r:id="rId29"/>
    <p:sldId id="879" r:id="rId30"/>
    <p:sldId id="880" r:id="rId31"/>
    <p:sldId id="881" r:id="rId32"/>
    <p:sldId id="882" r:id="rId33"/>
    <p:sldId id="883" r:id="rId34"/>
    <p:sldId id="884" r:id="rId35"/>
    <p:sldId id="885" r:id="rId36"/>
    <p:sldId id="886" r:id="rId37"/>
    <p:sldId id="887" r:id="rId38"/>
    <p:sldId id="888" r:id="rId39"/>
    <p:sldId id="889" r:id="rId40"/>
    <p:sldId id="890" r:id="rId41"/>
    <p:sldId id="891" r:id="rId42"/>
    <p:sldId id="892" r:id="rId43"/>
    <p:sldId id="893" r:id="rId44"/>
    <p:sldId id="894" r:id="rId45"/>
    <p:sldId id="895" r:id="rId46"/>
    <p:sldId id="896" r:id="rId47"/>
    <p:sldId id="897" r:id="rId48"/>
    <p:sldId id="898" r:id="rId49"/>
    <p:sldId id="899" r:id="rId50"/>
    <p:sldId id="900" r:id="rId51"/>
    <p:sldId id="901" r:id="rId52"/>
    <p:sldId id="902" r:id="rId53"/>
    <p:sldId id="903" r:id="rId54"/>
    <p:sldId id="904" r:id="rId55"/>
    <p:sldId id="905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6600"/>
    <a:srgbClr val="0000FF"/>
    <a:srgbClr val="003300"/>
    <a:srgbClr val="3366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9" autoAdjust="0"/>
    <p:restoredTop sz="94624" autoAdjust="0"/>
  </p:normalViewPr>
  <p:slideViewPr>
    <p:cSldViewPr>
      <p:cViewPr>
        <p:scale>
          <a:sx n="100" d="100"/>
          <a:sy n="100" d="100"/>
        </p:scale>
        <p:origin x="-1416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4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BA040FA-9A9F-42AC-AA64-87791BAEA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64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12A6A-B7A4-48A2-867E-7D425D017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1D561-276B-4738-B32A-283A75047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105D3-D3B9-4135-A344-5DD123E14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0B468-5084-45BB-BBD9-5C068BE1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EE0A9-98EA-4A7A-ACF9-EA6E72A7C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2B4AA-DD12-473B-A368-02EBEADE8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CBFD9-9464-449D-A236-D58D9ABEE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74558-6977-4159-BA4E-6DEDC5B0B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85433-E176-4CEA-971F-604584F9A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79411-2AC9-4D22-A6CE-59C0D3B46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57E74-85A3-4D11-9206-66676AB58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C66ABA1-1EEB-488D-B34B-F27F84D7D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11" Type="http://schemas.openxmlformats.org/officeDocument/2006/relationships/image" Target="../media/image25.jpe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00298" y="500042"/>
            <a:ext cx="5888126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Универзитет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Београду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Грађевински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факултет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www.grf.bg.ac.rs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42910" y="1419226"/>
            <a:ext cx="8139143" cy="951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42910" y="5572140"/>
            <a:ext cx="8129618" cy="61898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71472" y="1493185"/>
            <a:ext cx="85725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r-Cyrl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Студијски програм</a:t>
            </a:r>
            <a:r>
              <a:rPr 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	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Грађевинарство Академске студије</a:t>
            </a:r>
          </a:p>
          <a:p>
            <a:pPr>
              <a:spcAft>
                <a:spcPts val="600"/>
              </a:spcAft>
            </a:pPr>
            <a:r>
              <a:rPr 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</a:t>
            </a:r>
            <a:r>
              <a:rPr lang="sr-Cyrl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дул</a:t>
            </a:r>
            <a:r>
              <a:rPr 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			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ХВЕ</a:t>
            </a:r>
            <a:endParaRPr lang="sr-Latn-RS" sz="2400" b="1" dirty="0" smtClean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sr-Cyrl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Година/Семестар: </a:t>
            </a:r>
            <a:r>
              <a:rPr 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sr-Latn-R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година /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sr-Latn-R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семестар</a:t>
            </a:r>
            <a:endParaRPr lang="sr-Latn-RS" sz="2000" b="1" dirty="0" smtClean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sr-Latn-RS" sz="2000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sr-Cyrl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Назив предмета (шифра</a:t>
            </a:r>
            <a:r>
              <a:rPr lang="sr-Cyrl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sr-Cyrl-RS" sz="32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Хидротехничке грађевине 2</a:t>
            </a:r>
          </a:p>
          <a:p>
            <a:pPr>
              <a:spcAft>
                <a:spcPts val="600"/>
              </a:spcAft>
            </a:pPr>
            <a:endParaRPr lang="sr-Cyrl-RS" sz="2000" dirty="0" smtClean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sr-Cyrl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Наставник </a:t>
            </a:r>
            <a:r>
              <a:rPr 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sr-Latn-R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sr-Cyrl-RS" sz="20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Љубодраг Савић</a:t>
            </a:r>
            <a:endParaRPr lang="sr-Latn-RS" sz="2400" b="1" dirty="0" smtClean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sr-Cyrl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Наслов предавања</a:t>
            </a:r>
            <a:r>
              <a:rPr 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sr-Latn-R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32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Затварачи</a:t>
            </a:r>
            <a:r>
              <a:rPr lang="en-US" sz="32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32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sr-Latn-RS" sz="3200" b="1" dirty="0" smtClean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sr-Cyrl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Датум :</a:t>
            </a:r>
            <a:r>
              <a:rPr lang="sr-Cyrl-R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sr-Cyrl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.1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sr-Cyrl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.202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sr-Latn-RS" sz="2000" dirty="0" smtClean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5643578"/>
            <a:ext cx="91440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sr-Cyrl-RS" sz="13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Београд, </a:t>
            </a:r>
            <a:r>
              <a:rPr lang="sr-Cyrl-RS" sz="13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202</a:t>
            </a:r>
            <a:r>
              <a:rPr lang="en-US" sz="13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sr-Cyrl-RS" sz="13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Cyrl-RS" sz="1300" i="1" dirty="0" smtClean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sr-Cyrl-RS" sz="13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Сва ауторска права аутора презентације и/или видео снимака су заштићена. Снимак или презентација се могу користити само за наставу на даљину студента Грађевинског факултета Универзитета у Београду у школској </a:t>
            </a:r>
            <a:r>
              <a:rPr lang="sr-Cyrl-RS" sz="13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202</a:t>
            </a:r>
            <a:r>
              <a:rPr lang="en-US" sz="13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sr-Cyrl-RS" sz="13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/202</a:t>
            </a:r>
            <a:r>
              <a:rPr lang="en-US" sz="13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sr-Cyrl-RS" sz="13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13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не могу се користити за друге сврхе без писмене сагласности аутора материјала.</a:t>
            </a:r>
            <a:endParaRPr lang="sr-Cyrl-RS" sz="1300" i="1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D:\My Documents\Prodekan\Jubilej 175 godina GRF\Logo\Gradjevinski logo - 175 godina ODABRANI-0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507" y="106375"/>
            <a:ext cx="1157245" cy="1234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sz="3400" b="1" smtClean="0">
                <a:solidFill>
                  <a:schemeClr val="accent2"/>
                </a:solidFill>
              </a:rPr>
              <a:t>Пропуштање воде код површинских устава</a:t>
            </a:r>
          </a:p>
        </p:txBody>
      </p:sp>
      <p:pic>
        <p:nvPicPr>
          <p:cNvPr id="23555" name="Picture 3" descr="S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92150"/>
            <a:ext cx="6911975" cy="592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64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52400"/>
            <a:ext cx="8785225" cy="75565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sr-Cyrl-CS" altLang="en-US" sz="3200" b="1" smtClean="0">
                <a:solidFill>
                  <a:schemeClr val="accent2"/>
                </a:solidFill>
              </a:rPr>
              <a:t>Могући узроци пулзације млаза и вибрација</a:t>
            </a:r>
            <a:r>
              <a:rPr lang="en-US" altLang="en-US" sz="3200" b="1" smtClean="0">
                <a:solidFill>
                  <a:schemeClr val="accent2"/>
                </a:solidFill>
              </a:rPr>
              <a:t> </a:t>
            </a:r>
            <a:r>
              <a:rPr lang="sr-Cyrl-CS" altLang="en-US" sz="3200" b="1" smtClean="0">
                <a:solidFill>
                  <a:schemeClr val="accent2"/>
                </a:solidFill>
              </a:rPr>
              <a:t>– </a:t>
            </a:r>
            <a:br>
              <a:rPr lang="sr-Cyrl-CS" altLang="en-US" sz="3200" b="1" smtClean="0">
                <a:solidFill>
                  <a:schemeClr val="accent2"/>
                </a:solidFill>
              </a:rPr>
            </a:br>
            <a:r>
              <a:rPr lang="sr-Cyrl-CS" altLang="en-US" sz="2400" b="1" smtClean="0">
                <a:solidFill>
                  <a:schemeClr val="accent2"/>
                </a:solidFill>
              </a:rPr>
              <a:t>Померање млаза дуж ивице затварача</a:t>
            </a:r>
          </a:p>
        </p:txBody>
      </p:sp>
      <p:pic>
        <p:nvPicPr>
          <p:cNvPr id="24579" name="Picture 4" descr="S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62138"/>
            <a:ext cx="8207375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58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52400"/>
            <a:ext cx="8785225" cy="75565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sr-Cyrl-CS" altLang="en-US" sz="3200" b="1" smtClean="0">
                <a:solidFill>
                  <a:schemeClr val="accent2"/>
                </a:solidFill>
              </a:rPr>
              <a:t>Могући узроци пулзације млаза и вибрација</a:t>
            </a:r>
            <a:r>
              <a:rPr lang="en-US" altLang="en-US" sz="3200" b="1" smtClean="0">
                <a:solidFill>
                  <a:schemeClr val="accent2"/>
                </a:solidFill>
              </a:rPr>
              <a:t> </a:t>
            </a:r>
            <a:r>
              <a:rPr lang="sr-Cyrl-CS" altLang="en-US" sz="3200" b="1" smtClean="0">
                <a:solidFill>
                  <a:schemeClr val="accent2"/>
                </a:solidFill>
              </a:rPr>
              <a:t>– </a:t>
            </a:r>
            <a:br>
              <a:rPr lang="sr-Cyrl-CS" altLang="en-US" sz="3200" b="1" smtClean="0">
                <a:solidFill>
                  <a:schemeClr val="accent2"/>
                </a:solidFill>
              </a:rPr>
            </a:br>
            <a:r>
              <a:rPr lang="sr-Cyrl-CS" altLang="en-US" sz="2400" b="1" smtClean="0">
                <a:solidFill>
                  <a:schemeClr val="accent2"/>
                </a:solidFill>
              </a:rPr>
              <a:t>Преливање преко уставе без оваздушења млаза</a:t>
            </a:r>
          </a:p>
        </p:txBody>
      </p:sp>
      <p:pic>
        <p:nvPicPr>
          <p:cNvPr id="25603" name="Picture 4" descr="S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8424863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Klapna Francus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0"/>
            <a:ext cx="5153025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36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52400"/>
            <a:ext cx="8785225" cy="75565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sr-Cyrl-CS" altLang="en-US" sz="3200" b="1" smtClean="0">
                <a:solidFill>
                  <a:schemeClr val="accent2"/>
                </a:solidFill>
              </a:rPr>
              <a:t>Могући узроци пулзације млаза и вибрација</a:t>
            </a:r>
            <a:r>
              <a:rPr lang="en-US" altLang="en-US" sz="3200" b="1" smtClean="0">
                <a:solidFill>
                  <a:schemeClr val="accent2"/>
                </a:solidFill>
              </a:rPr>
              <a:t> </a:t>
            </a:r>
            <a:r>
              <a:rPr lang="sr-Cyrl-CS" altLang="en-US" sz="3200" b="1" smtClean="0">
                <a:solidFill>
                  <a:schemeClr val="accent2"/>
                </a:solidFill>
              </a:rPr>
              <a:t>– </a:t>
            </a:r>
            <a:br>
              <a:rPr lang="sr-Cyrl-CS" altLang="en-US" sz="3200" b="1" smtClean="0">
                <a:solidFill>
                  <a:schemeClr val="accent2"/>
                </a:solidFill>
              </a:rPr>
            </a:br>
            <a:r>
              <a:rPr lang="sr-Cyrl-CS" altLang="en-US" sz="2400" b="1" smtClean="0">
                <a:solidFill>
                  <a:schemeClr val="accent2"/>
                </a:solidFill>
              </a:rPr>
              <a:t>Пулзације услед померања вртложног ваљка иза уставе</a:t>
            </a:r>
          </a:p>
        </p:txBody>
      </p:sp>
      <p:pic>
        <p:nvPicPr>
          <p:cNvPr id="26627" name="Picture 4" descr="S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46213"/>
            <a:ext cx="7272338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95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sz="3600" b="1" smtClean="0">
                <a:solidFill>
                  <a:schemeClr val="accent2"/>
                </a:solidFill>
              </a:rPr>
              <a:t>Избор броја и димензија површинских затварача</a:t>
            </a:r>
          </a:p>
        </p:txBody>
      </p:sp>
      <p:pic>
        <p:nvPicPr>
          <p:cNvPr id="27651" name="Picture 4" descr="S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92375"/>
            <a:ext cx="8567737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30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sz="5400" b="1" smtClean="0">
                <a:solidFill>
                  <a:schemeClr val="accent2"/>
                </a:solidFill>
              </a:rPr>
              <a:t>Табласти  затварачи</a:t>
            </a:r>
          </a:p>
        </p:txBody>
      </p:sp>
      <p:pic>
        <p:nvPicPr>
          <p:cNvPr id="28675" name="Picture 4" descr="Tablaste ustave ruc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84313"/>
            <a:ext cx="5832475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31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sz="3600" b="1" dirty="0" smtClean="0">
                <a:solidFill>
                  <a:schemeClr val="accent2"/>
                </a:solidFill>
              </a:rPr>
              <a:t>Табласти  затварачи</a:t>
            </a:r>
            <a:r>
              <a:rPr lang="en-US" altLang="en-US" sz="3600" b="1" dirty="0" smtClean="0">
                <a:solidFill>
                  <a:schemeClr val="accent2"/>
                </a:solidFill>
              </a:rPr>
              <a:t> </a:t>
            </a:r>
            <a:r>
              <a:rPr lang="sr-Cyrl-RS" altLang="en-US" sz="3600" b="1" dirty="0" smtClean="0">
                <a:solidFill>
                  <a:schemeClr val="accent2"/>
                </a:solidFill>
              </a:rPr>
              <a:t>за мале објекте</a:t>
            </a:r>
            <a:endParaRPr lang="sr-Cyrl-CS" altLang="en-US" sz="3600" b="1" dirty="0" smtClean="0">
              <a:solidFill>
                <a:schemeClr val="accent2"/>
              </a:solidFill>
            </a:endParaRPr>
          </a:p>
        </p:txBody>
      </p:sp>
      <p:pic>
        <p:nvPicPr>
          <p:cNvPr id="86018" name="Picture 2" descr="Sluice Gates | WW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07190"/>
            <a:ext cx="2232248" cy="432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Picture 3" descr="Cast Iron Sluice Gates - Rodney Hu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28019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47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sz="3600" b="1" dirty="0" smtClean="0">
                <a:solidFill>
                  <a:schemeClr val="accent2"/>
                </a:solidFill>
              </a:rPr>
              <a:t>Табласти  затварачи</a:t>
            </a:r>
            <a:r>
              <a:rPr lang="en-US" altLang="en-US" sz="3600" b="1" dirty="0" smtClean="0">
                <a:solidFill>
                  <a:schemeClr val="accent2"/>
                </a:solidFill>
              </a:rPr>
              <a:t> </a:t>
            </a:r>
            <a:r>
              <a:rPr lang="sr-Cyrl-RS" altLang="en-US" sz="3600" b="1" dirty="0" smtClean="0">
                <a:solidFill>
                  <a:schemeClr val="accent2"/>
                </a:solidFill>
              </a:rPr>
              <a:t>за мале објекте</a:t>
            </a:r>
            <a:endParaRPr lang="sr-Cyrl-CS" altLang="en-US" sz="3600" b="1" dirty="0" smtClean="0">
              <a:solidFill>
                <a:schemeClr val="accent2"/>
              </a:solidFill>
            </a:endParaRPr>
          </a:p>
        </p:txBody>
      </p:sp>
      <p:pic>
        <p:nvPicPr>
          <p:cNvPr id="86020" name="Picture 4" descr="Sluice Gate Mechanism - solidworks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84970"/>
            <a:ext cx="8148049" cy="458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55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sr-Cyrl-CS" altLang="en-US" sz="3600" b="1" dirty="0" smtClean="0">
                <a:solidFill>
                  <a:schemeClr val="accent2"/>
                </a:solidFill>
              </a:rPr>
              <a:t>Табласти затварач брана Фала</a:t>
            </a:r>
          </a:p>
        </p:txBody>
      </p:sp>
      <p:pic>
        <p:nvPicPr>
          <p:cNvPr id="29699" name="Picture 3" descr="Fala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90600"/>
            <a:ext cx="5924550" cy="4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Fala 2"/>
          <p:cNvPicPr>
            <a:picLocks noChangeAspect="1" noChangeArrowheads="1"/>
          </p:cNvPicPr>
          <p:nvPr/>
        </p:nvPicPr>
        <p:blipFill>
          <a:blip r:embed="rId3" cstate="print">
            <a:lum bright="-10000" contras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0" y="1524000"/>
            <a:ext cx="6461125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72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sz="3600" b="1" smtClean="0">
                <a:solidFill>
                  <a:schemeClr val="accent2"/>
                </a:solidFill>
              </a:rPr>
              <a:t>Преношење оптрећења код табластих затварача</a:t>
            </a:r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80260" name="Object 4"/>
          <p:cNvGraphicFramePr>
            <a:graphicFrameLocks noChangeAspect="1"/>
          </p:cNvGraphicFramePr>
          <p:nvPr/>
        </p:nvGraphicFramePr>
        <p:xfrm>
          <a:off x="2771775" y="5386388"/>
          <a:ext cx="200183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2" name="Microsoft Equation 3.0" r:id="rId3" imgW="1269449" imgH="215806" progId="Equation.3">
                  <p:embed/>
                </p:oleObj>
              </mc:Choice>
              <mc:Fallback>
                <p:oleObj name="Microsoft Equation 3.0" r:id="rId3" imgW="1269449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386388"/>
                        <a:ext cx="2001838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80262" name="Object 6"/>
          <p:cNvGraphicFramePr>
            <a:graphicFrameLocks noChangeAspect="1"/>
          </p:cNvGraphicFramePr>
          <p:nvPr/>
        </p:nvGraphicFramePr>
        <p:xfrm>
          <a:off x="5076825" y="5386388"/>
          <a:ext cx="17272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3" name="Microsoft Equation 3.0" r:id="rId5" imgW="1091726" imgH="215806" progId="Equation.3">
                  <p:embed/>
                </p:oleObj>
              </mc:Choice>
              <mc:Fallback>
                <p:oleObj name="Microsoft Equation 3.0" r:id="rId5" imgW="1091726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5386388"/>
                        <a:ext cx="1727200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80264" name="Object 8"/>
          <p:cNvGraphicFramePr>
            <a:graphicFrameLocks noChangeAspect="1"/>
          </p:cNvGraphicFramePr>
          <p:nvPr/>
        </p:nvGraphicFramePr>
        <p:xfrm>
          <a:off x="2786063" y="5962650"/>
          <a:ext cx="200183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4" name="Microsoft Equation 3.0" r:id="rId7" imgW="1269449" imgH="215806" progId="Equation.3">
                  <p:embed/>
                </p:oleObj>
              </mc:Choice>
              <mc:Fallback>
                <p:oleObj name="Microsoft Equation 3.0" r:id="rId7" imgW="1269449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5962650"/>
                        <a:ext cx="2001837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80266" name="Object 10"/>
          <p:cNvGraphicFramePr>
            <a:graphicFrameLocks noChangeAspect="1"/>
          </p:cNvGraphicFramePr>
          <p:nvPr/>
        </p:nvGraphicFramePr>
        <p:xfrm>
          <a:off x="5148263" y="5962650"/>
          <a:ext cx="17303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5" name="Microsoft Equation 3.0" r:id="rId9" imgW="1091726" imgH="215806" progId="Equation.3">
                  <p:embed/>
                </p:oleObj>
              </mc:Choice>
              <mc:Fallback>
                <p:oleObj name="Microsoft Equation 3.0" r:id="rId9" imgW="1091726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5962650"/>
                        <a:ext cx="1730375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0268" name="Text Box 12"/>
          <p:cNvSpPr txBox="1">
            <a:spLocks noChangeArrowheads="1"/>
          </p:cNvSpPr>
          <p:nvPr/>
        </p:nvSpPr>
        <p:spPr bwMode="auto">
          <a:xfrm>
            <a:off x="4716463" y="5314950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/>
              <a:t>за</a:t>
            </a:r>
          </a:p>
        </p:txBody>
      </p:sp>
      <p:sp>
        <p:nvSpPr>
          <p:cNvPr id="480269" name="Text Box 13"/>
          <p:cNvSpPr txBox="1">
            <a:spLocks noChangeArrowheads="1"/>
          </p:cNvSpPr>
          <p:nvPr/>
        </p:nvSpPr>
        <p:spPr bwMode="auto">
          <a:xfrm>
            <a:off x="4716463" y="5891213"/>
            <a:ext cx="412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/>
              <a:t>за</a:t>
            </a:r>
          </a:p>
        </p:txBody>
      </p:sp>
      <p:pic>
        <p:nvPicPr>
          <p:cNvPr id="1037" name="Picture 15" descr="S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7775575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0272" name="Text Box 16"/>
          <p:cNvSpPr txBox="1">
            <a:spLocks noChangeArrowheads="1"/>
          </p:cNvSpPr>
          <p:nvPr/>
        </p:nvSpPr>
        <p:spPr bwMode="auto">
          <a:xfrm>
            <a:off x="2700338" y="4532313"/>
            <a:ext cx="417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400" b="1"/>
              <a:t>Тежина табластих затварача</a:t>
            </a:r>
          </a:p>
        </p:txBody>
      </p:sp>
    </p:spTree>
    <p:extLst>
      <p:ext uri="{BB962C8B-B14F-4D97-AF65-F5344CB8AC3E}">
        <p14:creationId xmlns:p14="http://schemas.microsoft.com/office/powerpoint/2010/main" val="392984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0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0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68" grpId="0"/>
      <p:bldP spid="480269" grpId="0"/>
      <p:bldP spid="4802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Ma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76250"/>
            <a:ext cx="6553200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6" descr="Grancarevo-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581525"/>
            <a:ext cx="3097213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72400" cy="93662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sr-Cyrl-CS" altLang="en-US" sz="5400" b="1" smtClean="0">
                <a:solidFill>
                  <a:schemeClr val="accent2"/>
                </a:solidFill>
              </a:rPr>
              <a:t>ЗАТВАРАЧИ</a:t>
            </a:r>
          </a:p>
        </p:txBody>
      </p:sp>
    </p:spTree>
    <p:extLst>
      <p:ext uri="{BB962C8B-B14F-4D97-AF65-F5344CB8AC3E}">
        <p14:creationId xmlns:p14="http://schemas.microsoft.com/office/powerpoint/2010/main" val="199676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207375" cy="8286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sz="3600" b="1" smtClean="0">
                <a:solidFill>
                  <a:schemeClr val="accent2"/>
                </a:solidFill>
              </a:rPr>
              <a:t>Укрућења табластих затварача</a:t>
            </a:r>
          </a:p>
        </p:txBody>
      </p:sp>
      <p:pic>
        <p:nvPicPr>
          <p:cNvPr id="30723" name="Picture 3" descr="S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08175"/>
            <a:ext cx="8353425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92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9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sz="3600" b="1" smtClean="0">
                <a:solidFill>
                  <a:schemeClr val="accent2"/>
                </a:solidFill>
              </a:rPr>
              <a:t>Заптивање табластих затварача</a:t>
            </a:r>
          </a:p>
        </p:txBody>
      </p:sp>
      <p:pic>
        <p:nvPicPr>
          <p:cNvPr id="31747" name="Picture 4" descr="S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7993063" cy="39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6" descr="Tablasta ustava tockovi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4365625"/>
            <a:ext cx="175260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46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sz="3600" b="1" smtClean="0">
                <a:solidFill>
                  <a:schemeClr val="accent2"/>
                </a:solidFill>
              </a:rPr>
              <a:t>Обликовање доње ивице табластих затварача</a:t>
            </a:r>
          </a:p>
        </p:txBody>
      </p:sp>
      <p:pic>
        <p:nvPicPr>
          <p:cNvPr id="32771" name="Picture 3" descr="S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35200"/>
            <a:ext cx="8424862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5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0"/>
            <a:ext cx="8856663" cy="11160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sz="4000" b="1" smtClean="0">
                <a:solidFill>
                  <a:schemeClr val="accent2"/>
                </a:solidFill>
              </a:rPr>
              <a:t>Предности и мане табластих затварача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900113" y="2060575"/>
            <a:ext cx="743743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457200" indent="-457200" eaLnBrk="0" hangingPunct="0">
              <a:tabLst>
                <a:tab pos="457200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457200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457200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457200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457200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sz="2000"/>
              <a:t>Једноставна и јефтина конструкција самог затварача.</a:t>
            </a:r>
          </a:p>
          <a:p>
            <a:pPr eaLnBrk="1" hangingPunct="1">
              <a:buFontTx/>
              <a:buAutoNum type="arabicPeriod"/>
            </a:pPr>
            <a:r>
              <a:rPr lang="en-US" altLang="en-US" sz="2000"/>
              <a:t>Мала дужина стубова.</a:t>
            </a:r>
          </a:p>
          <a:p>
            <a:pPr eaLnBrk="1" hangingPunct="1">
              <a:buFontTx/>
              <a:buAutoNum type="arabicPeriod"/>
            </a:pPr>
            <a:r>
              <a:rPr lang="en-US" altLang="en-US" sz="2000"/>
              <a:t>Лако се одржавају (ако су приступачни).</a:t>
            </a:r>
          </a:p>
          <a:p>
            <a:pPr eaLnBrk="1" hangingPunct="1">
              <a:buFontTx/>
              <a:buAutoNum type="arabicPeriod"/>
            </a:pPr>
            <a:r>
              <a:rPr lang="en-US" altLang="en-US" sz="2000"/>
              <a:t>Лако се изводе као дводелни, што омогућава проношење леда,</a:t>
            </a:r>
          </a:p>
          <a:p>
            <a:pPr eaLnBrk="1" hangingPunct="1"/>
            <a:r>
              <a:rPr lang="en-US" altLang="en-US" sz="2000"/>
              <a:t>	пливајућих предмета, и наноса.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059113" y="1557338"/>
            <a:ext cx="2952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Предности:</a:t>
            </a:r>
          </a:p>
        </p:txBody>
      </p:sp>
      <p:sp>
        <p:nvSpPr>
          <p:cNvPr id="483333" name="Rectangle 5"/>
          <p:cNvSpPr>
            <a:spLocks noChangeArrowheads="1"/>
          </p:cNvSpPr>
          <p:nvPr/>
        </p:nvSpPr>
        <p:spPr bwMode="auto">
          <a:xfrm>
            <a:off x="755650" y="4221163"/>
            <a:ext cx="76327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 eaLnBrk="0" hangingPunct="0">
              <a:tabLst>
                <a:tab pos="457200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457200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457200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457200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457200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sz="2000">
                <a:solidFill>
                  <a:srgbClr val="FF0000"/>
                </a:solidFill>
              </a:rPr>
              <a:t>Велика сила подизања.</a:t>
            </a:r>
          </a:p>
          <a:p>
            <a:pPr eaLnBrk="1" hangingPunct="1">
              <a:buFontTx/>
              <a:buAutoNum type="arabicPeriod"/>
            </a:pPr>
            <a:r>
              <a:rPr lang="en-US" altLang="en-US" sz="2000">
                <a:solidFill>
                  <a:srgbClr val="FF0000"/>
                </a:solidFill>
              </a:rPr>
              <a:t>Велика висина да се смести подигнута устава и уређај за подизање.</a:t>
            </a:r>
          </a:p>
          <a:p>
            <a:pPr eaLnBrk="1" hangingPunct="1">
              <a:buFontTx/>
              <a:buAutoNum type="arabicPeriod"/>
            </a:pPr>
            <a:r>
              <a:rPr lang="en-US" altLang="en-US" sz="2000">
                <a:solidFill>
                  <a:srgbClr val="FF0000"/>
                </a:solidFill>
              </a:rPr>
              <a:t>Заптивање је осетљиво.</a:t>
            </a:r>
          </a:p>
          <a:p>
            <a:pPr eaLnBrk="1" hangingPunct="1">
              <a:buFontTx/>
              <a:buAutoNum type="arabicPeriod"/>
            </a:pPr>
            <a:r>
              <a:rPr lang="en-US" altLang="en-US" sz="2000">
                <a:solidFill>
                  <a:srgbClr val="FF0000"/>
                </a:solidFill>
              </a:rPr>
              <a:t>Подложни вибрацијама при малим отворима.</a:t>
            </a:r>
          </a:p>
          <a:p>
            <a:pPr eaLnBrk="1" hangingPunct="1">
              <a:buFontTx/>
              <a:buAutoNum type="arabicPeriod"/>
            </a:pPr>
            <a:r>
              <a:rPr lang="en-US" altLang="en-US" sz="2000">
                <a:solidFill>
                  <a:srgbClr val="FF0000"/>
                </a:solidFill>
              </a:rPr>
              <a:t>Нише стварају хидрауличке губитке, а могу да буду затрпане наносом и пливајућим предметима.</a:t>
            </a:r>
            <a:r>
              <a:rPr lang="en-US" altLang="en-US" sz="20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83334" name="Text Box 6"/>
          <p:cNvSpPr txBox="1">
            <a:spLocks noChangeArrowheads="1"/>
          </p:cNvSpPr>
          <p:nvPr/>
        </p:nvSpPr>
        <p:spPr bwMode="auto">
          <a:xfrm>
            <a:off x="3492500" y="3868738"/>
            <a:ext cx="14398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Мане:</a:t>
            </a:r>
          </a:p>
        </p:txBody>
      </p:sp>
    </p:spTree>
    <p:extLst>
      <p:ext uri="{BB962C8B-B14F-4D97-AF65-F5344CB8AC3E}">
        <p14:creationId xmlns:p14="http://schemas.microsoft.com/office/powerpoint/2010/main" val="54397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3" grpId="0"/>
      <p:bldP spid="4833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001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sz="4000" b="1" smtClean="0">
                <a:solidFill>
                  <a:schemeClr val="accent2"/>
                </a:solidFill>
              </a:rPr>
              <a:t>Дводелни - двоструки табласти затварач</a:t>
            </a:r>
          </a:p>
        </p:txBody>
      </p:sp>
      <p:pic>
        <p:nvPicPr>
          <p:cNvPr id="34819" name="Picture 3" descr="S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557338"/>
            <a:ext cx="43846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75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sr-Cyrl-CS" altLang="en-US" sz="3200" b="1" smtClean="0">
                <a:solidFill>
                  <a:schemeClr val="accent2"/>
                </a:solidFill>
              </a:rPr>
              <a:t>Дводелни табласти затварач  на брани Ђердап</a:t>
            </a:r>
            <a:r>
              <a:rPr lang="sr-Latn-CS" altLang="en-US" sz="3200" b="1" smtClean="0">
                <a:solidFill>
                  <a:schemeClr val="accent2"/>
                </a:solidFill>
              </a:rPr>
              <a:t> I</a:t>
            </a:r>
            <a:endParaRPr lang="sr-Cyrl-CS" altLang="en-US" sz="3200" b="1" smtClean="0">
              <a:solidFill>
                <a:schemeClr val="accent2"/>
              </a:solidFill>
            </a:endParaRPr>
          </a:p>
        </p:txBody>
      </p:sp>
      <p:pic>
        <p:nvPicPr>
          <p:cNvPr id="35843" name="Picture 3" descr="PA080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836613"/>
            <a:ext cx="7648575" cy="5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3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52400"/>
            <a:ext cx="7786688" cy="9731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sz="4000" b="1" smtClean="0">
                <a:solidFill>
                  <a:schemeClr val="accent2"/>
                </a:solidFill>
              </a:rPr>
              <a:t>Гредни затварач </a:t>
            </a:r>
            <a:r>
              <a:rPr lang="en-US" altLang="en-US" sz="4000" b="1" smtClean="0">
                <a:solidFill>
                  <a:schemeClr val="accent2"/>
                </a:solidFill>
              </a:rPr>
              <a:t/>
            </a:r>
            <a:br>
              <a:rPr lang="en-US" altLang="en-US" sz="4000" b="1" smtClean="0">
                <a:solidFill>
                  <a:schemeClr val="accent2"/>
                </a:solidFill>
              </a:rPr>
            </a:br>
            <a:r>
              <a:rPr lang="sr-Cyrl-CS" altLang="en-US" sz="4000" b="1" smtClean="0">
                <a:solidFill>
                  <a:schemeClr val="accent2"/>
                </a:solidFill>
              </a:rPr>
              <a:t>(</a:t>
            </a:r>
            <a:r>
              <a:rPr lang="sl-SI" altLang="en-US" sz="4000" b="1" smtClean="0">
                <a:solidFill>
                  <a:schemeClr val="accent2"/>
                </a:solidFill>
              </a:rPr>
              <a:t>dam balken</a:t>
            </a:r>
            <a:r>
              <a:rPr lang="en-US" altLang="en-US" sz="4000" b="1" smtClean="0">
                <a:solidFill>
                  <a:schemeClr val="accent2"/>
                </a:solidFill>
              </a:rPr>
              <a:t>, stop log</a:t>
            </a:r>
            <a:r>
              <a:rPr lang="sl-SI" altLang="en-US" sz="4000" b="1" smtClean="0">
                <a:solidFill>
                  <a:schemeClr val="accent2"/>
                </a:solidFill>
              </a:rPr>
              <a:t>)</a:t>
            </a:r>
            <a:endParaRPr lang="sr-Cyrl-CS" altLang="en-US" sz="4000" b="1" smtClean="0">
              <a:solidFill>
                <a:schemeClr val="accent2"/>
              </a:solidFill>
            </a:endParaRPr>
          </a:p>
        </p:txBody>
      </p:sp>
      <p:pic>
        <p:nvPicPr>
          <p:cNvPr id="36867" name="Picture 3" descr="S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71638"/>
            <a:ext cx="8208962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19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52400"/>
            <a:ext cx="8856662" cy="9001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sz="4000" b="1" smtClean="0">
                <a:solidFill>
                  <a:schemeClr val="accent2"/>
                </a:solidFill>
              </a:rPr>
              <a:t>Гредни затварач – који (ни)је греда</a:t>
            </a:r>
          </a:p>
        </p:txBody>
      </p:sp>
      <p:pic>
        <p:nvPicPr>
          <p:cNvPr id="37891" name="Picture 10" descr="Gredni zatvarac fabric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2022475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13" descr="Gredni zatvarac drve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700213"/>
            <a:ext cx="529272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99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05787" cy="13668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sz="5400" b="1" smtClean="0">
                <a:solidFill>
                  <a:schemeClr val="accent2"/>
                </a:solidFill>
              </a:rPr>
              <a:t>Сегментни (радијални)  затварачи</a:t>
            </a:r>
          </a:p>
        </p:txBody>
      </p:sp>
      <p:pic>
        <p:nvPicPr>
          <p:cNvPr id="38915" name="Picture 5" descr="Radijalne ustave za Itajp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57338"/>
            <a:ext cx="5976938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2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sz="3600" b="1" smtClean="0">
                <a:solidFill>
                  <a:schemeClr val="accent2"/>
                </a:solidFill>
              </a:rPr>
              <a:t>Делови сегментног затварача</a:t>
            </a:r>
          </a:p>
        </p:txBody>
      </p:sp>
      <p:pic>
        <p:nvPicPr>
          <p:cNvPr id="39939" name="Picture 4" descr="S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70050"/>
            <a:ext cx="8569325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57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b="1" smtClean="0">
                <a:solidFill>
                  <a:schemeClr val="accent2"/>
                </a:solidFill>
              </a:rPr>
              <a:t>Улога затварача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331913" y="1700213"/>
            <a:ext cx="6408737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Cyrl-CS" altLang="en-US" sz="3200" b="1">
                <a:solidFill>
                  <a:srgbClr val="800000"/>
                </a:solidFill>
              </a:rPr>
              <a:t>Успоставља</a:t>
            </a:r>
            <a:r>
              <a:rPr lang="sr-Cyrl-CS" altLang="en-US" sz="3200" b="1"/>
              <a:t> протицај</a:t>
            </a:r>
          </a:p>
          <a:p>
            <a:pPr eaLnBrk="1" hangingPunct="1">
              <a:spcBef>
                <a:spcPct val="50000"/>
              </a:spcBef>
            </a:pPr>
            <a:r>
              <a:rPr lang="sr-Cyrl-CS" altLang="en-US" sz="3200" b="1">
                <a:solidFill>
                  <a:srgbClr val="FF0000"/>
                </a:solidFill>
              </a:rPr>
              <a:t>Зауставља</a:t>
            </a:r>
            <a:r>
              <a:rPr lang="sr-Cyrl-CS" altLang="en-US" sz="3200" b="1"/>
              <a:t> протицај</a:t>
            </a:r>
          </a:p>
          <a:p>
            <a:pPr eaLnBrk="1" hangingPunct="1">
              <a:spcBef>
                <a:spcPct val="50000"/>
              </a:spcBef>
            </a:pPr>
            <a:r>
              <a:rPr lang="sr-Cyrl-CS" altLang="en-US" sz="3200" b="1"/>
              <a:t>Регулише протицај</a:t>
            </a:r>
          </a:p>
          <a:p>
            <a:pPr eaLnBrk="1" hangingPunct="1">
              <a:spcBef>
                <a:spcPct val="50000"/>
              </a:spcBef>
            </a:pPr>
            <a:r>
              <a:rPr lang="sr-Cyrl-CS" altLang="en-US" sz="3200" b="1"/>
              <a:t>Одржава – регулише </a:t>
            </a:r>
            <a:r>
              <a:rPr lang="sr-Cyrl-CS" altLang="en-US" sz="3200" b="1">
                <a:solidFill>
                  <a:srgbClr val="006600"/>
                </a:solidFill>
              </a:rPr>
              <a:t>ниво воде</a:t>
            </a:r>
            <a:endParaRPr lang="en-US" altLang="en-US" sz="3200" b="1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25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838200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</a:rPr>
              <a:t>Сегментни – Радијални затварач</a:t>
            </a:r>
          </a:p>
        </p:txBody>
      </p:sp>
      <p:pic>
        <p:nvPicPr>
          <p:cNvPr id="40963" name="Picture 3" descr="DSCN09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836613"/>
            <a:ext cx="7777163" cy="58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71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Strucna ekskurzija IV godina 041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81075"/>
            <a:ext cx="7561262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915400" cy="838200"/>
          </a:xfrm>
        </p:spPr>
        <p:txBody>
          <a:bodyPr/>
          <a:lstStyle/>
          <a:p>
            <a:pPr eaLnBrk="1" hangingPunct="1"/>
            <a:r>
              <a:rPr lang="sr-Cyrl-CS" altLang="en-US" sz="4000" b="1" smtClean="0">
                <a:solidFill>
                  <a:schemeClr val="accent2"/>
                </a:solidFill>
              </a:rPr>
              <a:t>Сегментни – Радијални затварач</a:t>
            </a:r>
            <a:br>
              <a:rPr lang="sr-Cyrl-CS" altLang="en-US" sz="4000" b="1" smtClean="0">
                <a:solidFill>
                  <a:schemeClr val="accent2"/>
                </a:solidFill>
              </a:rPr>
            </a:br>
            <a:r>
              <a:rPr lang="sr-Cyrl-CS" altLang="en-US" sz="4000" b="1" smtClean="0">
                <a:solidFill>
                  <a:schemeClr val="accent2"/>
                </a:solidFill>
              </a:rPr>
              <a:t>бране Бајина Башта</a:t>
            </a:r>
          </a:p>
        </p:txBody>
      </p:sp>
    </p:spTree>
    <p:extLst>
      <p:ext uri="{BB962C8B-B14F-4D97-AF65-F5344CB8AC3E}">
        <p14:creationId xmlns:p14="http://schemas.microsoft.com/office/powerpoint/2010/main" val="97293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915400" cy="838200"/>
          </a:xfrm>
        </p:spPr>
        <p:txBody>
          <a:bodyPr/>
          <a:lstStyle/>
          <a:p>
            <a:pPr eaLnBrk="1" hangingPunct="1"/>
            <a:r>
              <a:rPr lang="sr-Cyrl-CS" altLang="en-US" sz="4000" b="1" smtClean="0">
                <a:solidFill>
                  <a:schemeClr val="accent2"/>
                </a:solidFill>
              </a:rPr>
              <a:t>Сегментни – Радијални затварач</a:t>
            </a:r>
            <a:br>
              <a:rPr lang="sr-Cyrl-CS" altLang="en-US" sz="4000" b="1" smtClean="0">
                <a:solidFill>
                  <a:schemeClr val="accent2"/>
                </a:solidFill>
              </a:rPr>
            </a:br>
            <a:r>
              <a:rPr lang="sr-Cyrl-CS" altLang="en-US" sz="4000" b="1" smtClean="0">
                <a:solidFill>
                  <a:schemeClr val="accent2"/>
                </a:solidFill>
              </a:rPr>
              <a:t>бране Ђердап </a:t>
            </a:r>
            <a:r>
              <a:rPr lang="en-US" altLang="en-US" sz="4000" b="1" smtClean="0">
                <a:solidFill>
                  <a:schemeClr val="accent2"/>
                </a:solidFill>
              </a:rPr>
              <a:t>II</a:t>
            </a:r>
            <a:endParaRPr lang="sr-Cyrl-CS" altLang="en-US" sz="4000" b="1" smtClean="0">
              <a:solidFill>
                <a:schemeClr val="accent2"/>
              </a:solidFill>
            </a:endParaRPr>
          </a:p>
        </p:txBody>
      </p:sp>
      <p:pic>
        <p:nvPicPr>
          <p:cNvPr id="43011" name="Picture 3" descr="PB3010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49375"/>
            <a:ext cx="7345363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22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3250"/>
          </a:xfrm>
        </p:spPr>
        <p:txBody>
          <a:bodyPr/>
          <a:lstStyle/>
          <a:p>
            <a:pPr eaLnBrk="1" hangingPunct="1"/>
            <a:r>
              <a:rPr lang="sr-Cyrl-CS" altLang="en-US" sz="3600" b="1" smtClean="0">
                <a:solidFill>
                  <a:schemeClr val="accent2"/>
                </a:solidFill>
              </a:rPr>
              <a:t>Ниски праг са сегментном уставом и клапном (Понте Фелиће)</a:t>
            </a:r>
          </a:p>
        </p:txBody>
      </p:sp>
      <p:pic>
        <p:nvPicPr>
          <p:cNvPr id="44035" name="Picture 8" descr="Ponte Felic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84325"/>
            <a:ext cx="5349875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4777" name="Picture 9" descr="Ponte Felic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296988"/>
            <a:ext cx="4164012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71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4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4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863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sz="3600" b="1" smtClean="0">
                <a:solidFill>
                  <a:schemeClr val="accent2"/>
                </a:solidFill>
              </a:rPr>
              <a:t>Констуркција сегментног затварача</a:t>
            </a:r>
          </a:p>
        </p:txBody>
      </p:sp>
      <p:pic>
        <p:nvPicPr>
          <p:cNvPr id="45059" name="Picture 4" descr="Radijalne ustave za Itajpu pre montiran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916113"/>
            <a:ext cx="3744913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5" descr="Radijalne ustave za Itajpu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442753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46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001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sz="3600" b="1" smtClean="0">
                <a:solidFill>
                  <a:schemeClr val="accent2"/>
                </a:solidFill>
              </a:rPr>
              <a:t>Положај хидростатичке силе у односу на ослонац</a:t>
            </a:r>
          </a:p>
        </p:txBody>
      </p:sp>
      <p:pic>
        <p:nvPicPr>
          <p:cNvPr id="46083" name="Picture 3" descr="S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30438"/>
            <a:ext cx="80645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00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9001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sz="3600" b="1" smtClean="0">
                <a:solidFill>
                  <a:schemeClr val="accent2"/>
                </a:solidFill>
              </a:rPr>
              <a:t>Положај механизма за подизање уставе</a:t>
            </a:r>
          </a:p>
        </p:txBody>
      </p:sp>
      <p:pic>
        <p:nvPicPr>
          <p:cNvPr id="47107" name="Picture 4" descr="S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62150"/>
            <a:ext cx="8497887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91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PA0900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4591050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915400" cy="838200"/>
          </a:xfrm>
        </p:spPr>
        <p:txBody>
          <a:bodyPr/>
          <a:lstStyle/>
          <a:p>
            <a:pPr eaLnBrk="1" hangingPunct="1"/>
            <a:r>
              <a:rPr lang="sr-Cyrl-CS" altLang="en-US" sz="3600" b="1" smtClean="0">
                <a:solidFill>
                  <a:schemeClr val="accent2"/>
                </a:solidFill>
              </a:rPr>
              <a:t>Ослонац сегментног затварача</a:t>
            </a:r>
            <a:br>
              <a:rPr lang="sr-Cyrl-CS" altLang="en-US" sz="3600" b="1" smtClean="0">
                <a:solidFill>
                  <a:schemeClr val="accent2"/>
                </a:solidFill>
              </a:rPr>
            </a:br>
            <a:r>
              <a:rPr lang="sr-Cyrl-CS" altLang="en-US" sz="3600" b="1" smtClean="0">
                <a:solidFill>
                  <a:schemeClr val="accent2"/>
                </a:solidFill>
              </a:rPr>
              <a:t>бране Ђердап </a:t>
            </a:r>
            <a:r>
              <a:rPr lang="sr-Latn-CS" altLang="en-US" sz="3600" b="1" smtClean="0">
                <a:solidFill>
                  <a:schemeClr val="accent2"/>
                </a:solidFill>
              </a:rPr>
              <a:t>II</a:t>
            </a:r>
            <a:endParaRPr lang="sr-Cyrl-CS" altLang="en-US" sz="3600" b="1" smtClean="0">
              <a:solidFill>
                <a:schemeClr val="accent2"/>
              </a:solidFill>
            </a:endParaRPr>
          </a:p>
        </p:txBody>
      </p:sp>
      <p:pic>
        <p:nvPicPr>
          <p:cNvPr id="48132" name="Picture 4" descr="PB3011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133600"/>
            <a:ext cx="4175125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23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sz="4000" b="1" smtClean="0">
                <a:solidFill>
                  <a:schemeClr val="accent2"/>
                </a:solidFill>
              </a:rPr>
              <a:t>Заптивање </a:t>
            </a:r>
            <a:r>
              <a:rPr lang="sr-Cyrl-CS" altLang="en-US" sz="3600" b="1" smtClean="0">
                <a:solidFill>
                  <a:schemeClr val="accent2"/>
                </a:solidFill>
              </a:rPr>
              <a:t>сегментних</a:t>
            </a:r>
            <a:r>
              <a:rPr lang="sr-Cyrl-CS" altLang="en-US" sz="4000" b="1" smtClean="0">
                <a:solidFill>
                  <a:schemeClr val="accent2"/>
                </a:solidFill>
              </a:rPr>
              <a:t> затварача</a:t>
            </a:r>
          </a:p>
        </p:txBody>
      </p:sp>
      <p:pic>
        <p:nvPicPr>
          <p:cNvPr id="49155" name="Picture 3" descr="S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65225"/>
            <a:ext cx="8135938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31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388350" cy="7921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b="1" smtClean="0">
                <a:solidFill>
                  <a:schemeClr val="accent2"/>
                </a:solidFill>
              </a:rPr>
              <a:t>Предности и мане сегментних затварача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250825" y="1835150"/>
            <a:ext cx="856932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269875" indent="-269875" eaLnBrk="0" hangingPunct="0">
              <a:tabLst>
                <a:tab pos="269875" algn="l"/>
                <a:tab pos="625475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269875" algn="l"/>
                <a:tab pos="625475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269875" algn="l"/>
                <a:tab pos="625475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269875" algn="l"/>
                <a:tab pos="625475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269875" algn="l"/>
                <a:tab pos="625475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625475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625475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625475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625475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sr-Cyrl-CS" altLang="en-US" sz="2000"/>
              <a:t>Велика</a:t>
            </a:r>
            <a:r>
              <a:rPr lang="en-US" altLang="en-US" sz="2000"/>
              <a:t> крутост, па се тешко витопери, мање </a:t>
            </a:r>
            <a:r>
              <a:rPr lang="sr-Cyrl-CS" altLang="en-US" sz="2000"/>
              <a:t>је </a:t>
            </a:r>
            <a:r>
              <a:rPr lang="en-US" altLang="en-US" sz="2000"/>
              <a:t>подложан вибрацијама, и захтева мање материјала </a:t>
            </a:r>
            <a:r>
              <a:rPr lang="sr-Cyrl-CS" altLang="en-US" sz="2000"/>
              <a:t>од</a:t>
            </a:r>
            <a:r>
              <a:rPr lang="en-US" altLang="en-US" sz="2000"/>
              <a:t> табласт</a:t>
            </a:r>
            <a:r>
              <a:rPr lang="sr-Cyrl-CS" altLang="en-US" sz="2000"/>
              <a:t>ог</a:t>
            </a:r>
            <a:r>
              <a:rPr lang="en-US" altLang="en-US" sz="2000"/>
              <a:t>.</a:t>
            </a:r>
          </a:p>
          <a:p>
            <a:pPr eaLnBrk="1" hangingPunct="1">
              <a:buFontTx/>
              <a:buAutoNum type="arabicPeriod"/>
            </a:pPr>
            <a:r>
              <a:rPr lang="en-US" altLang="en-US" sz="2000"/>
              <a:t>Нема ниша, </a:t>
            </a:r>
            <a:r>
              <a:rPr lang="sr-Cyrl-CS" altLang="en-US" sz="2000"/>
              <a:t>што</a:t>
            </a:r>
            <a:r>
              <a:rPr lang="en-US" altLang="en-US" sz="2000"/>
              <a:t> побољшава струјн</a:t>
            </a:r>
            <a:r>
              <a:rPr lang="sr-Cyrl-CS" altLang="en-US" sz="2000"/>
              <a:t>у</a:t>
            </a:r>
            <a:r>
              <a:rPr lang="en-US" altLang="en-US" sz="2000"/>
              <a:t> слик</a:t>
            </a:r>
            <a:r>
              <a:rPr lang="sr-Cyrl-CS" altLang="en-US" sz="2000"/>
              <a:t>у</a:t>
            </a:r>
            <a:r>
              <a:rPr lang="en-US" altLang="en-US" sz="2000"/>
              <a:t> и </a:t>
            </a:r>
            <a:r>
              <a:rPr lang="sr-Cyrl-CS" altLang="en-US" sz="2000"/>
              <a:t>онемогућава</a:t>
            </a:r>
            <a:r>
              <a:rPr lang="en-US" altLang="en-US" sz="2000"/>
              <a:t> затрпавањ</a:t>
            </a:r>
            <a:r>
              <a:rPr lang="sr-Cyrl-CS" altLang="en-US" sz="2000"/>
              <a:t>е</a:t>
            </a:r>
            <a:r>
              <a:rPr lang="en-US" altLang="en-US" sz="2000"/>
              <a:t> наносом или пловећим објектима.</a:t>
            </a:r>
          </a:p>
          <a:p>
            <a:pPr eaLnBrk="1" hangingPunct="1">
              <a:buFontTx/>
              <a:buAutoNum type="arabicPeriod"/>
            </a:pPr>
            <a:r>
              <a:rPr lang="en-US" altLang="en-US" sz="2000"/>
              <a:t>Тело представља повољнију контуру од доње ивице табластог затварача, па је истицање при мањим отворима стабилније.</a:t>
            </a:r>
          </a:p>
          <a:p>
            <a:pPr eaLnBrk="1" hangingPunct="1">
              <a:buFontTx/>
              <a:buAutoNum type="arabicPeriod"/>
            </a:pPr>
            <a:r>
              <a:rPr lang="en-US" altLang="en-US" sz="2000"/>
              <a:t>За подизање потребне релативно мале силе.</a:t>
            </a:r>
          </a:p>
          <a:p>
            <a:pPr eaLnBrk="1" hangingPunct="1">
              <a:buFontTx/>
              <a:buAutoNum type="arabicPeriod"/>
            </a:pPr>
            <a:r>
              <a:rPr lang="en-US" altLang="en-US" sz="2000"/>
              <a:t>Није потребна висока конструкција (</a:t>
            </a:r>
            <a:r>
              <a:rPr lang="sr-Cyrl-CS" altLang="en-US" sz="2000"/>
              <a:t>или </a:t>
            </a:r>
            <a:r>
              <a:rPr lang="en-US" altLang="en-US" sz="2000"/>
              <a:t>кран) за подизање.</a:t>
            </a:r>
            <a:r>
              <a:rPr lang="en-US" altLang="en-US" sz="2000" b="1"/>
              <a:t> 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2700338" y="1330325"/>
            <a:ext cx="2952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Предности:</a:t>
            </a:r>
          </a:p>
        </p:txBody>
      </p:sp>
      <p:sp>
        <p:nvSpPr>
          <p:cNvPr id="491525" name="Text Box 5"/>
          <p:cNvSpPr txBox="1">
            <a:spLocks noChangeArrowheads="1"/>
          </p:cNvSpPr>
          <p:nvPr/>
        </p:nvSpPr>
        <p:spPr bwMode="auto">
          <a:xfrm>
            <a:off x="3492500" y="4622800"/>
            <a:ext cx="1439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Мане:</a:t>
            </a:r>
          </a:p>
        </p:txBody>
      </p:sp>
      <p:sp>
        <p:nvSpPr>
          <p:cNvPr id="491526" name="Rectangle 6"/>
          <p:cNvSpPr>
            <a:spLocks noChangeArrowheads="1"/>
          </p:cNvSpPr>
          <p:nvPr/>
        </p:nvSpPr>
        <p:spPr bwMode="auto">
          <a:xfrm>
            <a:off x="323850" y="5070475"/>
            <a:ext cx="84963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 eaLnBrk="0" hangingPunct="0">
              <a:tabLst>
                <a:tab pos="457200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457200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457200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457200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457200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sz="2000">
                <a:solidFill>
                  <a:srgbClr val="FF0000"/>
                </a:solidFill>
              </a:rPr>
              <a:t>Велика концентрација напона у околини ослонца обично захтева преднапрезање, и сложену и скупу конструкцију стубова.</a:t>
            </a:r>
          </a:p>
          <a:p>
            <a:pPr eaLnBrk="1" hangingPunct="1">
              <a:buFontTx/>
              <a:buAutoNum type="arabicPeriod"/>
            </a:pPr>
            <a:r>
              <a:rPr lang="en-US" altLang="en-US" sz="2000">
                <a:solidFill>
                  <a:srgbClr val="FF0000"/>
                </a:solidFill>
              </a:rPr>
              <a:t>Сложена конструкција самог затварача и лежишта.</a:t>
            </a:r>
          </a:p>
          <a:p>
            <a:pPr eaLnBrk="1" hangingPunct="1">
              <a:buFontTx/>
              <a:buAutoNum type="arabicPeriod"/>
            </a:pPr>
            <a:r>
              <a:rPr lang="en-US" altLang="en-US" sz="2000">
                <a:solidFill>
                  <a:srgbClr val="FF0000"/>
                </a:solidFill>
              </a:rPr>
              <a:t>Краци – руке захтевају знатно дуже стубове него табласти затварачи.</a:t>
            </a:r>
            <a:r>
              <a:rPr lang="en-US" altLang="en-US" sz="2000" b="1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705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5" grpId="0"/>
      <p:bldP spid="4915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72400" cy="7651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sz="3600" b="1" smtClean="0">
                <a:solidFill>
                  <a:schemeClr val="accent2"/>
                </a:solidFill>
              </a:rPr>
              <a:t>Основни делови затварача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23850" y="836613"/>
            <a:ext cx="4608513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sr-Cyrl-CS" altLang="en-US" sz="2400" b="1">
                <a:solidFill>
                  <a:srgbClr val="FF0000"/>
                </a:solidFill>
              </a:rPr>
              <a:t>Тело затварача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sr-Cyrl-CS" altLang="en-US" sz="2400" b="1">
                <a:solidFill>
                  <a:srgbClr val="FF6600"/>
                </a:solidFill>
              </a:rPr>
              <a:t>Покретачки механизам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sr-Cyrl-CS" altLang="en-US" sz="2400" b="1">
                <a:solidFill>
                  <a:srgbClr val="006600"/>
                </a:solidFill>
              </a:rPr>
              <a:t>Преносни механизам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sr-Cyrl-CS" altLang="en-US" sz="2400" b="1">
                <a:solidFill>
                  <a:schemeClr val="tx1"/>
                </a:solidFill>
              </a:rPr>
              <a:t>Кућиште</a:t>
            </a:r>
            <a:endParaRPr lang="en-US" altLang="en-US" sz="2400" b="1">
              <a:solidFill>
                <a:schemeClr val="tx1"/>
              </a:solidFill>
            </a:endParaRPr>
          </a:p>
        </p:txBody>
      </p:sp>
      <p:pic>
        <p:nvPicPr>
          <p:cNvPr id="17412" name="Picture 5" descr="S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52738"/>
            <a:ext cx="8280400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83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001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sz="4000" b="1" smtClean="0">
                <a:solidFill>
                  <a:schemeClr val="accent2"/>
                </a:solidFill>
              </a:rPr>
              <a:t>Дводелни </a:t>
            </a:r>
            <a:r>
              <a:rPr lang="sr-Cyrl-CS" altLang="en-US" sz="3600" b="1" smtClean="0">
                <a:solidFill>
                  <a:schemeClr val="accent2"/>
                </a:solidFill>
              </a:rPr>
              <a:t>сегментни</a:t>
            </a:r>
            <a:r>
              <a:rPr lang="sr-Cyrl-CS" altLang="en-US" sz="4000" b="1" smtClean="0">
                <a:solidFill>
                  <a:schemeClr val="accent2"/>
                </a:solidFill>
              </a:rPr>
              <a:t> затварач</a:t>
            </a:r>
          </a:p>
        </p:txBody>
      </p:sp>
      <p:pic>
        <p:nvPicPr>
          <p:cNvPr id="51203" name="Picture 3" descr="S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770413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9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sz="4800" b="1" smtClean="0">
                <a:solidFill>
                  <a:schemeClr val="accent2"/>
                </a:solidFill>
              </a:rPr>
              <a:t>Клапне (запорнице)</a:t>
            </a:r>
          </a:p>
        </p:txBody>
      </p:sp>
      <p:pic>
        <p:nvPicPr>
          <p:cNvPr id="52227" name="Picture 3" descr="Klapna Gab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57338"/>
            <a:ext cx="6075362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71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sz="3600" b="1" smtClean="0">
                <a:solidFill>
                  <a:schemeClr val="accent2"/>
                </a:solidFill>
              </a:rPr>
              <a:t>Покретање клапне</a:t>
            </a:r>
          </a:p>
        </p:txBody>
      </p:sp>
      <p:pic>
        <p:nvPicPr>
          <p:cNvPr id="53251" name="Picture 3" descr="S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90650"/>
            <a:ext cx="8424863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78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</a:rPr>
              <a:t>Клапна – брана Валићи</a:t>
            </a:r>
          </a:p>
        </p:txBody>
      </p:sp>
      <p:pic>
        <p:nvPicPr>
          <p:cNvPr id="54275" name="Picture 3" descr="Valici 2"/>
          <p:cNvPicPr>
            <a:picLocks noChangeAspect="1" noChangeArrowheads="1"/>
          </p:cNvPicPr>
          <p:nvPr/>
        </p:nvPicPr>
        <p:blipFill>
          <a:blip r:embed="rId2" cstate="print">
            <a:lum bright="-10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6759575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 descr="Valici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14400"/>
            <a:ext cx="38862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10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3025"/>
            <a:ext cx="7918450" cy="1125538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sr-Cyrl-CS" altLang="en-US" sz="4000" b="1" smtClean="0">
                <a:solidFill>
                  <a:schemeClr val="accent2"/>
                </a:solidFill>
              </a:rPr>
              <a:t>Клапна уз сегменту уставу – брана Ђердап </a:t>
            </a:r>
            <a:r>
              <a:rPr lang="sr-Latn-CS" altLang="en-US" sz="4000" b="1" smtClean="0">
                <a:solidFill>
                  <a:schemeClr val="accent2"/>
                </a:solidFill>
              </a:rPr>
              <a:t>II</a:t>
            </a:r>
            <a:endParaRPr lang="sr-Cyrl-CS" altLang="en-US" sz="4000" b="1" smtClean="0">
              <a:solidFill>
                <a:schemeClr val="accent2"/>
              </a:solidFill>
            </a:endParaRPr>
          </a:p>
        </p:txBody>
      </p:sp>
      <p:pic>
        <p:nvPicPr>
          <p:cNvPr id="55299" name="Picture 3" descr="PB3011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77913"/>
            <a:ext cx="7705725" cy="578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88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4763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sz="4000" b="1" smtClean="0">
                <a:solidFill>
                  <a:schemeClr val="accent2"/>
                </a:solidFill>
              </a:rPr>
              <a:t>Преливање преко клапне</a:t>
            </a:r>
          </a:p>
        </p:txBody>
      </p:sp>
      <p:pic>
        <p:nvPicPr>
          <p:cNvPr id="56323" name="Picture 3" descr="Klapna Francus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84313"/>
            <a:ext cx="6602412" cy="495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94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160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sz="4000" b="1" smtClean="0">
                <a:solidFill>
                  <a:schemeClr val="accent2"/>
                </a:solidFill>
              </a:rPr>
              <a:t>Предности и мане клапне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611188" y="2205038"/>
            <a:ext cx="5791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269875" indent="-269875" eaLnBrk="0" hangingPunct="0">
              <a:tabLst>
                <a:tab pos="269875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269875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269875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269875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269875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sz="2000"/>
              <a:t>Велика брзина маневра.</a:t>
            </a:r>
          </a:p>
          <a:p>
            <a:pPr eaLnBrk="1" hangingPunct="1">
              <a:buFontTx/>
              <a:buAutoNum type="arabicPeriod"/>
            </a:pPr>
            <a:r>
              <a:rPr lang="en-US" altLang="en-US" sz="2000"/>
              <a:t>Тачно регулисање протицаја и нивоа.</a:t>
            </a:r>
          </a:p>
          <a:p>
            <a:pPr eaLnBrk="1" hangingPunct="1">
              <a:buFontTx/>
              <a:buAutoNum type="arabicPeriod"/>
            </a:pPr>
            <a:r>
              <a:rPr lang="en-US" altLang="en-US" sz="2000"/>
              <a:t>Нема потребе за стубовима.</a:t>
            </a:r>
          </a:p>
          <a:p>
            <a:pPr eaLnBrk="1" hangingPunct="1">
              <a:buFontTx/>
              <a:buAutoNum type="arabicPeriod"/>
            </a:pPr>
            <a:r>
              <a:rPr lang="en-US" altLang="en-US" sz="2000"/>
              <a:t>Добро пропуштање леда и пливајућих предмета.</a:t>
            </a:r>
            <a:r>
              <a:rPr lang="en-US" altLang="en-US" sz="2000" b="1"/>
              <a:t> </a:t>
            </a:r>
          </a:p>
        </p:txBody>
      </p:sp>
      <p:sp>
        <p:nvSpPr>
          <p:cNvPr id="500740" name="Rectangle 4"/>
          <p:cNvSpPr>
            <a:spLocks noChangeArrowheads="1"/>
          </p:cNvSpPr>
          <p:nvPr/>
        </p:nvSpPr>
        <p:spPr bwMode="auto">
          <a:xfrm>
            <a:off x="611188" y="4508500"/>
            <a:ext cx="82089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269875" indent="-269875" eaLnBrk="0" hangingPunct="0">
              <a:tabLst>
                <a:tab pos="269875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269875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269875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269875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269875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sz="2000">
                <a:solidFill>
                  <a:srgbClr val="FF0000"/>
                </a:solidFill>
              </a:rPr>
              <a:t>Ос</a:t>
            </a:r>
            <a:r>
              <a:rPr lang="sr-Cyrl-CS" altLang="en-US" sz="2000">
                <a:solidFill>
                  <a:srgbClr val="FF0000"/>
                </a:solidFill>
              </a:rPr>
              <a:t>е</a:t>
            </a:r>
            <a:r>
              <a:rPr lang="en-US" altLang="en-US" sz="2000">
                <a:solidFill>
                  <a:srgbClr val="FF0000"/>
                </a:solidFill>
              </a:rPr>
              <a:t>тљивост на вибрације.</a:t>
            </a:r>
          </a:p>
          <a:p>
            <a:pPr eaLnBrk="1" hangingPunct="1">
              <a:buFontTx/>
              <a:buAutoNum type="arabicPeriod"/>
            </a:pPr>
            <a:r>
              <a:rPr lang="en-US" altLang="en-US" sz="2000">
                <a:solidFill>
                  <a:srgbClr val="FF0000"/>
                </a:solidFill>
              </a:rPr>
              <a:t>Потребна је одговарајућа висина (“дубина”) прага, или конструкција за уграђивање серво уређаја.</a:t>
            </a:r>
          </a:p>
          <a:p>
            <a:pPr eaLnBrk="1" hangingPunct="1">
              <a:buFontTx/>
              <a:buAutoNum type="arabicPeriod"/>
            </a:pPr>
            <a:r>
              <a:rPr lang="en-US" altLang="en-US" sz="2000">
                <a:solidFill>
                  <a:srgbClr val="FF0000"/>
                </a:solidFill>
              </a:rPr>
              <a:t>Због наноса и пливајућих предмета потребно је често чишћење нише.</a:t>
            </a:r>
            <a:r>
              <a:rPr lang="en-US" altLang="en-US" sz="20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2771775" y="1557338"/>
            <a:ext cx="2952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Предности:</a:t>
            </a:r>
          </a:p>
        </p:txBody>
      </p:sp>
      <p:sp>
        <p:nvSpPr>
          <p:cNvPr id="500742" name="Text Box 6"/>
          <p:cNvSpPr txBox="1">
            <a:spLocks noChangeArrowheads="1"/>
          </p:cNvSpPr>
          <p:nvPr/>
        </p:nvSpPr>
        <p:spPr bwMode="auto">
          <a:xfrm>
            <a:off x="3419475" y="4078288"/>
            <a:ext cx="14398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Мане:</a:t>
            </a:r>
          </a:p>
        </p:txBody>
      </p:sp>
    </p:spTree>
    <p:extLst>
      <p:ext uri="{BB962C8B-B14F-4D97-AF65-F5344CB8AC3E}">
        <p14:creationId xmlns:p14="http://schemas.microsoft.com/office/powerpoint/2010/main" val="79005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40" grpId="0"/>
      <p:bldP spid="50074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b="1" smtClean="0">
                <a:solidFill>
                  <a:schemeClr val="accent2"/>
                </a:solidFill>
              </a:rPr>
              <a:t>Секторски затварачи</a:t>
            </a:r>
          </a:p>
        </p:txBody>
      </p:sp>
      <p:pic>
        <p:nvPicPr>
          <p:cNvPr id="58371" name="Picture 3" descr="Sektorska ustava iznu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557338"/>
            <a:ext cx="5721350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91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sz="3600" b="1" smtClean="0">
                <a:solidFill>
                  <a:schemeClr val="accent2"/>
                </a:solidFill>
              </a:rPr>
              <a:t>Покретање секторских затварача</a:t>
            </a:r>
          </a:p>
        </p:txBody>
      </p:sp>
      <p:pic>
        <p:nvPicPr>
          <p:cNvPr id="59395" name="Picture 3" descr="S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33600"/>
            <a:ext cx="813593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93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229600" cy="609600"/>
          </a:xfrm>
        </p:spPr>
        <p:txBody>
          <a:bodyPr/>
          <a:lstStyle/>
          <a:p>
            <a:pPr eaLnBrk="1" hangingPunct="1"/>
            <a:r>
              <a:rPr lang="sr-Cyrl-CS" altLang="en-US" sz="3600" b="1" smtClean="0">
                <a:solidFill>
                  <a:schemeClr val="accent2"/>
                </a:solidFill>
              </a:rPr>
              <a:t>Секторски затварач – брана Зворник</a:t>
            </a:r>
          </a:p>
        </p:txBody>
      </p:sp>
      <p:pic>
        <p:nvPicPr>
          <p:cNvPr id="60419" name="Picture 3" descr="Zvornik Presek"/>
          <p:cNvPicPr>
            <a:picLocks noChangeAspect="1" noChangeArrowheads="1"/>
          </p:cNvPicPr>
          <p:nvPr/>
        </p:nvPicPr>
        <p:blipFill>
          <a:blip r:embed="rId2" cstate="print">
            <a:lum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9059863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70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sz="3600" b="1" smtClean="0">
                <a:solidFill>
                  <a:schemeClr val="accent2"/>
                </a:solidFill>
              </a:rPr>
              <a:t>Поделе затварача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50825" y="1196975"/>
            <a:ext cx="8713788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r-Cyrl-CS" altLang="en-US" sz="2400" b="1"/>
              <a:t>	а)  </a:t>
            </a:r>
            <a:r>
              <a:rPr lang="en-US" altLang="en-US" sz="2400" b="1"/>
              <a:t>Према </a:t>
            </a:r>
            <a:r>
              <a:rPr lang="en-US" altLang="en-US" sz="2400" b="1">
                <a:solidFill>
                  <a:schemeClr val="tx1"/>
                </a:solidFill>
              </a:rPr>
              <a:t>положају</a:t>
            </a:r>
            <a:r>
              <a:rPr lang="en-US" altLang="en-US" sz="2400" b="1"/>
              <a:t> у односу на ниво воде</a:t>
            </a:r>
            <a:r>
              <a:rPr lang="en-US" altLang="en-US" sz="2400" b="1">
                <a:sym typeface="Symbol" pitchFamily="18" charset="2"/>
              </a:rPr>
              <a:t></a:t>
            </a:r>
            <a:endParaRPr lang="en-US" altLang="en-US" sz="2400" b="1" i="1"/>
          </a:p>
          <a:p>
            <a:pPr eaLnBrk="1" hangingPunct="1">
              <a:buFontTx/>
              <a:buAutoNum type="arabicPeriod"/>
            </a:pPr>
            <a:r>
              <a:rPr lang="sr-Cyrl-CS" altLang="en-US" sz="2000" b="1" i="1"/>
              <a:t> </a:t>
            </a:r>
            <a:r>
              <a:rPr lang="en-US" altLang="en-US" sz="2000" b="1" i="1"/>
              <a:t>Површински</a:t>
            </a:r>
            <a:r>
              <a:rPr lang="en-US" altLang="en-US" sz="2000" b="1"/>
              <a:t> </a:t>
            </a:r>
            <a:r>
              <a:rPr lang="en-US" altLang="en-US" sz="2000" b="1">
                <a:sym typeface="Symbol" pitchFamily="18" charset="2"/>
              </a:rPr>
              <a:t></a:t>
            </a:r>
            <a:r>
              <a:rPr lang="en-US" altLang="en-US" sz="2000" b="1"/>
              <a:t> </a:t>
            </a:r>
            <a:r>
              <a:rPr lang="en-US" altLang="en-US" sz="2000"/>
              <a:t>секу слободну површину воде.</a:t>
            </a:r>
            <a:endParaRPr lang="en-US" altLang="en-US" sz="2000" i="1"/>
          </a:p>
          <a:p>
            <a:pPr eaLnBrk="1" hangingPunct="1">
              <a:buFontTx/>
              <a:buAutoNum type="arabicPeriod"/>
            </a:pPr>
            <a:r>
              <a:rPr lang="sr-Cyrl-CS" altLang="en-US" sz="2000" b="1" i="1"/>
              <a:t> </a:t>
            </a:r>
            <a:r>
              <a:rPr lang="en-US" altLang="en-US" sz="2000" b="1" i="1">
                <a:solidFill>
                  <a:srgbClr val="FF0000"/>
                </a:solidFill>
              </a:rPr>
              <a:t>Дубински</a:t>
            </a:r>
            <a:r>
              <a:rPr lang="en-US" altLang="en-US" sz="2000" b="1"/>
              <a:t> </a:t>
            </a:r>
            <a:r>
              <a:rPr lang="en-US" altLang="en-US" sz="2000" b="1">
                <a:sym typeface="Symbol" pitchFamily="18" charset="2"/>
              </a:rPr>
              <a:t></a:t>
            </a:r>
            <a:r>
              <a:rPr lang="en-US" altLang="en-US" sz="2000" b="1"/>
              <a:t> </a:t>
            </a:r>
            <a:r>
              <a:rPr lang="en-US" altLang="en-US" sz="2000"/>
              <a:t>користе </a:t>
            </a:r>
            <a:r>
              <a:rPr lang="sr-Cyrl-CS" altLang="en-US" sz="2000"/>
              <a:t>се </a:t>
            </a:r>
            <a:r>
              <a:rPr lang="en-US" altLang="en-US" sz="2000"/>
              <a:t>код довода под притиском.</a:t>
            </a:r>
          </a:p>
          <a:p>
            <a:pPr eaLnBrk="1" hangingPunct="1"/>
            <a:endParaRPr lang="sr-Cyrl-CS" altLang="en-US" sz="2000" b="1"/>
          </a:p>
          <a:p>
            <a:pPr eaLnBrk="1" hangingPunct="1"/>
            <a:r>
              <a:rPr lang="sr-Cyrl-CS" altLang="en-US" sz="2400" b="1"/>
              <a:t>	</a:t>
            </a:r>
            <a:r>
              <a:rPr lang="sl-SI" altLang="en-US" sz="2400" b="1"/>
              <a:t>b</a:t>
            </a:r>
            <a:r>
              <a:rPr lang="en-US" altLang="en-US" sz="2400" b="1"/>
              <a:t>)</a:t>
            </a:r>
            <a:r>
              <a:rPr lang="sr-Cyrl-CS" altLang="en-US" sz="2400" b="1"/>
              <a:t>  </a:t>
            </a:r>
            <a:r>
              <a:rPr lang="en-US" altLang="en-US" sz="2400" b="1"/>
              <a:t>Према </a:t>
            </a:r>
            <a:r>
              <a:rPr lang="en-US" altLang="en-US" sz="2400" b="1">
                <a:solidFill>
                  <a:schemeClr val="tx1"/>
                </a:solidFill>
              </a:rPr>
              <a:t>режиму</a:t>
            </a:r>
            <a:r>
              <a:rPr lang="en-US" altLang="en-US" sz="2400" b="1"/>
              <a:t> рада:</a:t>
            </a:r>
            <a:endParaRPr lang="en-US" altLang="en-US" sz="2400" b="1" i="1"/>
          </a:p>
          <a:p>
            <a:pPr eaLnBrk="1" hangingPunct="1">
              <a:buFontTx/>
              <a:buAutoNum type="arabicPeriod"/>
            </a:pPr>
            <a:r>
              <a:rPr lang="sr-Cyrl-CS" altLang="en-US" sz="2000" b="1" i="1"/>
              <a:t> </a:t>
            </a:r>
            <a:r>
              <a:rPr lang="en-US" altLang="en-US" sz="2000" b="1" i="1">
                <a:solidFill>
                  <a:srgbClr val="006600"/>
                </a:solidFill>
              </a:rPr>
              <a:t>Регулациони</a:t>
            </a:r>
            <a:r>
              <a:rPr lang="en-US" altLang="en-US" sz="2000" b="1"/>
              <a:t> </a:t>
            </a:r>
            <a:r>
              <a:rPr lang="en-US" altLang="en-US" sz="2000" b="1">
                <a:sym typeface="Symbol" pitchFamily="18" charset="2"/>
              </a:rPr>
              <a:t></a:t>
            </a:r>
            <a:r>
              <a:rPr lang="en-US" altLang="en-US" sz="2000" b="1"/>
              <a:t> </a:t>
            </a:r>
            <a:r>
              <a:rPr lang="en-US" altLang="en-US" sz="2000"/>
              <a:t>регулишу протицај или ниво променом отвора.</a:t>
            </a:r>
            <a:endParaRPr lang="en-US" altLang="en-US" sz="2000" i="1"/>
          </a:p>
          <a:p>
            <a:pPr eaLnBrk="1" hangingPunct="1">
              <a:buFontTx/>
              <a:buAutoNum type="arabicPeriod"/>
            </a:pPr>
            <a:r>
              <a:rPr lang="sr-Cyrl-CS" altLang="en-US" sz="2000" b="1" i="1"/>
              <a:t> </a:t>
            </a:r>
            <a:r>
              <a:rPr lang="en-US" altLang="en-US" sz="2000" b="1" i="1">
                <a:solidFill>
                  <a:srgbClr val="800000"/>
                </a:solidFill>
              </a:rPr>
              <a:t>Нерегулациони</a:t>
            </a:r>
            <a:r>
              <a:rPr lang="en-US" altLang="en-US" sz="2000" b="1"/>
              <a:t> </a:t>
            </a:r>
            <a:r>
              <a:rPr lang="en-US" altLang="en-US" sz="2000" b="1">
                <a:sym typeface="Symbol" pitchFamily="18" charset="2"/>
              </a:rPr>
              <a:t></a:t>
            </a:r>
            <a:r>
              <a:rPr lang="en-US" altLang="en-US" sz="2000" b="1"/>
              <a:t> </a:t>
            </a:r>
            <a:r>
              <a:rPr lang="en-US" altLang="en-US" sz="2000"/>
              <a:t>имају само два положаја, отворен или затворен.</a:t>
            </a:r>
          </a:p>
          <a:p>
            <a:pPr eaLnBrk="1" hangingPunct="1"/>
            <a:endParaRPr lang="sr-Cyrl-CS" altLang="en-US" sz="2000" b="1"/>
          </a:p>
          <a:p>
            <a:pPr eaLnBrk="1" hangingPunct="1"/>
            <a:r>
              <a:rPr lang="sr-Cyrl-CS" altLang="en-US" sz="2400" b="1"/>
              <a:t>	</a:t>
            </a:r>
            <a:r>
              <a:rPr lang="sl-SI" altLang="en-US" sz="2400" b="1"/>
              <a:t>c</a:t>
            </a:r>
            <a:r>
              <a:rPr lang="en-US" altLang="en-US" sz="2400" b="1"/>
              <a:t>) </a:t>
            </a:r>
            <a:r>
              <a:rPr lang="sr-Cyrl-CS" altLang="en-US" sz="2400" b="1"/>
              <a:t> </a:t>
            </a:r>
            <a:r>
              <a:rPr lang="en-US" altLang="en-US" sz="2400" b="1"/>
              <a:t>Према </a:t>
            </a:r>
            <a:r>
              <a:rPr lang="en-US" altLang="en-US" sz="2400" b="1">
                <a:solidFill>
                  <a:schemeClr val="tx1"/>
                </a:solidFill>
              </a:rPr>
              <a:t>функцији</a:t>
            </a:r>
            <a:r>
              <a:rPr lang="en-US" altLang="en-US" sz="2400" b="1"/>
              <a:t>:</a:t>
            </a:r>
            <a:endParaRPr lang="en-US" altLang="en-US" sz="2400" b="1" i="1"/>
          </a:p>
          <a:p>
            <a:pPr eaLnBrk="1" hangingPunct="1">
              <a:buFontTx/>
              <a:buAutoNum type="arabicPeriod"/>
            </a:pPr>
            <a:r>
              <a:rPr lang="sr-Cyrl-CS" altLang="en-US" sz="2000" b="1" i="1"/>
              <a:t> </a:t>
            </a:r>
            <a:r>
              <a:rPr lang="en-US" altLang="en-US" sz="2000" b="1" i="1">
                <a:solidFill>
                  <a:srgbClr val="006600"/>
                </a:solidFill>
              </a:rPr>
              <a:t>Основни</a:t>
            </a:r>
            <a:r>
              <a:rPr lang="en-US" altLang="en-US" sz="2000" b="1">
                <a:solidFill>
                  <a:srgbClr val="006600"/>
                </a:solidFill>
              </a:rPr>
              <a:t> (</a:t>
            </a:r>
            <a:r>
              <a:rPr lang="en-US" altLang="en-US" sz="2000" b="1" i="1">
                <a:solidFill>
                  <a:srgbClr val="006600"/>
                </a:solidFill>
              </a:rPr>
              <a:t>сервисни</a:t>
            </a:r>
            <a:r>
              <a:rPr lang="en-US" altLang="en-US" sz="2000" b="1">
                <a:solidFill>
                  <a:srgbClr val="006600"/>
                </a:solidFill>
              </a:rPr>
              <a:t>)</a:t>
            </a:r>
            <a:r>
              <a:rPr lang="en-US" altLang="en-US" sz="2000" b="1"/>
              <a:t> – </a:t>
            </a:r>
            <a:r>
              <a:rPr lang="en-US" altLang="en-US" sz="2000"/>
              <a:t>користе се стално, јер регулишу доток и</a:t>
            </a:r>
            <a:r>
              <a:rPr lang="en-US" altLang="en-US" sz="2000">
                <a:sym typeface="Symbol" pitchFamily="18" charset="2"/>
              </a:rPr>
              <a:t></a:t>
            </a:r>
            <a:r>
              <a:rPr lang="en-US" altLang="en-US" sz="2000"/>
              <a:t>или ниво.</a:t>
            </a:r>
            <a:endParaRPr lang="en-US" altLang="en-US" sz="2000" i="1"/>
          </a:p>
          <a:p>
            <a:pPr eaLnBrk="1" hangingPunct="1">
              <a:buFontTx/>
              <a:buAutoNum type="arabicPeriod"/>
            </a:pPr>
            <a:r>
              <a:rPr lang="sr-Cyrl-CS" altLang="en-US" sz="2000" b="1" i="1"/>
              <a:t> </a:t>
            </a:r>
            <a:r>
              <a:rPr lang="en-US" altLang="en-US" sz="2000" b="1" i="1">
                <a:solidFill>
                  <a:srgbClr val="800000"/>
                </a:solidFill>
              </a:rPr>
              <a:t>Ремонтни</a:t>
            </a:r>
            <a:r>
              <a:rPr lang="en-US" altLang="en-US" sz="2000" b="1"/>
              <a:t> –</a:t>
            </a:r>
            <a:r>
              <a:rPr lang="en-US" altLang="en-US" sz="2000"/>
              <a:t>да зауставе протицај при ремонту затварача или објекта.</a:t>
            </a:r>
            <a:r>
              <a:rPr lang="en-US" altLang="en-US" sz="2000" b="1"/>
              <a:t> </a:t>
            </a:r>
            <a:endParaRPr lang="en-US" altLang="en-US" sz="2000" b="1" i="1"/>
          </a:p>
          <a:p>
            <a:pPr eaLnBrk="1" hangingPunct="1">
              <a:buFontTx/>
              <a:buAutoNum type="arabicPeriod"/>
            </a:pPr>
            <a:r>
              <a:rPr lang="sr-Cyrl-CS" altLang="en-US" sz="2000" b="1" i="1"/>
              <a:t> </a:t>
            </a:r>
            <a:r>
              <a:rPr lang="en-US" altLang="en-US" sz="2000" b="1" i="1">
                <a:solidFill>
                  <a:srgbClr val="FF0000"/>
                </a:solidFill>
              </a:rPr>
              <a:t>Хаваријски</a:t>
            </a:r>
            <a:r>
              <a:rPr lang="en-US" altLang="en-US" sz="2000" b="1"/>
              <a:t> – </a:t>
            </a:r>
            <a:r>
              <a:rPr lang="en-US" altLang="en-US" sz="2000"/>
              <a:t>да брзо прекину протицај при хаварији. </a:t>
            </a:r>
            <a:endParaRPr lang="en-US" altLang="en-US" sz="2000" i="1"/>
          </a:p>
          <a:p>
            <a:pPr eaLnBrk="1" hangingPunct="1">
              <a:buFontTx/>
              <a:buAutoNum type="arabicPeriod"/>
            </a:pPr>
            <a:r>
              <a:rPr lang="sr-Cyrl-CS" altLang="en-US" sz="2000" b="1" i="1"/>
              <a:t> </a:t>
            </a:r>
            <a:r>
              <a:rPr lang="en-US" altLang="en-US" sz="2000" b="1" i="1">
                <a:solidFill>
                  <a:schemeClr val="tx1"/>
                </a:solidFill>
              </a:rPr>
              <a:t>За потребе грађења</a:t>
            </a:r>
            <a:r>
              <a:rPr lang="en-US" altLang="en-US" sz="2000" b="1"/>
              <a:t> – </a:t>
            </a:r>
            <a:r>
              <a:rPr lang="en-US" altLang="en-US" sz="2000"/>
              <a:t>прекидају протицај у току грађења.</a:t>
            </a:r>
          </a:p>
        </p:txBody>
      </p:sp>
    </p:spTree>
    <p:extLst>
      <p:ext uri="{BB962C8B-B14F-4D97-AF65-F5344CB8AC3E}">
        <p14:creationId xmlns:p14="http://schemas.microsoft.com/office/powerpoint/2010/main" val="302175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731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sz="3600" b="1" smtClean="0">
                <a:solidFill>
                  <a:schemeClr val="accent2"/>
                </a:solidFill>
              </a:rPr>
              <a:t>Силе и моменти при покретању секторских затварача</a:t>
            </a:r>
          </a:p>
        </p:txBody>
      </p:sp>
      <p:pic>
        <p:nvPicPr>
          <p:cNvPr id="61443" name="Picture 4" descr="S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8640763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74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160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sz="4000" b="1" smtClean="0">
                <a:solidFill>
                  <a:schemeClr val="accent2"/>
                </a:solidFill>
              </a:rPr>
              <a:t>Предности и мане секторских затварача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50825" y="2420938"/>
            <a:ext cx="874553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269875" indent="-269875" eaLnBrk="0" hangingPunct="0">
              <a:tabLst>
                <a:tab pos="269875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269875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269875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269875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269875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sz="2000"/>
              <a:t>Тачна регулација (протицаја и нивоа).</a:t>
            </a:r>
          </a:p>
          <a:p>
            <a:pPr eaLnBrk="1" hangingPunct="1">
              <a:buFontTx/>
              <a:buAutoNum type="arabicPeriod"/>
            </a:pPr>
            <a:r>
              <a:rPr lang="en-US" altLang="en-US" sz="2000"/>
              <a:t>Велика брзина маневра.</a:t>
            </a:r>
          </a:p>
          <a:p>
            <a:pPr eaLnBrk="1" hangingPunct="1">
              <a:buFontTx/>
              <a:buAutoNum type="arabicPeriod"/>
            </a:pPr>
            <a:r>
              <a:rPr lang="en-US" altLang="en-US" sz="2000"/>
              <a:t>Велика крутост.</a:t>
            </a:r>
          </a:p>
          <a:p>
            <a:pPr eaLnBrk="1" hangingPunct="1">
              <a:buFontTx/>
              <a:buAutoNum type="arabicPeriod"/>
            </a:pPr>
            <a:r>
              <a:rPr lang="en-US" altLang="en-US" sz="2000"/>
              <a:t>Нема потребе за високим стубовима и смештањем уређаја за подизање.</a:t>
            </a:r>
          </a:p>
          <a:p>
            <a:pPr eaLnBrk="1" hangingPunct="1">
              <a:buFontTx/>
              <a:buAutoNum type="arabicPeriod"/>
            </a:pPr>
            <a:r>
              <a:rPr lang="en-US" altLang="en-US" sz="2000"/>
              <a:t>Добри услови за проношење леда и пливајућих предмета.</a:t>
            </a:r>
            <a:r>
              <a:rPr lang="en-US" altLang="en-US" sz="2000" b="1"/>
              <a:t> </a:t>
            </a:r>
          </a:p>
        </p:txBody>
      </p:sp>
      <p:sp>
        <p:nvSpPr>
          <p:cNvPr id="497668" name="Rectangle 4"/>
          <p:cNvSpPr>
            <a:spLocks noChangeArrowheads="1"/>
          </p:cNvSpPr>
          <p:nvPr/>
        </p:nvSpPr>
        <p:spPr bwMode="auto">
          <a:xfrm>
            <a:off x="250825" y="4854575"/>
            <a:ext cx="87137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266700" indent="-266700" eaLnBrk="0" hangingPunct="0">
              <a:tabLst>
                <a:tab pos="266700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266700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266700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266700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266700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sz="2000">
                <a:solidFill>
                  <a:srgbClr val="FF0000"/>
                </a:solidFill>
              </a:rPr>
              <a:t>Тешко одржавање због наноса –</a:t>
            </a:r>
            <a:r>
              <a:rPr lang="sr-Cyrl-CS" altLang="en-US" sz="2000">
                <a:solidFill>
                  <a:srgbClr val="FF0000"/>
                </a:solidFill>
              </a:rPr>
              <a:t> </a:t>
            </a:r>
            <a:r>
              <a:rPr lang="en-US" altLang="en-US" sz="2000">
                <a:solidFill>
                  <a:srgbClr val="FF0000"/>
                </a:solidFill>
              </a:rPr>
              <a:t>стално чистити нишу и канале коморе.</a:t>
            </a:r>
          </a:p>
          <a:p>
            <a:pPr eaLnBrk="1" hangingPunct="1">
              <a:buFontTx/>
              <a:buAutoNum type="arabicPeriod"/>
            </a:pPr>
            <a:r>
              <a:rPr lang="en-US" altLang="en-US" sz="2000">
                <a:solidFill>
                  <a:srgbClr val="FF0000"/>
                </a:solidFill>
              </a:rPr>
              <a:t>Зими је неопходно загревање.</a:t>
            </a:r>
          </a:p>
          <a:p>
            <a:pPr eaLnBrk="1" hangingPunct="1">
              <a:buFontTx/>
              <a:buAutoNum type="arabicPeriod"/>
            </a:pPr>
            <a:r>
              <a:rPr lang="en-US" altLang="en-US" sz="2000">
                <a:solidFill>
                  <a:srgbClr val="FF0000"/>
                </a:solidFill>
              </a:rPr>
              <a:t>Тешки услови ремонта.</a:t>
            </a:r>
          </a:p>
          <a:p>
            <a:pPr eaLnBrk="1" hangingPunct="1">
              <a:buFontTx/>
              <a:buAutoNum type="arabicPeriod"/>
            </a:pPr>
            <a:r>
              <a:rPr lang="en-US" altLang="en-US" sz="2000">
                <a:solidFill>
                  <a:srgbClr val="FF0000"/>
                </a:solidFill>
              </a:rPr>
              <a:t>Захтевају довољно висок праг да би могла да се смести комора.</a:t>
            </a:r>
            <a:r>
              <a:rPr lang="en-US" altLang="en-US" sz="20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2771775" y="1844675"/>
            <a:ext cx="2952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Предности:</a:t>
            </a:r>
          </a:p>
        </p:txBody>
      </p:sp>
      <p:sp>
        <p:nvSpPr>
          <p:cNvPr id="497670" name="Text Box 6"/>
          <p:cNvSpPr txBox="1">
            <a:spLocks noChangeArrowheads="1"/>
          </p:cNvSpPr>
          <p:nvPr/>
        </p:nvSpPr>
        <p:spPr bwMode="auto">
          <a:xfrm>
            <a:off x="3419475" y="4365625"/>
            <a:ext cx="1439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Мане:</a:t>
            </a:r>
          </a:p>
        </p:txBody>
      </p:sp>
    </p:spTree>
    <p:extLst>
      <p:ext uri="{BB962C8B-B14F-4D97-AF65-F5344CB8AC3E}">
        <p14:creationId xmlns:p14="http://schemas.microsoft.com/office/powerpoint/2010/main" val="281443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7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7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8" grpId="0"/>
      <p:bldP spid="49767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127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sz="3600" b="1" smtClean="0">
                <a:solidFill>
                  <a:schemeClr val="accent2"/>
                </a:solidFill>
              </a:rPr>
              <a:t>Ваљкасти затварач</a:t>
            </a:r>
          </a:p>
        </p:txBody>
      </p:sp>
      <p:pic>
        <p:nvPicPr>
          <p:cNvPr id="63491" name="Picture 4" descr="S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908050"/>
            <a:ext cx="5688012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5" descr="Valjkasta ustava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284538"/>
            <a:ext cx="4464050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26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9731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sz="3600" b="1" smtClean="0">
                <a:solidFill>
                  <a:schemeClr val="accent2"/>
                </a:solidFill>
              </a:rPr>
              <a:t>Остали типови површинских затварача</a:t>
            </a:r>
          </a:p>
        </p:txBody>
      </p:sp>
      <p:pic>
        <p:nvPicPr>
          <p:cNvPr id="64515" name="Picture 5" descr="S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20938"/>
            <a:ext cx="8424863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48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sz="3600" b="1" smtClean="0">
                <a:solidFill>
                  <a:schemeClr val="accent2"/>
                </a:solidFill>
              </a:rPr>
              <a:t>Врећаста брана – устава</a:t>
            </a:r>
          </a:p>
        </p:txBody>
      </p:sp>
      <p:pic>
        <p:nvPicPr>
          <p:cNvPr id="65539" name="Picture 3" descr="Vrecasta br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81075"/>
            <a:ext cx="7345362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56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sz="3600" b="1" smtClean="0">
                <a:solidFill>
                  <a:schemeClr val="accent2"/>
                </a:solidFill>
              </a:rPr>
              <a:t>Преливање преко врећасте брана на Тимоку</a:t>
            </a:r>
          </a:p>
        </p:txBody>
      </p:sp>
      <p:pic>
        <p:nvPicPr>
          <p:cNvPr id="66563" name="Picture 4" descr="Vrecasta brana na Timoku"/>
          <p:cNvPicPr>
            <a:picLocks noChangeAspect="1" noChangeArrowheads="1"/>
          </p:cNvPicPr>
          <p:nvPr/>
        </p:nvPicPr>
        <p:blipFill>
          <a:blip r:embed="rId2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646238"/>
            <a:ext cx="475297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90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sz="3600" b="1" smtClean="0">
                <a:solidFill>
                  <a:schemeClr val="accent2"/>
                </a:solidFill>
              </a:rPr>
              <a:t>Поделе затварача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755650" y="1196975"/>
            <a:ext cx="72009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400" b="1"/>
              <a:t>	d)  </a:t>
            </a:r>
            <a:r>
              <a:rPr lang="en-US" altLang="en-US" sz="2400" b="1" i="1"/>
              <a:t>Према начину преношења оптерећења</a:t>
            </a:r>
            <a:r>
              <a:rPr lang="en-US" altLang="en-US" sz="2400" b="1" i="1">
                <a:sym typeface="Symbol" pitchFamily="18" charset="2"/>
              </a:rPr>
              <a:t></a:t>
            </a:r>
            <a:endParaRPr lang="en-US" altLang="en-US" sz="2400" b="1" i="1"/>
          </a:p>
          <a:p>
            <a:pPr eaLnBrk="1" hangingPunct="1">
              <a:buFontTx/>
              <a:buAutoNum type="arabicPeriod"/>
            </a:pPr>
            <a:r>
              <a:rPr lang="en-US" altLang="en-US" sz="2000" b="1" i="1"/>
              <a:t>  </a:t>
            </a:r>
            <a:r>
              <a:rPr lang="sr-Cyrl-CS" altLang="en-US" sz="2000" b="1" i="1">
                <a:solidFill>
                  <a:srgbClr val="FF0000"/>
                </a:solidFill>
              </a:rPr>
              <a:t>На о</a:t>
            </a:r>
            <a:r>
              <a:rPr lang="en-US" altLang="en-US" sz="2000" b="1" i="1">
                <a:solidFill>
                  <a:srgbClr val="FF0000"/>
                </a:solidFill>
              </a:rPr>
              <a:t>слонце</a:t>
            </a:r>
            <a:r>
              <a:rPr lang="en-US" altLang="en-US" sz="2000" b="1">
                <a:solidFill>
                  <a:srgbClr val="FF0000"/>
                </a:solidFill>
              </a:rPr>
              <a:t> </a:t>
            </a:r>
            <a:r>
              <a:rPr lang="en-US" altLang="en-US" sz="2000" b="1" i="1">
                <a:solidFill>
                  <a:srgbClr val="FF0000"/>
                </a:solidFill>
              </a:rPr>
              <a:t>у боковима</a:t>
            </a:r>
            <a:r>
              <a:rPr lang="en-US" altLang="en-US" sz="2000" b="1"/>
              <a:t> (стубовима или зидовима). </a:t>
            </a:r>
            <a:endParaRPr lang="sr-Cyrl-CS" altLang="en-US" sz="2000" b="1"/>
          </a:p>
          <a:p>
            <a:pPr eaLnBrk="1" hangingPunct="1">
              <a:buFontTx/>
              <a:buAutoNum type="arabicPeriod"/>
            </a:pPr>
            <a:r>
              <a:rPr lang="en-US" altLang="en-US" sz="2000" b="1" i="1"/>
              <a:t>  </a:t>
            </a:r>
            <a:r>
              <a:rPr lang="sr-Cyrl-CS" altLang="en-US" sz="2000" b="1" i="1">
                <a:solidFill>
                  <a:srgbClr val="800000"/>
                </a:solidFill>
              </a:rPr>
              <a:t>П</a:t>
            </a:r>
            <a:r>
              <a:rPr lang="en-US" altLang="en-US" sz="2000" b="1" i="1">
                <a:solidFill>
                  <a:srgbClr val="800000"/>
                </a:solidFill>
              </a:rPr>
              <a:t>раг</a:t>
            </a:r>
            <a:r>
              <a:rPr lang="en-US" altLang="en-US" sz="2000" b="1" i="1"/>
              <a:t>.</a:t>
            </a:r>
            <a:endParaRPr lang="sr-Cyrl-CS" altLang="en-US" sz="2000" b="1" i="1"/>
          </a:p>
          <a:p>
            <a:pPr eaLnBrk="1" hangingPunct="1">
              <a:buFontTx/>
              <a:buAutoNum type="arabicPeriod"/>
            </a:pPr>
            <a:r>
              <a:rPr lang="en-US" altLang="en-US" sz="2000" b="1" i="1"/>
              <a:t>  </a:t>
            </a:r>
            <a:r>
              <a:rPr lang="sr-Cyrl-CS" altLang="en-US" sz="2000" b="1" i="1">
                <a:solidFill>
                  <a:schemeClr val="tx1"/>
                </a:solidFill>
              </a:rPr>
              <a:t>К</a:t>
            </a:r>
            <a:r>
              <a:rPr lang="en-US" altLang="en-US" sz="2000" b="1" i="1">
                <a:solidFill>
                  <a:schemeClr val="tx1"/>
                </a:solidFill>
              </a:rPr>
              <a:t>онструкцију</a:t>
            </a:r>
            <a:r>
              <a:rPr lang="sr-Cyrl-CS" altLang="en-US" sz="2000" b="1"/>
              <a:t>,</a:t>
            </a:r>
            <a:r>
              <a:rPr lang="en-US" altLang="en-US" sz="2000" b="1"/>
              <a:t> преко свог кућишта (само дубински).</a:t>
            </a:r>
          </a:p>
          <a:p>
            <a:pPr eaLnBrk="1" hangingPunct="1"/>
            <a:endParaRPr lang="en-US" altLang="en-US" sz="2400" b="1"/>
          </a:p>
          <a:p>
            <a:pPr eaLnBrk="1" hangingPunct="1"/>
            <a:r>
              <a:rPr lang="en-US" altLang="en-US" sz="2400" b="1"/>
              <a:t>	e)  </a:t>
            </a:r>
            <a:r>
              <a:rPr lang="en-US" altLang="en-US" sz="2400" b="1" i="1"/>
              <a:t>Према начину кретања</a:t>
            </a:r>
            <a:r>
              <a:rPr lang="en-US" altLang="en-US" sz="2400" b="1" i="1">
                <a:sym typeface="Symbol" pitchFamily="18" charset="2"/>
              </a:rPr>
              <a:t></a:t>
            </a:r>
            <a:endParaRPr lang="en-US" altLang="en-US" sz="2400" b="1" i="1"/>
          </a:p>
          <a:p>
            <a:pPr eaLnBrk="1" hangingPunct="1">
              <a:buFontTx/>
              <a:buAutoNum type="arabicPeriod"/>
            </a:pPr>
            <a:r>
              <a:rPr lang="en-US" altLang="en-US" sz="2000" b="1" i="1"/>
              <a:t>  </a:t>
            </a:r>
            <a:r>
              <a:rPr lang="en-US" altLang="en-US" sz="2000" b="1" i="1">
                <a:solidFill>
                  <a:srgbClr val="800000"/>
                </a:solidFill>
              </a:rPr>
              <a:t>Транслаторн</a:t>
            </a:r>
            <a:r>
              <a:rPr lang="sr-Cyrl-CS" altLang="en-US" sz="2000" b="1" i="1">
                <a:solidFill>
                  <a:srgbClr val="800000"/>
                </a:solidFill>
              </a:rPr>
              <a:t>и</a:t>
            </a:r>
            <a:r>
              <a:rPr lang="en-US" altLang="en-US" sz="2000" b="1" i="1"/>
              <a:t>.</a:t>
            </a:r>
          </a:p>
          <a:p>
            <a:pPr eaLnBrk="1" hangingPunct="1">
              <a:buFontTx/>
              <a:buAutoNum type="arabicPeriod"/>
            </a:pPr>
            <a:r>
              <a:rPr lang="en-US" altLang="en-US" sz="2000" b="1" i="1"/>
              <a:t>  Ротирајућ</a:t>
            </a:r>
            <a:r>
              <a:rPr lang="sr-Cyrl-CS" altLang="en-US" sz="2000" b="1" i="1"/>
              <a:t>и</a:t>
            </a:r>
            <a:r>
              <a:rPr lang="en-US" altLang="en-US" sz="2000" b="1" i="1"/>
              <a:t>. </a:t>
            </a:r>
          </a:p>
          <a:p>
            <a:pPr eaLnBrk="1" hangingPunct="1">
              <a:buFontTx/>
              <a:buAutoNum type="arabicPeriod"/>
            </a:pPr>
            <a:r>
              <a:rPr lang="en-US" altLang="en-US" sz="2000" b="1" i="1"/>
              <a:t>  Котрљајућ</a:t>
            </a:r>
            <a:r>
              <a:rPr lang="sr-Cyrl-CS" altLang="en-US" sz="2000" b="1" i="1"/>
              <a:t>и</a:t>
            </a:r>
            <a:r>
              <a:rPr lang="en-US" altLang="en-US" sz="2000" b="1" i="1"/>
              <a:t>.</a:t>
            </a:r>
            <a:r>
              <a:rPr lang="en-US" altLang="en-US" sz="20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780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sz="3600" b="1" smtClean="0">
                <a:solidFill>
                  <a:schemeClr val="accent2"/>
                </a:solidFill>
              </a:rPr>
              <a:t>Услови које затварач треба да испуни 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900113" y="1557338"/>
            <a:ext cx="76327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 eaLnBrk="0" hangingPunct="0">
              <a:tabLst>
                <a:tab pos="685800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685800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685800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685800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685800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sz="2400"/>
              <a:t>Висока </a:t>
            </a:r>
            <a:r>
              <a:rPr lang="en-US" altLang="en-US" sz="2400" b="1"/>
              <a:t>поузданост</a:t>
            </a:r>
            <a:r>
              <a:rPr lang="en-US" altLang="en-US" sz="2400"/>
              <a:t>.</a:t>
            </a:r>
          </a:p>
          <a:p>
            <a:pPr eaLnBrk="1" hangingPunct="1">
              <a:buFontTx/>
              <a:buAutoNum type="arabicPeriod"/>
            </a:pPr>
            <a:r>
              <a:rPr lang="sr-Cyrl-CS" altLang="en-US" sz="2400"/>
              <a:t>Прописана </a:t>
            </a:r>
            <a:r>
              <a:rPr lang="sr-Cyrl-CS" altLang="en-US" sz="2400" b="1">
                <a:solidFill>
                  <a:srgbClr val="006600"/>
                </a:solidFill>
              </a:rPr>
              <a:t>в</a:t>
            </a:r>
            <a:r>
              <a:rPr lang="en-US" altLang="en-US" sz="2400" b="1">
                <a:solidFill>
                  <a:srgbClr val="006600"/>
                </a:solidFill>
              </a:rPr>
              <a:t>ододрживост</a:t>
            </a:r>
            <a:r>
              <a:rPr lang="en-US" altLang="en-US" sz="2400"/>
              <a:t>.</a:t>
            </a:r>
          </a:p>
          <a:p>
            <a:pPr eaLnBrk="1" hangingPunct="1">
              <a:buFontTx/>
              <a:buAutoNum type="arabicPeriod"/>
            </a:pPr>
            <a:r>
              <a:rPr lang="en-US" altLang="en-US" sz="2400"/>
              <a:t>Опструјавање </a:t>
            </a:r>
            <a:r>
              <a:rPr lang="en-US" altLang="en-US" sz="2400" b="1">
                <a:solidFill>
                  <a:srgbClr val="FF0000"/>
                </a:solidFill>
              </a:rPr>
              <a:t>без поремећаја</a:t>
            </a:r>
            <a:r>
              <a:rPr lang="en-US" altLang="en-US" sz="2400"/>
              <a:t>, вибрација</a:t>
            </a:r>
            <a:r>
              <a:rPr lang="sr-Cyrl-CS" altLang="en-US" sz="2400"/>
              <a:t>,</a:t>
            </a:r>
            <a:r>
              <a:rPr lang="en-US" altLang="en-US" sz="2400"/>
              <a:t> кавитације, и висок </a:t>
            </a:r>
            <a:r>
              <a:rPr lang="en-US" altLang="en-US" sz="2400" b="1">
                <a:solidFill>
                  <a:srgbClr val="FF6600"/>
                </a:solidFill>
              </a:rPr>
              <a:t>коефицијент протицаја</a:t>
            </a:r>
            <a:r>
              <a:rPr lang="en-US" altLang="en-US" sz="2400"/>
              <a:t>, при предвиђеним отворима</a:t>
            </a:r>
            <a:r>
              <a:rPr lang="sr-Cyrl-CS" altLang="en-US" sz="2400"/>
              <a:t>.</a:t>
            </a:r>
            <a:endParaRPr lang="en-US" altLang="en-US" sz="2400"/>
          </a:p>
          <a:p>
            <a:pPr eaLnBrk="1" hangingPunct="1">
              <a:buFontTx/>
              <a:buAutoNum type="arabicPeriod"/>
            </a:pPr>
            <a:r>
              <a:rPr lang="en-US" altLang="en-US" sz="2400"/>
              <a:t>Висока сигурност </a:t>
            </a:r>
            <a:r>
              <a:rPr lang="sr-Cyrl-CS" altLang="en-US" sz="2400">
                <a:solidFill>
                  <a:srgbClr val="FF0000"/>
                </a:solidFill>
              </a:rPr>
              <a:t>против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  <a:r>
              <a:rPr lang="en-US" altLang="en-US" sz="2400" b="1">
                <a:solidFill>
                  <a:srgbClr val="FF0000"/>
                </a:solidFill>
              </a:rPr>
              <a:t>блокирањ</a:t>
            </a:r>
            <a:r>
              <a:rPr lang="sr-Cyrl-CS" altLang="en-US" sz="2400" b="1">
                <a:solidFill>
                  <a:srgbClr val="FF0000"/>
                </a:solidFill>
              </a:rPr>
              <a:t>а</a:t>
            </a:r>
            <a:r>
              <a:rPr lang="en-US" altLang="en-US" sz="2400" b="1">
                <a:solidFill>
                  <a:srgbClr val="FF0000"/>
                </a:solidFill>
              </a:rPr>
              <a:t> наносом</a:t>
            </a:r>
            <a:r>
              <a:rPr lang="en-US" altLang="en-US" sz="2400"/>
              <a:t> и пливајућим предметима.</a:t>
            </a:r>
          </a:p>
          <a:p>
            <a:pPr eaLnBrk="1" hangingPunct="1">
              <a:buFontTx/>
              <a:buAutoNum type="arabicPeriod"/>
            </a:pPr>
            <a:r>
              <a:rPr lang="en-US" altLang="en-US" sz="2400"/>
              <a:t>Способност да се маневар обави </a:t>
            </a:r>
            <a:r>
              <a:rPr lang="en-US" altLang="en-US" sz="2400">
                <a:solidFill>
                  <a:srgbClr val="006600"/>
                </a:solidFill>
              </a:rPr>
              <a:t>у предвиђено време</a:t>
            </a:r>
            <a:r>
              <a:rPr lang="en-US" altLang="en-US" sz="2400"/>
              <a:t>.</a:t>
            </a:r>
          </a:p>
          <a:p>
            <a:pPr eaLnBrk="1" hangingPunct="1">
              <a:buFontTx/>
              <a:buAutoNum type="arabicPeriod"/>
            </a:pPr>
            <a:r>
              <a:rPr lang="en-US" altLang="en-US" sz="2400"/>
              <a:t>Минимална снага погонских уређаја.</a:t>
            </a:r>
          </a:p>
          <a:p>
            <a:pPr eaLnBrk="1" hangingPunct="1">
              <a:buFontTx/>
              <a:buAutoNum type="arabicPeriod"/>
            </a:pPr>
            <a:r>
              <a:rPr lang="en-US" altLang="en-US" sz="2400"/>
              <a:t>Једноставан приступ, монтажа и одржавање.</a:t>
            </a:r>
          </a:p>
        </p:txBody>
      </p:sp>
    </p:spTree>
    <p:extLst>
      <p:ext uri="{BB962C8B-B14F-4D97-AF65-F5344CB8AC3E}">
        <p14:creationId xmlns:p14="http://schemas.microsoft.com/office/powerpoint/2010/main" val="407896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8893175" cy="8651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b="1" smtClean="0">
                <a:solidFill>
                  <a:schemeClr val="accent2"/>
                </a:solidFill>
              </a:rPr>
              <a:t>ПОВРШИНСКИ  ЗАТВАРАЧИ</a:t>
            </a:r>
          </a:p>
        </p:txBody>
      </p:sp>
      <p:pic>
        <p:nvPicPr>
          <p:cNvPr id="21507" name="Picture 4" descr="Strucna ekskurzija IV godina 041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4033838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 descr="Radijalne ustave za Itajpu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429000"/>
            <a:ext cx="442753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Tablasta ustava sa serv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125538"/>
            <a:ext cx="21971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14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9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sz="2800" b="1" smtClean="0">
                <a:solidFill>
                  <a:schemeClr val="accent2"/>
                </a:solidFill>
              </a:rPr>
              <a:t>Најзаступљенији типови површинских затварача</a:t>
            </a:r>
          </a:p>
        </p:txBody>
      </p:sp>
      <p:pic>
        <p:nvPicPr>
          <p:cNvPr id="22531" name="Picture 6" descr="S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9125"/>
            <a:ext cx="763270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22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5846</TotalTime>
  <Words>695</Words>
  <Application>Microsoft Office PowerPoint</Application>
  <PresentationFormat>On-screen Show (4:3)</PresentationFormat>
  <Paragraphs>148</Paragraphs>
  <Slides>55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Default Design</vt:lpstr>
      <vt:lpstr>Microsoft Equation 3.0</vt:lpstr>
      <vt:lpstr>PowerPoint Presentation</vt:lpstr>
      <vt:lpstr>ЗАТВАРАЧИ</vt:lpstr>
      <vt:lpstr>Улога затварача</vt:lpstr>
      <vt:lpstr>Основни делови затварача</vt:lpstr>
      <vt:lpstr>Поделе затварача</vt:lpstr>
      <vt:lpstr>Поделе затварача</vt:lpstr>
      <vt:lpstr>Услови које затварач треба да испуни </vt:lpstr>
      <vt:lpstr>ПОВРШИНСКИ  ЗАТВАРАЧИ</vt:lpstr>
      <vt:lpstr>Најзаступљенији типови површинских затварача</vt:lpstr>
      <vt:lpstr>Пропуштање воде код површинских устава</vt:lpstr>
      <vt:lpstr>Могући узроци пулзације млаза и вибрација –  Померање млаза дуж ивице затварача</vt:lpstr>
      <vt:lpstr>Могући узроци пулзације млаза и вибрација –  Преливање преко уставе без оваздушења млаза</vt:lpstr>
      <vt:lpstr>Могући узроци пулзације млаза и вибрација –  Пулзације услед померања вртложног ваљка иза уставе</vt:lpstr>
      <vt:lpstr>Избор броја и димензија површинских затварача</vt:lpstr>
      <vt:lpstr>Табласти  затварачи</vt:lpstr>
      <vt:lpstr>Табласти  затварачи за мале објекте</vt:lpstr>
      <vt:lpstr>Табласти  затварачи за мале објекте</vt:lpstr>
      <vt:lpstr>Табласти затварач брана Фала</vt:lpstr>
      <vt:lpstr>Преношење оптрећења код табластих затварача</vt:lpstr>
      <vt:lpstr>Укрућења табластих затварача</vt:lpstr>
      <vt:lpstr>Заптивање табластих затварача</vt:lpstr>
      <vt:lpstr>Обликовање доње ивице табластих затварача</vt:lpstr>
      <vt:lpstr>Предности и мане табластих затварача</vt:lpstr>
      <vt:lpstr>Дводелни - двоструки табласти затварач</vt:lpstr>
      <vt:lpstr>Дводелни табласти затварач  на брани Ђердап I</vt:lpstr>
      <vt:lpstr>Гредни затварач  (dam balken, stop log)</vt:lpstr>
      <vt:lpstr>Гредни затварач – који (ни)је греда</vt:lpstr>
      <vt:lpstr>Сегментни (радијални)  затварачи</vt:lpstr>
      <vt:lpstr>Делови сегментног затварача</vt:lpstr>
      <vt:lpstr>Сегментни – Радијални затварач</vt:lpstr>
      <vt:lpstr>Сегментни – Радијални затварач бране Бајина Башта</vt:lpstr>
      <vt:lpstr>Сегментни – Радијални затварач бране Ђердап II</vt:lpstr>
      <vt:lpstr>Ниски праг са сегментном уставом и клапном (Понте Фелиће)</vt:lpstr>
      <vt:lpstr>Констуркција сегментног затварача</vt:lpstr>
      <vt:lpstr>Положај хидростатичке силе у односу на ослонац</vt:lpstr>
      <vt:lpstr>Положај механизма за подизање уставе</vt:lpstr>
      <vt:lpstr>Ослонац сегментног затварача бране Ђердап II</vt:lpstr>
      <vt:lpstr>Заптивање сегментних затварача</vt:lpstr>
      <vt:lpstr>Предности и мане сегментних затварача</vt:lpstr>
      <vt:lpstr>Дводелни сегментни затварач</vt:lpstr>
      <vt:lpstr>Клапне (запорнице)</vt:lpstr>
      <vt:lpstr>Покретање клапне</vt:lpstr>
      <vt:lpstr>Клапна – брана Валићи</vt:lpstr>
      <vt:lpstr>Клапна уз сегменту уставу – брана Ђердап II</vt:lpstr>
      <vt:lpstr>Преливање преко клапне</vt:lpstr>
      <vt:lpstr>Предности и мане клапне</vt:lpstr>
      <vt:lpstr>Секторски затварачи</vt:lpstr>
      <vt:lpstr>Покретање секторских затварача</vt:lpstr>
      <vt:lpstr>Секторски затварач – брана Зворник</vt:lpstr>
      <vt:lpstr>Силе и моменти при покретању секторских затварача</vt:lpstr>
      <vt:lpstr>Предности и мане секторских затварача</vt:lpstr>
      <vt:lpstr>Ваљкасти затварач</vt:lpstr>
      <vt:lpstr>Остали типови површинских затварача</vt:lpstr>
      <vt:lpstr>Врећаста брана – устава</vt:lpstr>
      <vt:lpstr>Преливање преко врећасте брана на Тимоку</vt:lpstr>
    </vt:vector>
  </TitlesOfParts>
  <Company>Beli&amp;Ljuba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ЕВАКУАЦИЈА ВЕЛИКИХ ВОДА</dc:title>
  <dc:creator>Ljuba</dc:creator>
  <cp:lastModifiedBy>user</cp:lastModifiedBy>
  <cp:revision>287</cp:revision>
  <dcterms:created xsi:type="dcterms:W3CDTF">2003-02-08T13:16:46Z</dcterms:created>
  <dcterms:modified xsi:type="dcterms:W3CDTF">2021-11-22T11:06:26Z</dcterms:modified>
</cp:coreProperties>
</file>