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640" r:id="rId2"/>
    <p:sldId id="378" r:id="rId3"/>
    <p:sldId id="410" r:id="rId4"/>
    <p:sldId id="387" r:id="rId5"/>
    <p:sldId id="412" r:id="rId6"/>
    <p:sldId id="388" r:id="rId7"/>
    <p:sldId id="389" r:id="rId8"/>
    <p:sldId id="390" r:id="rId9"/>
    <p:sldId id="391" r:id="rId10"/>
    <p:sldId id="392" r:id="rId11"/>
    <p:sldId id="413" r:id="rId12"/>
    <p:sldId id="393" r:id="rId13"/>
    <p:sldId id="394" r:id="rId14"/>
    <p:sldId id="395" r:id="rId15"/>
    <p:sldId id="396" r:id="rId16"/>
    <p:sldId id="397" r:id="rId17"/>
    <p:sldId id="580" r:id="rId18"/>
    <p:sldId id="607" r:id="rId19"/>
    <p:sldId id="398" r:id="rId20"/>
    <p:sldId id="399" r:id="rId21"/>
    <p:sldId id="422" r:id="rId22"/>
    <p:sldId id="400" r:id="rId23"/>
    <p:sldId id="573" r:id="rId24"/>
    <p:sldId id="414" r:id="rId25"/>
    <p:sldId id="467" r:id="rId26"/>
    <p:sldId id="415" r:id="rId27"/>
    <p:sldId id="423" r:id="rId28"/>
    <p:sldId id="424" r:id="rId29"/>
    <p:sldId id="425" r:id="rId30"/>
    <p:sldId id="426" r:id="rId31"/>
    <p:sldId id="416" r:id="rId32"/>
    <p:sldId id="427" r:id="rId33"/>
    <p:sldId id="596" r:id="rId34"/>
    <p:sldId id="428" r:id="rId35"/>
    <p:sldId id="468" r:id="rId36"/>
    <p:sldId id="449" r:id="rId37"/>
    <p:sldId id="582" r:id="rId38"/>
    <p:sldId id="597" r:id="rId39"/>
    <p:sldId id="421" r:id="rId40"/>
    <p:sldId id="429" r:id="rId41"/>
    <p:sldId id="469" r:id="rId42"/>
    <p:sldId id="472" r:id="rId43"/>
    <p:sldId id="471" r:id="rId44"/>
    <p:sldId id="448" r:id="rId45"/>
    <p:sldId id="430" r:id="rId46"/>
    <p:sldId id="431" r:id="rId47"/>
    <p:sldId id="470" r:id="rId48"/>
    <p:sldId id="632" r:id="rId49"/>
    <p:sldId id="418" r:id="rId50"/>
    <p:sldId id="419" r:id="rId51"/>
    <p:sldId id="432" r:id="rId52"/>
    <p:sldId id="433" r:id="rId53"/>
    <p:sldId id="600" r:id="rId54"/>
    <p:sldId id="602" r:id="rId55"/>
    <p:sldId id="601" r:id="rId56"/>
    <p:sldId id="603" r:id="rId57"/>
    <p:sldId id="434" r:id="rId58"/>
    <p:sldId id="420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4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0.jpe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610415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rgbClr val="000000">
                    <a:lumMod val="65000"/>
                    <a:lumOff val="3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Мастер студије Грађевинарство</a:t>
            </a: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27.10.2021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2021.</a:t>
            </a:r>
            <a:endParaRPr lang="sr-Cyrl-RS" sz="1300" i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</a:t>
            </a:r>
            <a:r>
              <a:rPr lang="sr-Cyrl-RS" sz="1300" i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школској </a:t>
            </a:r>
            <a:r>
              <a:rPr lang="sr-Cyrl-RS" sz="1300" i="1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2021/2022 </a:t>
            </a: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800" b="1" smtClean="0">
                <a:solidFill>
                  <a:schemeClr val="accent2"/>
                </a:solidFill>
              </a:rPr>
              <a:t>Потопљено преливање</a:t>
            </a:r>
          </a:p>
        </p:txBody>
      </p:sp>
      <p:pic>
        <p:nvPicPr>
          <p:cNvPr id="6148" name="Picture 6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133600"/>
            <a:ext cx="835342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0231" name="Object 7"/>
          <p:cNvGraphicFramePr>
            <a:graphicFrameLocks noChangeAspect="1"/>
          </p:cNvGraphicFramePr>
          <p:nvPr/>
        </p:nvGraphicFramePr>
        <p:xfrm>
          <a:off x="2282825" y="938213"/>
          <a:ext cx="450850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4" imgW="1917700" imgH="457200" progId="Equation.3">
                  <p:embed/>
                </p:oleObj>
              </mc:Choice>
              <mc:Fallback>
                <p:oleObj name="Equation" r:id="rId4" imgW="19177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938213"/>
                        <a:ext cx="4508500" cy="10652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050" cy="69215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sz="2800" b="1" smtClean="0">
                <a:solidFill>
                  <a:schemeClr val="accent2"/>
                </a:solidFill>
              </a:rPr>
              <a:t>Потопљено преливање</a:t>
            </a:r>
            <a:r>
              <a:rPr lang="en-US" sz="2800" b="1" smtClean="0">
                <a:solidFill>
                  <a:schemeClr val="accent2"/>
                </a:solidFill>
              </a:rPr>
              <a:t> – </a:t>
            </a:r>
            <a:r>
              <a:rPr lang="sr-Cyrl-CS" sz="2800" b="1" smtClean="0">
                <a:solidFill>
                  <a:schemeClr val="accent2"/>
                </a:solidFill>
              </a:rPr>
              <a:t>Примена једначине Енергије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75" name="Picture 7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497138"/>
            <a:ext cx="8135937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76" name="Object 8"/>
          <p:cNvGraphicFramePr>
            <a:graphicFrameLocks noChangeAspect="1"/>
          </p:cNvGraphicFramePr>
          <p:nvPr/>
        </p:nvGraphicFramePr>
        <p:xfrm>
          <a:off x="395288" y="692150"/>
          <a:ext cx="42481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4" imgW="2349500" imgH="381000" progId="Equation.3">
                  <p:embed/>
                </p:oleObj>
              </mc:Choice>
              <mc:Fallback>
                <p:oleObj name="Equation" r:id="rId4" imgW="2349500" imgH="381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92150"/>
                        <a:ext cx="4248150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78" name="Object 10"/>
          <p:cNvGraphicFramePr>
            <a:graphicFrameLocks noChangeAspect="1"/>
          </p:cNvGraphicFramePr>
          <p:nvPr/>
        </p:nvGraphicFramePr>
        <p:xfrm>
          <a:off x="5580063" y="717550"/>
          <a:ext cx="216058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6" imgW="1155700" imgH="381000" progId="Equation.3">
                  <p:embed/>
                </p:oleObj>
              </mc:Choice>
              <mc:Fallback>
                <p:oleObj name="Equation" r:id="rId6" imgW="1155700" imgH="381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717550"/>
                        <a:ext cx="2160587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80" name="Object 12"/>
          <p:cNvGraphicFramePr>
            <a:graphicFrameLocks noChangeAspect="1"/>
          </p:cNvGraphicFramePr>
          <p:nvPr/>
        </p:nvGraphicFramePr>
        <p:xfrm>
          <a:off x="468313" y="1412875"/>
          <a:ext cx="59753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8" imgW="3136900" imgH="444500" progId="Equation.3">
                  <p:embed/>
                </p:oleObj>
              </mc:Choice>
              <mc:Fallback>
                <p:oleObj name="Equation" r:id="rId8" imgW="3136900" imgH="4445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5975350" cy="8540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00965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Крива протицај</a:t>
            </a:r>
            <a:r>
              <a:rPr lang="en-US" sz="3200" b="1" smtClean="0">
                <a:solidFill>
                  <a:schemeClr val="accent2"/>
                </a:solidFill>
              </a:rPr>
              <a:t>a</a:t>
            </a:r>
            <a:r>
              <a:rPr lang="sr-Cyrl-CS" sz="3200" b="1" smtClean="0">
                <a:solidFill>
                  <a:schemeClr val="accent2"/>
                </a:solidFill>
              </a:rPr>
              <a:t> ниског прага</a:t>
            </a:r>
          </a:p>
        </p:txBody>
      </p:sp>
      <p:pic>
        <p:nvPicPr>
          <p:cNvPr id="91139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76475"/>
            <a:ext cx="87852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477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Преливање и истицање</a:t>
            </a:r>
          </a:p>
        </p:txBody>
      </p:sp>
      <p:pic>
        <p:nvPicPr>
          <p:cNvPr id="9216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773238"/>
            <a:ext cx="8893175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477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Положај уставе у односу на круну прелива</a:t>
            </a:r>
          </a:p>
        </p:txBody>
      </p:sp>
      <p:pic>
        <p:nvPicPr>
          <p:cNvPr id="93187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7488237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874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Прелив са мостовским стубовима</a:t>
            </a: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2484438" y="5445125"/>
          <a:ext cx="35274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3" imgW="863225" imgH="241195" progId="Equation.3">
                  <p:embed/>
                </p:oleObj>
              </mc:Choice>
              <mc:Fallback>
                <p:oleObj name="Equation" r:id="rId3" imgW="863225" imgH="241195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445125"/>
                        <a:ext cx="3527425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561975" y="1196975"/>
          <a:ext cx="80216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5" imgW="3035300" imgH="203200" progId="Equation.3">
                  <p:embed/>
                </p:oleObj>
              </mc:Choice>
              <mc:Fallback>
                <p:oleObj name="Equation" r:id="rId5" imgW="3035300" imgH="203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196975"/>
                        <a:ext cx="8021638" cy="5270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9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2212975"/>
            <a:ext cx="84963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772400" cy="874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Главе стубова и бочни ослонац</a:t>
            </a:r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3059113" y="1989138"/>
            <a:ext cx="206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en-US" sz="2000"/>
              <a:t> =  0.00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07950" y="2024063"/>
            <a:ext cx="116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en-US" sz="2000"/>
              <a:t> = 0.02</a:t>
            </a:r>
          </a:p>
        </p:txBody>
      </p:sp>
      <p:sp>
        <p:nvSpPr>
          <p:cNvPr id="94213" name="Rectangle 7"/>
          <p:cNvSpPr>
            <a:spLocks noChangeArrowheads="1"/>
          </p:cNvSpPr>
          <p:nvPr/>
        </p:nvSpPr>
        <p:spPr bwMode="auto">
          <a:xfrm>
            <a:off x="1765300" y="1989138"/>
            <a:ext cx="116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sr-Latn-CS" sz="2000"/>
              <a:t> </a:t>
            </a:r>
            <a:r>
              <a:rPr lang="en-US" sz="2000"/>
              <a:t>= 0.01</a:t>
            </a:r>
          </a:p>
        </p:txBody>
      </p:sp>
      <p:sp>
        <p:nvSpPr>
          <p:cNvPr id="94214" name="Rectangle 8"/>
          <p:cNvSpPr>
            <a:spLocks noChangeArrowheads="1"/>
          </p:cNvSpPr>
          <p:nvPr/>
        </p:nvSpPr>
        <p:spPr bwMode="auto">
          <a:xfrm>
            <a:off x="6877050" y="1916113"/>
            <a:ext cx="1052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>
                <a:solidFill>
                  <a:srgbClr val="FF0000"/>
                </a:solidFill>
              </a:rPr>
              <a:t>K</a:t>
            </a:r>
            <a:r>
              <a:rPr lang="en-US" sz="2000" i="1" baseline="-25000">
                <a:solidFill>
                  <a:srgbClr val="FF0000"/>
                </a:solidFill>
              </a:rPr>
              <a:t>B</a:t>
            </a:r>
            <a:r>
              <a:rPr lang="sr-Latn-CS" sz="20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= 0.1</a:t>
            </a:r>
          </a:p>
        </p:txBody>
      </p:sp>
      <p:pic>
        <p:nvPicPr>
          <p:cNvPr id="94215" name="Picture 9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70175"/>
            <a:ext cx="8713788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191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Опструјавање око стубова прелива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2" cstate="print">
            <a:lum bright="27000" contrast="31000"/>
          </a:blip>
          <a:srcRect/>
          <a:stretch>
            <a:fillRect/>
          </a:stretch>
        </p:blipFill>
        <p:spPr bwMode="auto">
          <a:xfrm>
            <a:off x="1187450" y="1341438"/>
            <a:ext cx="6913563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19137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Опструјавање око субова прелива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88" y="1484313"/>
            <a:ext cx="760412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76517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Пресек кроз преливни део бране</a:t>
            </a:r>
          </a:p>
        </p:txBody>
      </p:sp>
      <p:pic>
        <p:nvPicPr>
          <p:cNvPr id="96259" name="Picture 6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98525"/>
            <a:ext cx="8642350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569325" cy="172878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Прелив практичног профила</a:t>
            </a:r>
            <a:r>
              <a:rPr lang="sr-Latn-CS" b="1" smtClean="0">
                <a:solidFill>
                  <a:schemeClr val="accent2"/>
                </a:solidFill>
              </a:rPr>
              <a:t/>
            </a:r>
            <a:br>
              <a:rPr lang="sr-Latn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и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Широки праг</a:t>
            </a:r>
            <a:endParaRPr lang="sr-Latn-CS" b="1" smtClean="0">
              <a:solidFill>
                <a:schemeClr val="accent2"/>
              </a:solidFill>
            </a:endParaRPr>
          </a:p>
        </p:txBody>
      </p:sp>
      <p:pic>
        <p:nvPicPr>
          <p:cNvPr id="86019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716338"/>
            <a:ext cx="87852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1835150" y="2492375"/>
            <a:ext cx="5184775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Q=</a:t>
            </a:r>
            <a:r>
              <a:rPr lang="en-US" sz="3600" i="1"/>
              <a:t>A </a:t>
            </a:r>
            <a:r>
              <a:rPr lang="en-US" sz="3600" i="1">
                <a:solidFill>
                  <a:srgbClr val="FF0000"/>
                </a:solidFill>
              </a:rPr>
              <a:t>V</a:t>
            </a:r>
            <a:r>
              <a:rPr lang="en-US" sz="3600" i="1" baseline="-25000">
                <a:solidFill>
                  <a:srgbClr val="FF0000"/>
                </a:solidFill>
              </a:rPr>
              <a:t>P</a:t>
            </a:r>
            <a:r>
              <a:rPr lang="en-US" sz="3600" i="1"/>
              <a:t> </a:t>
            </a:r>
            <a:r>
              <a:rPr lang="en-US" sz="3600"/>
              <a:t>= </a:t>
            </a:r>
            <a:r>
              <a:rPr lang="en-US" sz="3600" i="1"/>
              <a:t>C</a:t>
            </a:r>
            <a:r>
              <a:rPr lang="en-US" sz="3600" i="1" baseline="-25000"/>
              <a:t>P</a:t>
            </a:r>
            <a:r>
              <a:rPr lang="en-US" sz="3600" i="1"/>
              <a:t> B</a:t>
            </a:r>
            <a:r>
              <a:rPr lang="en-US" sz="3600" i="1" baseline="-25000"/>
              <a:t>P</a:t>
            </a:r>
            <a:r>
              <a:rPr lang="en-US" sz="3600" i="1"/>
              <a:t> H</a:t>
            </a:r>
            <a:r>
              <a:rPr lang="en-US" sz="3600" i="1" baseline="-25000"/>
              <a:t>P</a:t>
            </a:r>
            <a:r>
              <a:rPr lang="en-US" sz="3600" i="1"/>
              <a:t>  </a:t>
            </a:r>
            <a:r>
              <a:rPr lang="en-US" sz="3600" i="1">
                <a:solidFill>
                  <a:srgbClr val="FF0000"/>
                </a:solidFill>
              </a:rPr>
              <a:t>H</a:t>
            </a:r>
            <a:r>
              <a:rPr lang="en-US" sz="3600" i="1" baseline="-25000">
                <a:solidFill>
                  <a:srgbClr val="FF0000"/>
                </a:solidFill>
              </a:rPr>
              <a:t>P</a:t>
            </a:r>
            <a:r>
              <a:rPr lang="en-US" sz="3600" baseline="30000">
                <a:solidFill>
                  <a:srgbClr val="FF0000"/>
                </a:solidFill>
              </a:rPr>
              <a:t>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Превис и Усецање узводног лица</a:t>
            </a:r>
          </a:p>
        </p:txBody>
      </p:sp>
      <p:pic>
        <p:nvPicPr>
          <p:cNvPr id="9728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89138"/>
            <a:ext cx="8353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Особености течења у брзотоку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rgbClr val="800000"/>
                </a:solidFill>
              </a:rPr>
              <a:t>Буран режим</a:t>
            </a:r>
            <a:r>
              <a:rPr lang="sr-Cyrl-CS" b="1" smtClean="0">
                <a:solidFill>
                  <a:schemeClr val="accent2"/>
                </a:solidFill>
              </a:rPr>
              <a:t> течења</a:t>
            </a:r>
          </a:p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Самоаерација – Бубрење млаза</a:t>
            </a:r>
          </a:p>
          <a:p>
            <a:pPr eaLnBrk="1" hangingPunct="1"/>
            <a:r>
              <a:rPr lang="sr-Cyrl-CS" b="1" smtClean="0">
                <a:solidFill>
                  <a:srgbClr val="FF6600"/>
                </a:solidFill>
              </a:rPr>
              <a:t>Коси стојећи талас</a:t>
            </a:r>
          </a:p>
          <a:p>
            <a:pPr eaLnBrk="1" hangingPunct="1"/>
            <a:r>
              <a:rPr lang="sr-Cyrl-CS" b="1" smtClean="0">
                <a:solidFill>
                  <a:srgbClr val="FF0000"/>
                </a:solidFill>
              </a:rPr>
              <a:t>Кавитација</a:t>
            </a:r>
          </a:p>
          <a:p>
            <a:pPr eaLnBrk="1" hangingPunct="1"/>
            <a:r>
              <a:rPr lang="sr-Cyrl-CS" b="1" smtClean="0">
                <a:solidFill>
                  <a:srgbClr val="336600"/>
                </a:solidFill>
              </a:rPr>
              <a:t>Транслаторни таласи</a:t>
            </a:r>
          </a:p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...</a:t>
            </a:r>
          </a:p>
          <a:p>
            <a:pPr eaLnBrk="1" hangingPunct="1">
              <a:buFontTx/>
              <a:buNone/>
            </a:pPr>
            <a:endParaRPr lang="en-US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7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654050"/>
            <a:ext cx="76327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5048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Прорачун линије нивоа код брзотока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4140200" y="5516563"/>
          <a:ext cx="48593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4" imgW="2527300" imgH="457200" progId="Equation.3">
                  <p:embed/>
                </p:oleObj>
              </mc:Choice>
              <mc:Fallback>
                <p:oleObj name="Equation" r:id="rId4" imgW="25273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516563"/>
                        <a:ext cx="4859338" cy="879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6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Прорачун линије нивоа за најузводнији пресек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9332" name="Picture 7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6769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7207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Приближни прорачун линије нивоа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4716463" y="5106988"/>
          <a:ext cx="3908425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1409088" imgH="482391" progId="Equation.3">
                  <p:embed/>
                </p:oleObj>
              </mc:Choice>
              <mc:Fallback>
                <p:oleObj name="Equation" r:id="rId3" imgW="1409088" imgH="482391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106988"/>
                        <a:ext cx="3908425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43" name="Object 9"/>
          <p:cNvGraphicFramePr>
            <a:graphicFrameLocks noChangeAspect="1"/>
          </p:cNvGraphicFramePr>
          <p:nvPr/>
        </p:nvGraphicFramePr>
        <p:xfrm>
          <a:off x="323850" y="5467350"/>
          <a:ext cx="388778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Equation" r:id="rId5" imgW="1447800" imgH="241300" progId="Equation.3">
                  <p:embed/>
                </p:oleObj>
              </mc:Choice>
              <mc:Fallback>
                <p:oleObj name="Equation" r:id="rId5" imgW="1447800" imgH="2413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67350"/>
                        <a:ext cx="388778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11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2275" y="909638"/>
            <a:ext cx="56165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8108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Увлачење ваздуха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00355" name="Picture 4" descr="Translatorni talasi Llyn_Brianne_spillway Pun"/>
          <p:cNvPicPr>
            <a:picLocks noChangeAspect="1" noChangeArrowheads="1"/>
          </p:cNvPicPr>
          <p:nvPr/>
        </p:nvPicPr>
        <p:blipFill>
          <a:blip r:embed="rId2" cstate="print">
            <a:lum bright="14000" contrast="16000"/>
          </a:blip>
          <a:srcRect/>
          <a:stretch>
            <a:fillRect/>
          </a:stretch>
        </p:blipFill>
        <p:spPr bwMode="auto">
          <a:xfrm>
            <a:off x="395288" y="836613"/>
            <a:ext cx="384968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4356100" y="1728788"/>
            <a:ext cx="47688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 b="0" i="1"/>
              <a:t>Да ли ће </a:t>
            </a:r>
            <a:r>
              <a:rPr lang="sr-Latn-CS" sz="2400"/>
              <a:t>доћи до</a:t>
            </a:r>
            <a:r>
              <a:rPr lang="sr-Latn-CS" sz="2400" b="0" i="1"/>
              <a:t> аерације</a:t>
            </a:r>
            <a:r>
              <a:rPr lang="sr-Latn-CS" sz="2400" b="0"/>
              <a:t>?</a:t>
            </a:r>
            <a:endParaRPr lang="en-US" sz="2400" b="0"/>
          </a:p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/>
              <a:t>Где ће</a:t>
            </a:r>
            <a:r>
              <a:rPr lang="sr-Latn-CS" sz="2400" b="0" i="1"/>
              <a:t> аерација </a:t>
            </a:r>
            <a:r>
              <a:rPr lang="sr-Latn-CS" sz="2400"/>
              <a:t>почети</a:t>
            </a:r>
            <a:r>
              <a:rPr lang="sr-Latn-CS" sz="2400" b="0"/>
              <a:t>?</a:t>
            </a:r>
            <a:r>
              <a:rPr lang="en-US" sz="2400" b="0"/>
              <a:t> </a:t>
            </a:r>
            <a:endParaRPr lang="sr-Latn-CS" sz="2400" b="0" i="1"/>
          </a:p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 b="0" i="1"/>
              <a:t>Колико ће ваздуха бити увучено </a:t>
            </a:r>
            <a:r>
              <a:rPr lang="en-US" sz="2400" b="0" i="1"/>
              <a:t>– </a:t>
            </a:r>
            <a:endParaRPr lang="sr-Cyrl-CS" sz="2400" b="0" i="1"/>
          </a:p>
          <a:p>
            <a:pPr>
              <a:tabLst>
                <a:tab pos="457200" algn="l"/>
              </a:tabLst>
            </a:pPr>
            <a:r>
              <a:rPr lang="sr-Cyrl-CS" sz="2400" b="0" i="1"/>
              <a:t>  </a:t>
            </a:r>
            <a:r>
              <a:rPr lang="sr-Latn-CS" sz="2400"/>
              <a:t>колико ће млаз набубрети</a:t>
            </a:r>
            <a:r>
              <a:rPr lang="en-US" sz="2400" b="0"/>
              <a:t>?</a:t>
            </a:r>
            <a:r>
              <a:rPr 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Турбулентни гранични слој и увлачење ваздуха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11269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2009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2933" name="Object 5"/>
          <p:cNvGraphicFramePr>
            <a:graphicFrameLocks noChangeAspect="1"/>
          </p:cNvGraphicFramePr>
          <p:nvPr/>
        </p:nvGraphicFramePr>
        <p:xfrm>
          <a:off x="684213" y="3933825"/>
          <a:ext cx="3889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933825"/>
                        <a:ext cx="3889375" cy="7191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2935" name="Object 7"/>
          <p:cNvGraphicFramePr>
            <a:graphicFrameLocks noChangeAspect="1"/>
          </p:cNvGraphicFramePr>
          <p:nvPr/>
        </p:nvGraphicFramePr>
        <p:xfrm>
          <a:off x="684213" y="5013325"/>
          <a:ext cx="4608512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6" imgW="1866090" imgH="406224" progId="Equation.3">
                  <p:embed/>
                </p:oleObj>
              </mc:Choice>
              <mc:Fallback>
                <p:oleObj name="Equation" r:id="rId6" imgW="1866090" imgH="40622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013325"/>
                        <a:ext cx="4608512" cy="1011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1379" name="Picture 3" descr="Preliv Ovazdusen"/>
          <p:cNvPicPr>
            <a:picLocks noChangeAspect="1" noChangeArrowheads="1"/>
          </p:cNvPicPr>
          <p:nvPr/>
        </p:nvPicPr>
        <p:blipFill>
          <a:blip r:embed="rId2" cstate="print">
            <a:lum bright="18000" contrast="41000"/>
          </a:blip>
          <a:srcRect/>
          <a:stretch>
            <a:fillRect/>
          </a:stretch>
        </p:blipFill>
        <p:spPr bwMode="auto">
          <a:xfrm>
            <a:off x="969963" y="1143000"/>
            <a:ext cx="7202487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81635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02403" name="Picture 3" descr="Strucna ekskurzija IV godina 0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389438" y="0"/>
            <a:ext cx="4754562" cy="6338888"/>
          </a:xfrm>
          <a:noFill/>
        </p:spPr>
      </p:pic>
      <p:pic>
        <p:nvPicPr>
          <p:cNvPr id="102404" name="Picture 4" descr="crt Turbulentni granicni slo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019425"/>
            <a:ext cx="59769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3427" name="Picture 3" descr="PC110039"/>
          <p:cNvPicPr>
            <a:picLocks noChangeAspect="1" noChangeArrowheads="1"/>
          </p:cNvPicPr>
          <p:nvPr/>
        </p:nvPicPr>
        <p:blipFill>
          <a:blip r:embed="rId2" cstate="print">
            <a:lum bright="4000" contrast="9000"/>
          </a:blip>
          <a:srcRect/>
          <a:stretch>
            <a:fillRect/>
          </a:stretch>
        </p:blipFill>
        <p:spPr bwMode="auto">
          <a:xfrm>
            <a:off x="1042988" y="1125538"/>
            <a:ext cx="7127875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8569325" cy="1657351"/>
          </a:xfrm>
        </p:spPr>
        <p:txBody>
          <a:bodyPr/>
          <a:lstStyle/>
          <a:p>
            <a:pPr eaLnBrk="1" hangingPunct="1"/>
            <a:r>
              <a:rPr lang="sr-Cyrl-CS" sz="4800" b="1" smtClean="0">
                <a:solidFill>
                  <a:schemeClr val="accent2"/>
                </a:solidFill>
              </a:rPr>
              <a:t>Прелив практичног профила</a:t>
            </a:r>
            <a:r>
              <a:rPr lang="en-US" sz="4800" b="1" smtClean="0">
                <a:solidFill>
                  <a:schemeClr val="accent2"/>
                </a:solidFill>
              </a:rPr>
              <a:t> –</a:t>
            </a:r>
            <a:r>
              <a:rPr lang="sr-Cyrl-CS" sz="4800" b="1" smtClean="0">
                <a:solidFill>
                  <a:schemeClr val="accent2"/>
                </a:solidFill>
              </a:rPr>
              <a:t>Кригер - Офицерова</a:t>
            </a:r>
            <a:endParaRPr lang="sr-Latn-CS" sz="4800" b="1" smtClean="0">
              <a:solidFill>
                <a:schemeClr val="accent2"/>
              </a:solidFill>
            </a:endParaRPr>
          </a:p>
        </p:txBody>
      </p:sp>
      <p:pic>
        <p:nvPicPr>
          <p:cNvPr id="3076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997200"/>
            <a:ext cx="6550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2771775" y="1844675"/>
          <a:ext cx="3744913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1218671" imgH="291973" progId="Equation.3">
                  <p:embed/>
                </p:oleObj>
              </mc:Choice>
              <mc:Fallback>
                <p:oleObj name="Equation" r:id="rId4" imgW="1218671" imgH="291973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844675"/>
                        <a:ext cx="3744913" cy="906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4451" name="Picture 3" descr="PC11007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900113" y="1125538"/>
            <a:ext cx="7488237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2239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Течење мешавине воде и ваздуха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93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80645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7" name="Object 5"/>
          <p:cNvGraphicFramePr>
            <a:graphicFrameLocks noChangeAspect="1"/>
          </p:cNvGraphicFramePr>
          <p:nvPr/>
        </p:nvGraphicFramePr>
        <p:xfrm>
          <a:off x="5875338" y="3141663"/>
          <a:ext cx="3089275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4" imgW="1002865" imgH="368140" progId="Equation.3">
                  <p:embed/>
                </p:oleObj>
              </mc:Choice>
              <mc:Fallback>
                <p:oleObj name="Equation" r:id="rId4" imgW="1002865" imgH="3681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5338" y="3141663"/>
                        <a:ext cx="3089275" cy="11477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179388" y="364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9" name="Object 7"/>
          <p:cNvGraphicFramePr>
            <a:graphicFrameLocks noChangeAspect="1"/>
          </p:cNvGraphicFramePr>
          <p:nvPr/>
        </p:nvGraphicFramePr>
        <p:xfrm>
          <a:off x="468313" y="1268413"/>
          <a:ext cx="7988300" cy="140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6" imgW="2590800" imgH="457200" progId="Equation.3">
                  <p:embed/>
                </p:oleObj>
              </mc:Choice>
              <mc:Fallback>
                <p:oleObj name="Equation" r:id="rId6" imgW="259080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7988300" cy="14017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32385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Коси стојећи талас</a:t>
            </a:r>
          </a:p>
        </p:txBody>
      </p:sp>
      <p:pic>
        <p:nvPicPr>
          <p:cNvPr id="105475" name="Picture 3" descr="Kosi talas Henderson"/>
          <p:cNvPicPr>
            <a:picLocks noChangeAspect="1" noChangeArrowheads="1"/>
          </p:cNvPicPr>
          <p:nvPr/>
        </p:nvPicPr>
        <p:blipFill>
          <a:blip r:embed="rId2" cstate="print">
            <a:lum bright="14000" contrast="16000"/>
          </a:blip>
          <a:srcRect/>
          <a:stretch>
            <a:fillRect/>
          </a:stretch>
        </p:blipFill>
        <p:spPr bwMode="auto">
          <a:xfrm>
            <a:off x="4572000" y="115888"/>
            <a:ext cx="42481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7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700213"/>
            <a:ext cx="439261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488238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Коси стојећи талас у каналу</a:t>
            </a:r>
          </a:p>
        </p:txBody>
      </p:sp>
      <p:pic>
        <p:nvPicPr>
          <p:cNvPr id="106499" name="Picture 5" descr="Stojeci Talas USBR 3"/>
          <p:cNvPicPr>
            <a:picLocks noChangeAspect="1" noChangeArrowheads="1"/>
          </p:cNvPicPr>
          <p:nvPr/>
        </p:nvPicPr>
        <p:blipFill>
          <a:blip r:embed="rId2" cstate="print">
            <a:lum bright="12000" contrast="13000"/>
          </a:blip>
          <a:srcRect/>
          <a:stretch>
            <a:fillRect/>
          </a:stretch>
        </p:blipFill>
        <p:spPr bwMode="auto">
          <a:xfrm>
            <a:off x="1258888" y="1268413"/>
            <a:ext cx="6626225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620713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Транслаторни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 таласи</a:t>
            </a:r>
          </a:p>
        </p:txBody>
      </p:sp>
      <p:pic>
        <p:nvPicPr>
          <p:cNvPr id="107523" name="Picture 3" descr="Traslatorni Talasi"/>
          <p:cNvPicPr>
            <a:picLocks noChangeAspect="1" noChangeArrowheads="1"/>
          </p:cNvPicPr>
          <p:nvPr/>
        </p:nvPicPr>
        <p:blipFill>
          <a:blip r:embed="rId2" cstate="print">
            <a:lum bright="30000" contrast="64000"/>
          </a:blip>
          <a:srcRect/>
          <a:stretch>
            <a:fillRect/>
          </a:stretch>
        </p:blipFill>
        <p:spPr bwMode="auto">
          <a:xfrm>
            <a:off x="3859213" y="228600"/>
            <a:ext cx="49006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Crt Translatorni ta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05038"/>
            <a:ext cx="356235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4168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Транслаторни таласи</a:t>
            </a:r>
          </a:p>
        </p:txBody>
      </p:sp>
      <p:pic>
        <p:nvPicPr>
          <p:cNvPr id="108547" name="Picture 5" descr="Translatorni talasi Llyn_Brianne_spill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96975"/>
            <a:ext cx="35655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6" descr="Translatorni talasi Llyn_Brianne_spillway Pun"/>
          <p:cNvPicPr>
            <a:picLocks noChangeAspect="1" noChangeArrowheads="1"/>
          </p:cNvPicPr>
          <p:nvPr/>
        </p:nvPicPr>
        <p:blipFill>
          <a:blip r:embed="rId3" cstate="print">
            <a:lum bright="13000" contrast="16000"/>
          </a:blip>
          <a:srcRect/>
          <a:stretch>
            <a:fillRect/>
          </a:stretch>
        </p:blipFill>
        <p:spPr bwMode="auto">
          <a:xfrm>
            <a:off x="5003800" y="1196975"/>
            <a:ext cx="3579813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052513"/>
            <a:ext cx="6480175" cy="1584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Кавитација и </a:t>
            </a:r>
            <a:r>
              <a:rPr lang="sr-Cyrl-CS" b="1" smtClean="0">
                <a:solidFill>
                  <a:srgbClr val="FF0000"/>
                </a:solidFill>
              </a:rPr>
              <a:t>кавитациона ерозија</a:t>
            </a:r>
            <a:endParaRPr lang="en-US" b="1" smtClean="0">
              <a:solidFill>
                <a:srgbClr val="FF0000"/>
              </a:solidFill>
            </a:endParaRPr>
          </a:p>
        </p:txBody>
      </p:sp>
      <p:pic>
        <p:nvPicPr>
          <p:cNvPr id="109571" name="Picture 3" descr="Kavitacija Fransis turbina"/>
          <p:cNvPicPr>
            <a:picLocks noChangeAspect="1" noChangeArrowheads="1"/>
          </p:cNvPicPr>
          <p:nvPr/>
        </p:nvPicPr>
        <p:blipFill>
          <a:blip r:embed="rId2" cstate="print">
            <a:lum bright="14000" contrast="14000"/>
          </a:blip>
          <a:srcRect/>
          <a:stretch>
            <a:fillRect/>
          </a:stretch>
        </p:blipFill>
        <p:spPr bwMode="auto">
          <a:xfrm>
            <a:off x="2700338" y="3068638"/>
            <a:ext cx="381793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640763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Кавитација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  <a:r>
              <a:rPr lang="sr-Cyrl-CS" b="1" smtClean="0">
                <a:solidFill>
                  <a:schemeClr val="accent2"/>
                </a:solidFill>
              </a:rPr>
              <a:t>уз контуру објекта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10595" name="Picture 5" descr="Kavitacioni mehur"/>
          <p:cNvPicPr>
            <a:picLocks noChangeAspect="1" noChangeArrowheads="1"/>
          </p:cNvPicPr>
          <p:nvPr/>
        </p:nvPicPr>
        <p:blipFill>
          <a:blip r:embed="rId2" cstate="print">
            <a:lum bright="5000" contrast="16000"/>
          </a:blip>
          <a:srcRect/>
          <a:stretch>
            <a:fillRect/>
          </a:stretch>
        </p:blipFill>
        <p:spPr bwMode="auto">
          <a:xfrm>
            <a:off x="323850" y="2420938"/>
            <a:ext cx="856773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640763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Кавитациони облак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11619" name="Picture 4" descr="Kavitacioni Oblak USB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916113"/>
            <a:ext cx="64087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3684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Течење при коме може да дође до кавитације</a:t>
            </a:r>
          </a:p>
        </p:txBody>
      </p:sp>
      <p:pic>
        <p:nvPicPr>
          <p:cNvPr id="13318" name="Picture 3" descr="crt Kavitac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8675688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77" name="Object 5"/>
          <p:cNvGraphicFramePr>
            <a:graphicFrameLocks noChangeAspect="1"/>
          </p:cNvGraphicFramePr>
          <p:nvPr/>
        </p:nvGraphicFramePr>
        <p:xfrm>
          <a:off x="4211638" y="3429000"/>
          <a:ext cx="251936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4" imgW="1206500" imgH="419100" progId="Equation.3">
                  <p:embed/>
                </p:oleObj>
              </mc:Choice>
              <mc:Fallback>
                <p:oleObj name="Equation" r:id="rId4" imgW="1206500" imgH="4191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429000"/>
                        <a:ext cx="2519362" cy="87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79" name="Object 7"/>
          <p:cNvGraphicFramePr>
            <a:graphicFrameLocks noChangeAspect="1"/>
          </p:cNvGraphicFramePr>
          <p:nvPr/>
        </p:nvGraphicFramePr>
        <p:xfrm>
          <a:off x="468313" y="4941888"/>
          <a:ext cx="7705725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6" imgW="3022600" imgH="469900" progId="Equation.3">
                  <p:embed/>
                </p:oleObj>
              </mc:Choice>
              <mc:Fallback>
                <p:oleObj name="Equation" r:id="rId6" imgW="3022600" imgH="4699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941888"/>
                        <a:ext cx="7705725" cy="1190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82" name="Object 10"/>
          <p:cNvGraphicFramePr>
            <a:graphicFrameLocks noChangeAspect="1"/>
          </p:cNvGraphicFramePr>
          <p:nvPr/>
        </p:nvGraphicFramePr>
        <p:xfrm>
          <a:off x="1692275" y="4797425"/>
          <a:ext cx="4752975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8" imgW="1739900" imgH="647700" progId="Equation.3">
                  <p:embed/>
                </p:oleObj>
              </mc:Choice>
              <mc:Fallback>
                <p:oleObj name="Equation" r:id="rId8" imgW="1739900" imgH="6477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797425"/>
                        <a:ext cx="4752975" cy="17668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1331913" y="4292600"/>
            <a:ext cx="481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CS" sz="2800">
                <a:solidFill>
                  <a:srgbClr val="FF0000"/>
                </a:solidFill>
              </a:rPr>
              <a:t>Критични кавитациони број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848600" cy="13684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Контура преливне ивице по Кригеру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87043" name="Picture 8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31988"/>
            <a:ext cx="8785225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313112" cy="1441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2643" name="Picture 3" descr="Kavitacija tunela Hoover brane"/>
          <p:cNvPicPr>
            <a:picLocks noChangeAspect="1" noChangeArrowheads="1"/>
          </p:cNvPicPr>
          <p:nvPr/>
        </p:nvPicPr>
        <p:blipFill>
          <a:blip r:embed="rId2" cstate="print">
            <a:lum bright="14000" contrast="31000"/>
          </a:blip>
          <a:srcRect/>
          <a:stretch>
            <a:fillRect/>
          </a:stretch>
        </p:blipFill>
        <p:spPr bwMode="auto">
          <a:xfrm>
            <a:off x="3419475" y="1484313"/>
            <a:ext cx="486092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Glan Canyon view upstream across Big Hole"/>
          <p:cNvPicPr>
            <a:picLocks noChangeAspect="1" noChangeArrowheads="1"/>
          </p:cNvPicPr>
          <p:nvPr/>
        </p:nvPicPr>
        <p:blipFill>
          <a:blip r:embed="rId3" cstate="print">
            <a:lum bright="19000" contrast="30000"/>
          </a:blip>
          <a:srcRect/>
          <a:stretch>
            <a:fillRect/>
          </a:stretch>
        </p:blipFill>
        <p:spPr bwMode="auto">
          <a:xfrm>
            <a:off x="323850" y="1844675"/>
            <a:ext cx="291465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900113" y="5949950"/>
            <a:ext cx="7343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sr-Cyrl-CS" sz="3200">
                <a:solidFill>
                  <a:srgbClr val="800000"/>
                </a:solidFill>
              </a:rPr>
              <a:t>Тунел прелива на брани </a:t>
            </a:r>
            <a:r>
              <a:rPr lang="en-US" sz="3200">
                <a:solidFill>
                  <a:srgbClr val="800000"/>
                </a:solidFill>
              </a:rPr>
              <a:t>Glan Canyon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313112" cy="1441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1547813" y="5949950"/>
            <a:ext cx="6264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sr-Cyrl-CS" sz="3200">
                <a:solidFill>
                  <a:srgbClr val="800000"/>
                </a:solidFill>
              </a:rPr>
              <a:t>Тунел прелива на брани </a:t>
            </a:r>
            <a:r>
              <a:rPr lang="en-US" sz="3200">
                <a:solidFill>
                  <a:srgbClr val="800000"/>
                </a:solidFill>
              </a:rPr>
              <a:t>Hoover</a:t>
            </a:r>
          </a:p>
        </p:txBody>
      </p:sp>
      <p:pic>
        <p:nvPicPr>
          <p:cNvPr id="113668" name="Picture 7" descr="Cavitation damage to the concrete wall of th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71725"/>
            <a:ext cx="446405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 descr="Hoover Dam 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33375"/>
            <a:ext cx="4041775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1628775"/>
            <a:ext cx="4105275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/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стуба у </a:t>
            </a:r>
            <a:br>
              <a:rPr lang="sr-Cyrl-CS" sz="3200" b="1" smtClean="0">
                <a:solidFill>
                  <a:schemeClr val="accent2"/>
                </a:solidFill>
              </a:rPr>
            </a:br>
            <a:r>
              <a:rPr lang="sr-Cyrl-CS" sz="3200" b="1" smtClean="0">
                <a:solidFill>
                  <a:schemeClr val="accent2"/>
                </a:solidFill>
              </a:rPr>
              <a:t>дубинском захвату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114691" name="Picture 4" descr="Kavitacija stub ulazne gradjevine Sliski"/>
          <p:cNvPicPr>
            <a:picLocks noChangeAspect="1" noChangeArrowheads="1"/>
          </p:cNvPicPr>
          <p:nvPr/>
        </p:nvPicPr>
        <p:blipFill>
          <a:blip r:embed="rId2" cstate="print">
            <a:lum bright="23000" contrast="41000"/>
          </a:blip>
          <a:srcRect/>
          <a:stretch>
            <a:fillRect/>
          </a:stretch>
        </p:blipFill>
        <p:spPr bwMode="auto">
          <a:xfrm>
            <a:off x="468313" y="333375"/>
            <a:ext cx="4913312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993063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прага са уставом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5715" name="Picture 4" descr="Kavitacija prag sa ustavom Sliskij"/>
          <p:cNvPicPr>
            <a:picLocks noChangeAspect="1" noChangeArrowheads="1"/>
          </p:cNvPicPr>
          <p:nvPr/>
        </p:nvPicPr>
        <p:blipFill>
          <a:blip r:embed="rId2" cstate="print">
            <a:lum bright="22000" contrast="36000"/>
          </a:blip>
          <a:srcRect/>
          <a:stretch>
            <a:fillRect/>
          </a:stretch>
        </p:blipFill>
        <p:spPr bwMode="auto">
          <a:xfrm>
            <a:off x="539750" y="1844675"/>
            <a:ext cx="84963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480175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зуба у умирујућем базену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6739" name="Picture 6" descr="Kavitacija zuba u bazenu Sliskij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179388" y="2565400"/>
            <a:ext cx="86042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5963" y="404813"/>
            <a:ext cx="3021012" cy="1916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Кавитациона ерозија – зуб ски одскоска  бране Бочац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23850" y="260350"/>
            <a:ext cx="5170488" cy="349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856038"/>
            <a:ext cx="4033837" cy="281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 cstate="print">
            <a:lum bright="17000" contrast="44000"/>
          </a:blip>
          <a:srcRect/>
          <a:stretch>
            <a:fillRect/>
          </a:stretch>
        </p:blipFill>
        <p:spPr bwMode="auto">
          <a:xfrm>
            <a:off x="4137025" y="2997200"/>
            <a:ext cx="5006975" cy="348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3021012" cy="1916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Кавитациона ерозија код брзотока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18787" name="Picture 3" descr="kavitacija kod brzoto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0"/>
            <a:ext cx="473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330755" name="Picture 3" descr="Kavitacija brzotok sa odskokm Sliskij"/>
          <p:cNvPicPr>
            <a:picLocks noChangeAspect="1" noChangeArrowheads="1"/>
          </p:cNvPicPr>
          <p:nvPr/>
        </p:nvPicPr>
        <p:blipFill>
          <a:blip r:embed="rId3" cstate="print">
            <a:lum bright="13000" contrast="24000"/>
          </a:blip>
          <a:srcRect/>
          <a:stretch>
            <a:fillRect/>
          </a:stretch>
        </p:blipFill>
        <p:spPr bwMode="auto">
          <a:xfrm>
            <a:off x="250825" y="2060575"/>
            <a:ext cx="864235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700338" y="1052513"/>
          <a:ext cx="31686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4" imgW="1714500" imgH="584200" progId="Equation.3">
                  <p:embed/>
                </p:oleObj>
              </mc:Choice>
              <mc:Fallback>
                <p:oleObj name="Equation" r:id="rId4" imgW="1714500" imgH="584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052513"/>
                        <a:ext cx="3168650" cy="10731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dirty="0" smtClean="0">
                <a:solidFill>
                  <a:schemeClr val="accent2"/>
                </a:solidFill>
              </a:rPr>
              <a:t>Мере против Кавитације и Кавитационе </a:t>
            </a:r>
            <a:r>
              <a:rPr lang="sr-Cyrl-CS" sz="4000" b="1" dirty="0" smtClean="0">
                <a:solidFill>
                  <a:srgbClr val="FF0000"/>
                </a:solidFill>
              </a:rPr>
              <a:t>ерозије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643050"/>
            <a:ext cx="860444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Повећање притиска</a:t>
            </a:r>
            <a:r>
              <a:rPr lang="sr-Cyrl-RS" sz="2800" dirty="0" smtClean="0"/>
              <a:t> </a:t>
            </a:r>
            <a:r>
              <a:rPr lang="sr-Latn-CS" sz="2800" dirty="0" smtClean="0"/>
              <a:t>у пресеку, преко смањења брзина</a:t>
            </a:r>
            <a:r>
              <a:rPr lang="sr-Cyrl-RS" sz="2800" dirty="0" smtClean="0"/>
              <a:t> </a:t>
            </a:r>
            <a:r>
              <a:rPr lang="en-US" sz="2800" dirty="0" smtClean="0"/>
              <a:t>– “</a:t>
            </a:r>
            <a:r>
              <a:rPr lang="sr-Latn-CS" sz="2800" dirty="0" smtClean="0">
                <a:solidFill>
                  <a:schemeClr val="tx1"/>
                </a:solidFill>
              </a:rPr>
              <a:t>пригушење</a:t>
            </a:r>
            <a:r>
              <a:rPr lang="en-US" sz="2800" dirty="0" smtClean="0"/>
              <a:t>”</a:t>
            </a:r>
            <a:r>
              <a:rPr lang="sr-Cyrl-RS" sz="2800" dirty="0" smtClean="0"/>
              <a:t>.</a:t>
            </a:r>
            <a:r>
              <a:rPr lang="en-US" sz="2800" dirty="0" smtClean="0"/>
              <a:t> </a:t>
            </a:r>
            <a:endParaRPr lang="sr-Cyrl-RS" sz="2800" dirty="0" smtClean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Примена </a:t>
            </a:r>
            <a:r>
              <a:rPr lang="sr-Latn-CS" sz="2800" dirty="0">
                <a:solidFill>
                  <a:schemeClr val="tx1"/>
                </a:solidFill>
              </a:rPr>
              <a:t>глатких</a:t>
            </a:r>
            <a:r>
              <a:rPr lang="sr-Latn-CS" sz="2800" dirty="0"/>
              <a:t> </a:t>
            </a:r>
            <a:r>
              <a:rPr lang="sr-Latn-CS" sz="2800" dirty="0" smtClean="0"/>
              <a:t>и</a:t>
            </a:r>
            <a:r>
              <a:rPr lang="sr-Cyrl-RS" sz="2800" dirty="0" smtClean="0"/>
              <a:t> </a:t>
            </a:r>
            <a:r>
              <a:rPr lang="en-US" sz="2800" dirty="0" smtClean="0">
                <a:sym typeface="Symbol"/>
              </a:rPr>
              <a:t></a:t>
            </a:r>
            <a:r>
              <a:rPr lang="sr-Cyrl-RS" sz="2800" dirty="0" smtClean="0">
                <a:sym typeface="Symbol"/>
              </a:rPr>
              <a:t> </a:t>
            </a:r>
            <a:r>
              <a:rPr lang="sr-Latn-CS" sz="2800" dirty="0" smtClean="0"/>
              <a:t>или </a:t>
            </a:r>
            <a:r>
              <a:rPr lang="sr-Latn-CS" sz="2800" dirty="0">
                <a:solidFill>
                  <a:schemeClr val="tx1"/>
                </a:solidFill>
              </a:rPr>
              <a:t>високо отпорних </a:t>
            </a:r>
            <a:r>
              <a:rPr lang="sr-Latn-CS" sz="2800" dirty="0"/>
              <a:t>материјала</a:t>
            </a:r>
            <a:r>
              <a:rPr lang="en-US" sz="2800" dirty="0"/>
              <a:t> </a:t>
            </a:r>
            <a:r>
              <a:rPr lang="sr-Latn-CS" sz="2800" dirty="0" smtClean="0"/>
              <a:t>на месту ерозиј</a:t>
            </a:r>
            <a:r>
              <a:rPr lang="sr-Cyrl-RS" sz="2800" dirty="0" smtClean="0"/>
              <a:t>е </a:t>
            </a:r>
            <a:r>
              <a:rPr lang="en-US" sz="2800" dirty="0" smtClean="0"/>
              <a:t>(</a:t>
            </a:r>
            <a:r>
              <a:rPr lang="sr-Latn-CS" sz="2800" dirty="0" smtClean="0"/>
              <a:t>епокси</a:t>
            </a:r>
            <a:r>
              <a:rPr lang="sr-Cyrl-RS" sz="2800" dirty="0" smtClean="0"/>
              <a:t>д</a:t>
            </a:r>
            <a:r>
              <a:rPr lang="sr-Cyrl-CS" sz="2800" dirty="0" smtClean="0"/>
              <a:t>ни </a:t>
            </a:r>
            <a:r>
              <a:rPr lang="sr-Latn-CS" sz="2800" dirty="0" smtClean="0"/>
              <a:t>премаз</a:t>
            </a:r>
            <a:r>
              <a:rPr lang="sr-Cyrl-RS" sz="2800" dirty="0" smtClean="0"/>
              <a:t>и</a:t>
            </a:r>
            <a:r>
              <a:rPr lang="en-US" sz="2800" dirty="0" smtClean="0"/>
              <a:t>, </a:t>
            </a:r>
            <a:r>
              <a:rPr lang="sr-Latn-CS" sz="2800" dirty="0" smtClean="0"/>
              <a:t>полиуретанск</a:t>
            </a:r>
            <a:r>
              <a:rPr lang="sr-Cyrl-RS" sz="2800" dirty="0" smtClean="0"/>
              <a:t>е</a:t>
            </a:r>
            <a:r>
              <a:rPr lang="sr-Latn-CS" sz="2800" dirty="0" smtClean="0"/>
              <a:t> смол</a:t>
            </a:r>
            <a:r>
              <a:rPr lang="sr-Cyrl-RS" sz="2800" dirty="0" smtClean="0"/>
              <a:t>е</a:t>
            </a:r>
            <a:r>
              <a:rPr lang="en-US" sz="2800" dirty="0" smtClean="0"/>
              <a:t>, </a:t>
            </a:r>
            <a:r>
              <a:rPr lang="sr-Latn-CS" sz="2800" dirty="0" smtClean="0"/>
              <a:t>челичн</a:t>
            </a:r>
            <a:r>
              <a:rPr lang="sr-Cyrl-RS" sz="2800" dirty="0" smtClean="0"/>
              <a:t>е</a:t>
            </a:r>
            <a:r>
              <a:rPr lang="sr-Latn-CS" sz="2800" dirty="0" smtClean="0"/>
              <a:t> облог</a:t>
            </a:r>
            <a:r>
              <a:rPr lang="sr-Cyrl-RS" sz="2800" dirty="0" smtClean="0"/>
              <a:t>е</a:t>
            </a:r>
            <a:r>
              <a:rPr lang="en-US" sz="2800" dirty="0" smtClean="0"/>
              <a:t>).</a:t>
            </a:r>
            <a:endParaRPr lang="en-US" sz="2800" dirty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>
                <a:solidFill>
                  <a:schemeClr val="tx1"/>
                </a:solidFill>
              </a:rPr>
              <a:t>Аерација</a:t>
            </a:r>
            <a:r>
              <a:rPr lang="en-US" sz="2800" dirty="0"/>
              <a:t> </a:t>
            </a:r>
            <a:r>
              <a:rPr lang="sr-Latn-CS" sz="2800" dirty="0" smtClean="0"/>
              <a:t>тока </a:t>
            </a:r>
            <a:r>
              <a:rPr lang="sr-Latn-CS" sz="2800" dirty="0"/>
              <a:t>узводно од потенцијалног места </a:t>
            </a:r>
            <a:r>
              <a:rPr lang="sr-Latn-CS" sz="2800" dirty="0" smtClean="0"/>
              <a:t>ерозије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spcAft>
                <a:spcPts val="1800"/>
              </a:spcAft>
            </a:pP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702024"/>
              </p:ext>
            </p:extLst>
          </p:nvPr>
        </p:nvGraphicFramePr>
        <p:xfrm>
          <a:off x="1643042" y="2786058"/>
          <a:ext cx="5397517" cy="93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Equation" r:id="rId3" imgW="2234880" imgH="393480" progId="Equation.3">
                  <p:embed/>
                </p:oleObj>
              </mc:Choice>
              <mc:Fallback>
                <p:oleObj name="Equation" r:id="rId3" imgW="22348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786058"/>
                        <a:ext cx="5397517" cy="93798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1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29540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Концентрација ваздуха по дубини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9811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056313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7848600" cy="122555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Контура преливне ивице по </a:t>
            </a:r>
            <a:r>
              <a:rPr lang="en-US" sz="4000" b="1" smtClean="0">
                <a:solidFill>
                  <a:schemeClr val="accent2"/>
                </a:solidFill>
              </a:rPr>
              <a:t/>
            </a:r>
            <a:br>
              <a:rPr lang="en-US" sz="4000" b="1" smtClean="0">
                <a:solidFill>
                  <a:schemeClr val="accent2"/>
                </a:solidFill>
              </a:rPr>
            </a:br>
            <a:r>
              <a:rPr lang="en-US" sz="4000" b="1" smtClean="0">
                <a:solidFill>
                  <a:schemeClr val="accent2"/>
                </a:solidFill>
              </a:rPr>
              <a:t>US Corps of Engineers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8806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87852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0080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Аерација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0835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16113"/>
            <a:ext cx="80645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295400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Aeracija Crt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573463"/>
            <a:ext cx="56435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Itaipu Preliv u pogonu"/>
          <p:cNvPicPr>
            <a:picLocks noChangeAspect="1" noChangeArrowheads="1"/>
          </p:cNvPicPr>
          <p:nvPr/>
        </p:nvPicPr>
        <p:blipFill>
          <a:blip r:embed="rId3" cstate="print">
            <a:lum bright="9000" contrast="24000"/>
          </a:blip>
          <a:srcRect/>
          <a:stretch>
            <a:fillRect/>
          </a:stretch>
        </p:blipFill>
        <p:spPr bwMode="auto">
          <a:xfrm>
            <a:off x="4643438" y="765175"/>
            <a:ext cx="362743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68413"/>
            <a:ext cx="3132138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883" name="Picture 3" descr="Aeratori - razni tipovi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3203575" y="-242888"/>
            <a:ext cx="54086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3907" name="Picture 5" descr="Aeracija gravitacione brane 1"/>
          <p:cNvPicPr>
            <a:picLocks noChangeAspect="1" noChangeArrowheads="1"/>
          </p:cNvPicPr>
          <p:nvPr/>
        </p:nvPicPr>
        <p:blipFill>
          <a:blip r:embed="rId2" cstate="print">
            <a:lum bright="9000" contrast="19000"/>
          </a:blip>
          <a:srcRect/>
          <a:stretch>
            <a:fillRect/>
          </a:stretch>
        </p:blipFill>
        <p:spPr bwMode="auto">
          <a:xfrm>
            <a:off x="900113" y="9810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eracija gravitacione brane 3"/>
          <p:cNvPicPr>
            <a:picLocks noChangeAspect="1" noChangeArrowheads="1"/>
          </p:cNvPicPr>
          <p:nvPr/>
        </p:nvPicPr>
        <p:blipFill>
          <a:blip r:embed="rId2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787900" y="692150"/>
            <a:ext cx="41941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 descr="Aeracija gravitacione brane 2"/>
          <p:cNvPicPr>
            <a:picLocks noChangeAspect="1" noChangeArrowheads="1"/>
          </p:cNvPicPr>
          <p:nvPr/>
        </p:nvPicPr>
        <p:blipFill>
          <a:blip r:embed="rId3" cstate="print">
            <a:lum bright="11000" contrast="16000"/>
          </a:blip>
          <a:srcRect/>
          <a:stretch>
            <a:fillRect/>
          </a:stretch>
        </p:blipFill>
        <p:spPr bwMode="auto">
          <a:xfrm>
            <a:off x="198438" y="765175"/>
            <a:ext cx="41576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5955" name="Picture 3" descr="Brzotok sa aeratoro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84213" y="908050"/>
            <a:ext cx="7704137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аераторима: Објекат и Модел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6979" name="Picture 4" descr="Aeratiru nodel objekat_karahnjukar_dam_spillway_1"/>
          <p:cNvPicPr>
            <a:picLocks noChangeAspect="1" noChangeArrowheads="1"/>
          </p:cNvPicPr>
          <p:nvPr/>
        </p:nvPicPr>
        <p:blipFill>
          <a:blip r:embed="rId2" cstate="print">
            <a:lum bright="12000" contrast="19000"/>
          </a:blip>
          <a:srcRect/>
          <a:stretch>
            <a:fillRect/>
          </a:stretch>
        </p:blipFill>
        <p:spPr bwMode="auto">
          <a:xfrm>
            <a:off x="755650" y="1196975"/>
            <a:ext cx="7340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121400" cy="143986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 – </a:t>
            </a:r>
            <a:r>
              <a:rPr lang="en-US" sz="4000" b="1" smtClean="0">
                <a:solidFill>
                  <a:schemeClr val="accent2"/>
                </a:solidFill>
              </a:rPr>
              <a:t>Glen Canyon</a:t>
            </a:r>
            <a:br>
              <a:rPr lang="en-US" sz="4000" b="1" smtClean="0">
                <a:solidFill>
                  <a:schemeClr val="accent2"/>
                </a:solidFill>
              </a:rPr>
            </a:b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8003" name="Picture 3" descr="Glen Kanjon aeracioni prore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27150"/>
            <a:ext cx="89646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Расипање енергије дуж преливне бране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2902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640763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35" name="Object 7"/>
          <p:cNvGraphicFramePr>
            <a:graphicFrameLocks noChangeAspect="1"/>
          </p:cNvGraphicFramePr>
          <p:nvPr/>
        </p:nvGraphicFramePr>
        <p:xfrm>
          <a:off x="5580063" y="1341438"/>
          <a:ext cx="33845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2044700" imgH="901700" progId="Equation.3">
                  <p:embed/>
                </p:oleObj>
              </mc:Choice>
              <mc:Fallback>
                <p:oleObj name="Equation" r:id="rId3" imgW="2044700" imgH="901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384550" cy="14954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341438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Утицај висине преливног млаза на коефицијент протицаја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4100" name="Picture 6" descr="Sl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851150"/>
            <a:ext cx="885666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0" y="297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97888" cy="9366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Утицај висине прага на преливање</a:t>
            </a:r>
          </a:p>
        </p:txBody>
      </p:sp>
      <p:pic>
        <p:nvPicPr>
          <p:cNvPr id="5124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762250"/>
            <a:ext cx="896461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2124075" y="1412875"/>
          <a:ext cx="4608513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4" imgW="1778000" imgH="381000" progId="Equation.3">
                  <p:embed/>
                </p:oleObj>
              </mc:Choice>
              <mc:Fallback>
                <p:oleObj name="Equation" r:id="rId4" imgW="17780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412875"/>
                        <a:ext cx="4608513" cy="9858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9096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800" b="1" smtClean="0">
                <a:solidFill>
                  <a:schemeClr val="accent2"/>
                </a:solidFill>
              </a:rPr>
              <a:t>Ниски преливни праг</a:t>
            </a:r>
          </a:p>
        </p:txBody>
      </p:sp>
      <p:pic>
        <p:nvPicPr>
          <p:cNvPr id="89091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41488"/>
            <a:ext cx="878522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1223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Утицај низводних услова на преливање</a:t>
            </a:r>
          </a:p>
        </p:txBody>
      </p:sp>
      <p:pic>
        <p:nvPicPr>
          <p:cNvPr id="90115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878522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412</Words>
  <Application>Microsoft Office PowerPoint</Application>
  <PresentationFormat>On-screen Show (4:3)</PresentationFormat>
  <Paragraphs>90</Paragraphs>
  <Slides>58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Equation</vt:lpstr>
      <vt:lpstr>PowerPoint Presentation</vt:lpstr>
      <vt:lpstr>Прелив практичног профила и Широки праг</vt:lpstr>
      <vt:lpstr>Прелив практичног профила –Кригер - Офицерова</vt:lpstr>
      <vt:lpstr>Контура преливне ивице по Кригеру</vt:lpstr>
      <vt:lpstr>Контура преливне ивице по  US Corps of Engineers</vt:lpstr>
      <vt:lpstr>Утицај висине преливног млаза на коефицијент протицаја</vt:lpstr>
      <vt:lpstr>Утицај висине прага на преливање</vt:lpstr>
      <vt:lpstr>Ниски преливни праг</vt:lpstr>
      <vt:lpstr>Утицај низводних услова на преливање</vt:lpstr>
      <vt:lpstr>Потопљено преливање</vt:lpstr>
      <vt:lpstr>Потопљено преливање – Примена једначине Енергије</vt:lpstr>
      <vt:lpstr>Крива протицајa ниског прага</vt:lpstr>
      <vt:lpstr>Преливање и истицање</vt:lpstr>
      <vt:lpstr>Положај уставе у односу на круну прелива</vt:lpstr>
      <vt:lpstr>Прелив са мостовским стубовима</vt:lpstr>
      <vt:lpstr>Главе стубова и бочни ослонац</vt:lpstr>
      <vt:lpstr>Опструјавање око стубова прелива</vt:lpstr>
      <vt:lpstr>Опструјавање око субова прелива</vt:lpstr>
      <vt:lpstr>Пресек кроз преливни део бране</vt:lpstr>
      <vt:lpstr>Превис и Усецање узводног лица</vt:lpstr>
      <vt:lpstr>Особености течења у брзотоку</vt:lpstr>
      <vt:lpstr>Прорачун линије нивоа код брзотока</vt:lpstr>
      <vt:lpstr>Прорачун линије нивоа за најузводнији пресек</vt:lpstr>
      <vt:lpstr>Приближни прорачун линије нивоа</vt:lpstr>
      <vt:lpstr>Увлачење ваздуха</vt:lpstr>
      <vt:lpstr>Турбулентни гранични слој и увлачење ваздуха</vt:lpstr>
      <vt:lpstr>Самоареација</vt:lpstr>
      <vt:lpstr>Самоареација</vt:lpstr>
      <vt:lpstr>Самоареација</vt:lpstr>
      <vt:lpstr>Самоареација</vt:lpstr>
      <vt:lpstr>Течење мешавине воде и ваздуха</vt:lpstr>
      <vt:lpstr>Коси стојећи талас</vt:lpstr>
      <vt:lpstr>Коси стојећи талас у каналу</vt:lpstr>
      <vt:lpstr>Транслаторни  таласи</vt:lpstr>
      <vt:lpstr>Транслаторни таласи</vt:lpstr>
      <vt:lpstr>Кавитација и кавитациона ерозија</vt:lpstr>
      <vt:lpstr>Кавитација уз контуру објекта</vt:lpstr>
      <vt:lpstr>Кавитациони облак</vt:lpstr>
      <vt:lpstr>Течење при коме може да дође до кавитације</vt:lpstr>
      <vt:lpstr>Кавитациона ерозија</vt:lpstr>
      <vt:lpstr>Кавитациона ерозија</vt:lpstr>
      <vt:lpstr>Кавитациона ерозија   стуба у  дубинском захвату</vt:lpstr>
      <vt:lpstr>Кавитациона ерозија прага са уставом</vt:lpstr>
      <vt:lpstr>Кавитациона ерозија зуба у умирујућем базену</vt:lpstr>
      <vt:lpstr>Кавитациона ерозија – зуб ски одскоска  бране Бочац</vt:lpstr>
      <vt:lpstr>Кавитациона ерозија код брзотока</vt:lpstr>
      <vt:lpstr>Кавитациона ерозија брзотока</vt:lpstr>
      <vt:lpstr>Мере против Кавитације и Кавитационе ерозије</vt:lpstr>
      <vt:lpstr>Концентрација ваздуха по дубини</vt:lpstr>
      <vt:lpstr>Аерација брзотока</vt:lpstr>
      <vt:lpstr>Кавитација и аерација</vt:lpstr>
      <vt:lpstr>Кавитација и аерација</vt:lpstr>
      <vt:lpstr>Брзоток са аераторима</vt:lpstr>
      <vt:lpstr>Брзоток са аераторима</vt:lpstr>
      <vt:lpstr>Брзоток са аераторима</vt:lpstr>
      <vt:lpstr>Брзоток са аераторима: Објекат и Модел</vt:lpstr>
      <vt:lpstr>Кавитација и аерација – Glen Canyon </vt:lpstr>
      <vt:lpstr>Расипање енергије дуж преливне бране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275</cp:revision>
  <dcterms:created xsi:type="dcterms:W3CDTF">2003-02-08T13:16:46Z</dcterms:created>
  <dcterms:modified xsi:type="dcterms:W3CDTF">2021-10-16T12:11:36Z</dcterms:modified>
</cp:coreProperties>
</file>