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7D1AEBC-5D1B-43C0-8699-BDBC33C1671D}" type="datetimeFigureOut">
              <a:rPr lang="en-US"/>
              <a:pPr>
                <a:defRPr/>
              </a:pPr>
              <a:t>12/6/2012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AF103A0-C952-455C-82EF-C449107EA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8DFC0DA4-058D-4100-9FFF-6E804AAC377B}" type="datetimeFigureOut">
              <a:rPr lang="en-US"/>
              <a:pPr>
                <a:defRPr/>
              </a:pPr>
              <a:t>12/6/2012</a:t>
            </a:fld>
            <a:endParaRPr lang="en-US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5991948-7F2D-4755-A3F2-FCE7F2054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629C1-D2AD-4AF9-B584-8A71D3F5BD27}" type="datetimeFigureOut">
              <a:rPr lang="en-US"/>
              <a:pPr>
                <a:defRPr/>
              </a:pPr>
              <a:t>12/6/2012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9E9F4-C2DC-4D89-90BC-430A66504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9903B-CC27-441F-8A0E-080187E361CE}" type="datetimeFigureOut">
              <a:rPr lang="en-US"/>
              <a:pPr>
                <a:defRPr/>
              </a:pPr>
              <a:t>12/6/2012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66349-9AAD-4A83-8572-0FCAE0192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7C97B-A3CE-4ACB-86B7-77A213F94448}" type="datetimeFigureOut">
              <a:rPr lang="en-US"/>
              <a:pPr>
                <a:defRPr/>
              </a:pPr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CA0B5-A719-452E-9615-4CFC466DA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Isosceles Triangle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87054-663F-4965-84CA-D2DBD3EBB0F3}" type="datetimeFigureOut">
              <a:rPr lang="en-US"/>
              <a:pPr>
                <a:defRPr/>
              </a:pPr>
              <a:t>12/6/2012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DFD09-1826-4775-8C8C-AAB1C48DA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29437-F99C-4D2B-9656-603737B4C4EA}" type="datetimeFigureOut">
              <a:rPr lang="en-US"/>
              <a:pPr>
                <a:defRPr/>
              </a:pPr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44A56-E8C5-4613-86F2-D5AC4FF1C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5AB9E-BD54-4831-90C0-CE6E38C93436}" type="datetimeFigureOut">
              <a:rPr lang="en-US"/>
              <a:pPr>
                <a:defRPr/>
              </a:pPr>
              <a:t>12/6/2012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A19E3845-507F-4BA1-8EC1-15571F2E1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64F7C-978F-41AC-A053-A39A58147F31}" type="datetimeFigureOut">
              <a:rPr lang="en-US"/>
              <a:pPr>
                <a:defRPr/>
              </a:pPr>
              <a:t>12/6/2012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7943D-EAF6-4D0A-86DF-F88671367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4B1D5-0370-4556-A363-9F6DAFF2D977}" type="datetimeFigureOut">
              <a:rPr lang="en-US"/>
              <a:pPr>
                <a:defRPr/>
              </a:pPr>
              <a:t>12/6/2012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C7345-81F4-43CB-A9E1-E03C2F1E4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C3F51D48-D2A1-48DE-8D5C-E942935A01C4}" type="datetimeFigureOut">
              <a:rPr lang="en-US"/>
              <a:pPr>
                <a:defRPr/>
              </a:pPr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B8E05C95-A516-40EF-B7B3-4C1BD604E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7B4A460E-49D4-41E1-8014-E6DF883E2777}" type="datetimeFigureOut">
              <a:rPr lang="en-US"/>
              <a:pPr>
                <a:defRPr/>
              </a:pPr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EBDD2C11-370E-46AC-90F5-B541501FC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6847C0E-15C7-4E2F-8FC1-1BBF19969646}" type="datetimeFigureOut">
              <a:rPr lang="en-US"/>
              <a:pPr>
                <a:defRPr/>
              </a:pPr>
              <a:t>12/6/2012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69D9440-4A9B-4EB5-BCD0-A9DFEEB48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28" r:id="rId6"/>
    <p:sldLayoutId id="2147483729" r:id="rId7"/>
    <p:sldLayoutId id="2147483737" r:id="rId8"/>
    <p:sldLayoutId id="2147483738" r:id="rId9"/>
    <p:sldLayoutId id="2147483730" r:id="rId10"/>
    <p:sldLayoutId id="2147483731" r:id="rId11"/>
  </p:sldLayoutIdLst>
  <p:txStyles>
    <p:titleStyle>
      <a:lvl1pPr marL="484188" indent="-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E65A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E65A"/>
          </a:solidFill>
          <a:latin typeface="Arial" charset="0"/>
        </a:defRPr>
      </a:lvl2pPr>
      <a:lvl3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E65A"/>
          </a:solidFill>
          <a:latin typeface="Arial" charset="0"/>
        </a:defRPr>
      </a:lvl3pPr>
      <a:lvl4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E65A"/>
          </a:solidFill>
          <a:latin typeface="Arial" charset="0"/>
        </a:defRPr>
      </a:lvl4pPr>
      <a:lvl5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E65A"/>
          </a:solidFill>
          <a:latin typeface="Arial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E65A"/>
          </a:solidFill>
          <a:latin typeface="Arial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E65A"/>
          </a:solidFill>
          <a:latin typeface="Arial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E65A"/>
          </a:solidFill>
          <a:latin typeface="Arial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E65A"/>
          </a:solidFill>
          <a:latin typeface="Arial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F8DB8E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28600"/>
            <a:ext cx="4191000" cy="1317625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OZON</a:t>
            </a:r>
            <a:endParaRPr lang="en-US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accent1"/>
                </a:solidFill>
              </a:rPr>
              <a:t>Tamara </a:t>
            </a:r>
            <a:r>
              <a:rPr lang="en-US" dirty="0" err="1" smtClean="0">
                <a:solidFill>
                  <a:schemeClr val="accent1"/>
                </a:solidFill>
              </a:rPr>
              <a:t>Vukadinovi</a:t>
            </a:r>
            <a:r>
              <a:rPr lang="x-none" dirty="0" smtClean="0">
                <a:solidFill>
                  <a:schemeClr val="accent1"/>
                </a:solidFill>
              </a:rPr>
              <a:t>ć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x-none" dirty="0" smtClean="0">
                <a:solidFill>
                  <a:schemeClr val="accent1"/>
                </a:solidFill>
              </a:rPr>
              <a:t>21/09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4339" name="Picture 3" descr="image00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971800"/>
            <a:ext cx="3314700" cy="349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In-line </a:t>
            </a:r>
            <a:r>
              <a:rPr lang="en-US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ubacivanje</a:t>
            </a:r>
            <a:r>
              <a:rPr lang="en-US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ozona</a:t>
            </a:r>
            <a:endParaRPr lang="en-US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9263" y="1938338"/>
            <a:ext cx="8389937" cy="4386262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Side-stream </a:t>
            </a:r>
            <a:r>
              <a:rPr lang="en-US" sz="40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ubacivanje</a:t>
            </a:r>
            <a:r>
              <a:rPr lang="en-US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ozona</a:t>
            </a:r>
            <a:endParaRPr lang="en-US" sz="40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524000"/>
            <a:ext cx="6743700" cy="5057775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Dizajn</a:t>
            </a:r>
            <a:r>
              <a:rPr lang="en-US" sz="28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postrojenja</a:t>
            </a:r>
            <a:r>
              <a:rPr lang="en-US" sz="28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za</a:t>
            </a:r>
            <a:r>
              <a:rPr lang="en-US" sz="28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prečišćavanje</a:t>
            </a:r>
            <a:r>
              <a:rPr lang="x-none" sz="28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vode</a:t>
            </a:r>
            <a:endParaRPr lang="en-US" sz="28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14413" y="1882775"/>
            <a:ext cx="7115175" cy="457200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Prednosti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Utiče na kvalitet vode</a:t>
            </a:r>
          </a:p>
          <a:p>
            <a:r>
              <a:rPr lang="vi-VN" smtClean="0">
                <a:solidFill>
                  <a:schemeClr val="bg1"/>
                </a:solidFill>
              </a:rPr>
              <a:t>Vezuje gvožđe, magan i sulfide</a:t>
            </a:r>
          </a:p>
          <a:p>
            <a:r>
              <a:rPr lang="en-US" smtClean="0">
                <a:solidFill>
                  <a:schemeClr val="bg1"/>
                </a:solidFill>
              </a:rPr>
              <a:t>Brzo deluje</a:t>
            </a:r>
          </a:p>
          <a:p>
            <a:r>
              <a:rPr lang="pl-PL" smtClean="0">
                <a:solidFill>
                  <a:schemeClr val="bg1"/>
                </a:solidFill>
              </a:rPr>
              <a:t>Jedno od najefikasnijih dezinfekcionih </a:t>
            </a:r>
            <a:r>
              <a:rPr lang="en-US" smtClean="0">
                <a:solidFill>
                  <a:schemeClr val="bg1"/>
                </a:solidFill>
              </a:rPr>
              <a:t>sredstava</a:t>
            </a:r>
          </a:p>
          <a:p>
            <a:r>
              <a:rPr lang="fi-FI" smtClean="0">
                <a:solidFill>
                  <a:schemeClr val="bg1"/>
                </a:solidFill>
              </a:rPr>
              <a:t>Kao ostatak se javlja kiseonik</a:t>
            </a:r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26627" name="Picture 3" descr="ozon-tab-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0"/>
            <a:ext cx="5334000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Mane</a:t>
            </a:r>
            <a:endParaRPr lang="en-US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Formiraju se jedinjenja broma</a:t>
            </a:r>
          </a:p>
          <a:p>
            <a:r>
              <a:rPr lang="en-US" smtClean="0">
                <a:solidFill>
                  <a:schemeClr val="bg1"/>
                </a:solidFill>
              </a:rPr>
              <a:t>Visoki početni troškovi</a:t>
            </a:r>
          </a:p>
          <a:p>
            <a:r>
              <a:rPr lang="en-US" smtClean="0">
                <a:solidFill>
                  <a:schemeClr val="bg1"/>
                </a:solidFill>
              </a:rPr>
              <a:t>Veoma je korozivan</a:t>
            </a:r>
          </a:p>
          <a:p>
            <a:r>
              <a:rPr lang="en-US" smtClean="0">
                <a:solidFill>
                  <a:schemeClr val="bg1"/>
                </a:solidFill>
              </a:rPr>
              <a:t>Visoka toksičnost</a:t>
            </a:r>
          </a:p>
          <a:p>
            <a:r>
              <a:rPr lang="fi-FI" smtClean="0">
                <a:solidFill>
                  <a:schemeClr val="bg1"/>
                </a:solidFill>
              </a:rPr>
              <a:t>Zahteva mnogo energije</a:t>
            </a:r>
            <a:endParaRPr lang="en-US" smtClean="0">
              <a:solidFill>
                <a:schemeClr val="bg1"/>
              </a:solidFill>
            </a:endParaRPr>
          </a:p>
          <a:p>
            <a:r>
              <a:rPr lang="en-US" smtClean="0">
                <a:solidFill>
                  <a:schemeClr val="bg1"/>
                </a:solidFill>
              </a:rPr>
              <a:t>Nedovoljan je za kompletnu dezinfekciju</a:t>
            </a:r>
            <a:endParaRPr lang="fi-FI" smtClean="0">
              <a:solidFill>
                <a:schemeClr val="bg1"/>
              </a:solidFill>
            </a:endParaRPr>
          </a:p>
          <a:p>
            <a:pPr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27651" name="Picture 3" descr="Slika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0"/>
            <a:ext cx="25241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8153400" cy="1399032"/>
          </a:xfrm>
        </p:spPr>
        <p:txBody>
          <a:bodyPr>
            <a:noAutofit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Ozon</a:t>
            </a:r>
            <a:r>
              <a:rPr lang="en-US" sz="32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je, </a:t>
            </a:r>
            <a:r>
              <a:rPr lang="en-US" sz="32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iako</a:t>
            </a:r>
            <a:r>
              <a:rPr lang="en-US" sz="32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nedovoljno</a:t>
            </a:r>
            <a:r>
              <a:rPr lang="en-US" sz="32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ispitan</a:t>
            </a:r>
            <a:r>
              <a:rPr lang="en-US" sz="32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, </a:t>
            </a:r>
            <a:r>
              <a:rPr lang="en-US" sz="32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veoma</a:t>
            </a:r>
            <a:r>
              <a:rPr lang="x-none" sz="3200" b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pl-PL" sz="32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dobro dezinfekciono sredstvo, koje je u </a:t>
            </a:r>
            <a:r>
              <a:rPr lang="en-US" sz="32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sve</a:t>
            </a:r>
            <a:r>
              <a:rPr lang="en-US" sz="32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većoj</a:t>
            </a:r>
            <a:r>
              <a:rPr lang="en-US" sz="32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primeni</a:t>
            </a:r>
            <a:r>
              <a:rPr lang="x-none" sz="32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.</a:t>
            </a:r>
            <a:endParaRPr lang="en-US" sz="32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8674" name="Content Placeholder 3" descr="ozon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62200" y="3352800"/>
            <a:ext cx="3890963" cy="2779713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x-none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        HVALA NA PAŽNjI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9698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1600200"/>
            <a:ext cx="6396038" cy="481965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x-none" sz="3200" b="1" dirty="0" smtClean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SADRŽAJ</a:t>
            </a:r>
            <a:endParaRPr lang="en-US" sz="3200" b="1" dirty="0" smtClean="0">
              <a:ln>
                <a:solidFill>
                  <a:schemeClr val="bg2"/>
                </a:solidFill>
              </a:ln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Šta je ozon?</a:t>
            </a:r>
          </a:p>
          <a:p>
            <a:r>
              <a:rPr lang="en-US" smtClean="0">
                <a:solidFill>
                  <a:schemeClr val="bg1"/>
                </a:solidFill>
              </a:rPr>
              <a:t>Ozon kao dezinfekciono sredstvo</a:t>
            </a:r>
          </a:p>
          <a:p>
            <a:r>
              <a:rPr lang="en-US" smtClean="0">
                <a:solidFill>
                  <a:schemeClr val="bg1"/>
                </a:solidFill>
              </a:rPr>
              <a:t>Ozonizacija</a:t>
            </a:r>
          </a:p>
          <a:p>
            <a:r>
              <a:rPr lang="en-US" smtClean="0">
                <a:solidFill>
                  <a:schemeClr val="bg1"/>
                </a:solidFill>
              </a:rPr>
              <a:t>Prednosti i mane ozona</a:t>
            </a:r>
          </a:p>
          <a:p>
            <a:endParaRPr lang="en-US" smtClean="0">
              <a:solidFill>
                <a:schemeClr val="bg1"/>
              </a:solidFill>
            </a:endParaRPr>
          </a:p>
          <a:p>
            <a:pPr>
              <a:buFont typeface="Wingdings 2" pitchFamily="18" charset="2"/>
              <a:buNone/>
            </a:pPr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15363" name="Picture 3" descr="ziuamondialaozon_o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2971800"/>
            <a:ext cx="3057525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x-none" sz="32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ŠTA JE OZON ?</a:t>
            </a:r>
            <a:endParaRPr lang="en-US" sz="32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Alotropska modifikacija kiseonika</a:t>
            </a:r>
          </a:p>
          <a:p>
            <a:r>
              <a:rPr lang="en-US" smtClean="0">
                <a:solidFill>
                  <a:schemeClr val="bg1"/>
                </a:solidFill>
              </a:rPr>
              <a:t>Bledoplav gas, neprijatnog mirisa</a:t>
            </a:r>
          </a:p>
          <a:p>
            <a:r>
              <a:rPr lang="en-US" smtClean="0">
                <a:solidFill>
                  <a:schemeClr val="bg1"/>
                </a:solidFill>
              </a:rPr>
              <a:t>Otrovan u većim količinama</a:t>
            </a:r>
          </a:p>
        </p:txBody>
      </p:sp>
      <p:pic>
        <p:nvPicPr>
          <p:cNvPr id="4" name="Picture 3" descr="Ozone_Molecul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276600"/>
            <a:ext cx="36195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ozo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429000"/>
            <a:ext cx="2747963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ozon_impac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3505200"/>
            <a:ext cx="50101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x-none" sz="3200" b="1" dirty="0" smtClean="0">
                <a:solidFill>
                  <a:schemeClr val="bg1"/>
                </a:solidFill>
              </a:rPr>
              <a:t>OZON KAO DEZINFEKCIONO SREDSTVO</a:t>
            </a:r>
            <a:r>
              <a:rPr lang="x-none" b="1" dirty="0" smtClean="0">
                <a:solidFill>
                  <a:schemeClr val="bg1"/>
                </a:solidFill>
              </a:rPr>
              <a:t/>
            </a:r>
            <a:br>
              <a:rPr lang="x-none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O</a:t>
            </a:r>
            <a:r>
              <a:rPr lang="en-US" sz="1800" smtClean="0">
                <a:solidFill>
                  <a:schemeClr val="bg1"/>
                </a:solidFill>
              </a:rPr>
              <a:t>3</a:t>
            </a:r>
            <a:r>
              <a:rPr lang="en-US" smtClean="0">
                <a:solidFill>
                  <a:schemeClr val="bg1"/>
                </a:solidFill>
              </a:rPr>
              <a:t> →O+O</a:t>
            </a:r>
            <a:r>
              <a:rPr lang="en-US" sz="1800" smtClean="0">
                <a:solidFill>
                  <a:schemeClr val="bg1"/>
                </a:solidFill>
              </a:rPr>
              <a:t>2</a:t>
            </a:r>
          </a:p>
          <a:p>
            <a:r>
              <a:rPr lang="en-US" smtClean="0">
                <a:solidFill>
                  <a:schemeClr val="bg1"/>
                </a:solidFill>
              </a:rPr>
              <a:t>Nepovoljno deluje na mikroorganizme</a:t>
            </a:r>
          </a:p>
          <a:p>
            <a:r>
              <a:rPr lang="fi-FI" smtClean="0">
                <a:solidFill>
                  <a:schemeClr val="bg1"/>
                </a:solidFill>
              </a:rPr>
              <a:t>Uklanja obojenost, ukus i miris vodi</a:t>
            </a:r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4" name="Picture 3" descr="bacteri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657600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13" y="685800"/>
            <a:ext cx="9132887" cy="5540375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x-none" sz="32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OZONIZACIJA</a:t>
            </a:r>
            <a:endParaRPr lang="en-US" sz="32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chemeClr val="bg1"/>
                </a:solidFill>
              </a:rPr>
              <a:t>Reakcija ozonizacije:</a:t>
            </a:r>
            <a:r>
              <a:rPr lang="en-US" sz="800" smtClean="0">
                <a:solidFill>
                  <a:schemeClr val="bg1"/>
                </a:solidFill>
              </a:rPr>
              <a:t>                                                       </a:t>
            </a:r>
          </a:p>
          <a:p>
            <a:pPr>
              <a:buFont typeface="Wingdings 2" pitchFamily="18" charset="2"/>
              <a:buNone/>
            </a:pPr>
            <a:r>
              <a:rPr lang="en-US" smtClean="0">
                <a:solidFill>
                  <a:schemeClr val="bg1"/>
                </a:solidFill>
              </a:rPr>
              <a:t>     </a:t>
            </a:r>
            <a:r>
              <a:rPr lang="pt-BR" smtClean="0">
                <a:solidFill>
                  <a:schemeClr val="bg1"/>
                </a:solidFill>
              </a:rPr>
              <a:t>O</a:t>
            </a:r>
            <a:r>
              <a:rPr lang="pt-BR" sz="1800" smtClean="0">
                <a:solidFill>
                  <a:schemeClr val="bg1"/>
                </a:solidFill>
              </a:rPr>
              <a:t>3</a:t>
            </a:r>
            <a:r>
              <a:rPr lang="en-US" smtClean="0">
                <a:solidFill>
                  <a:schemeClr val="bg1"/>
                </a:solidFill>
              </a:rPr>
              <a:t> </a:t>
            </a:r>
            <a:r>
              <a:rPr lang="pt-BR" smtClean="0">
                <a:solidFill>
                  <a:schemeClr val="bg1"/>
                </a:solidFill>
              </a:rPr>
              <a:t>+ 2H  + 2e</a:t>
            </a:r>
            <a:r>
              <a:rPr lang="en-US" smtClean="0">
                <a:solidFill>
                  <a:schemeClr val="bg1"/>
                </a:solidFill>
              </a:rPr>
              <a:t> →</a:t>
            </a:r>
            <a:r>
              <a:rPr lang="pt-BR" smtClean="0">
                <a:solidFill>
                  <a:schemeClr val="bg1"/>
                </a:solidFill>
              </a:rPr>
              <a:t> O</a:t>
            </a:r>
            <a:r>
              <a:rPr lang="pt-BR" sz="1800" smtClean="0">
                <a:solidFill>
                  <a:schemeClr val="bg1"/>
                </a:solidFill>
              </a:rPr>
              <a:t>2</a:t>
            </a:r>
            <a:r>
              <a:rPr lang="pt-BR" smtClean="0">
                <a:solidFill>
                  <a:schemeClr val="bg1"/>
                </a:solidFill>
              </a:rPr>
              <a:t> +H</a:t>
            </a:r>
            <a:r>
              <a:rPr lang="pt-BR" sz="1800" smtClean="0">
                <a:solidFill>
                  <a:schemeClr val="bg1"/>
                </a:solidFill>
              </a:rPr>
              <a:t>2</a:t>
            </a:r>
            <a:r>
              <a:rPr lang="pt-BR" smtClean="0">
                <a:solidFill>
                  <a:schemeClr val="bg1"/>
                </a:solidFill>
              </a:rPr>
              <a:t>O</a:t>
            </a:r>
          </a:p>
          <a:p>
            <a:r>
              <a:rPr lang="pl-PL" smtClean="0">
                <a:solidFill>
                  <a:schemeClr val="bg1"/>
                </a:solidFill>
              </a:rPr>
              <a:t> Potpuno steriliše vodu u roku od 5-6 min.</a:t>
            </a:r>
          </a:p>
          <a:p>
            <a:r>
              <a:rPr lang="en-US" smtClean="0">
                <a:solidFill>
                  <a:schemeClr val="bg1"/>
                </a:solidFill>
              </a:rPr>
              <a:t> </a:t>
            </a:r>
            <a:r>
              <a:rPr lang="sr-Latn-CS" smtClean="0">
                <a:solidFill>
                  <a:schemeClr val="bg1"/>
                </a:solidFill>
              </a:rPr>
              <a:t>Optimalna d</a:t>
            </a:r>
            <a:r>
              <a:rPr lang="en-US" smtClean="0">
                <a:solidFill>
                  <a:schemeClr val="bg1"/>
                </a:solidFill>
              </a:rPr>
              <a:t>ezinfekcija pri</a:t>
            </a:r>
          </a:p>
          <a:p>
            <a:pPr>
              <a:buFont typeface="Wingdings 2" pitchFamily="18" charset="2"/>
              <a:buNone/>
            </a:pPr>
            <a:r>
              <a:rPr lang="pl-PL" smtClean="0">
                <a:solidFill>
                  <a:schemeClr val="bg1"/>
                </a:solidFill>
              </a:rPr>
              <a:t>     koncentraciji ozona od 0,4 mg/L.</a:t>
            </a:r>
          </a:p>
          <a:p>
            <a:r>
              <a:rPr lang="pl-PL" smtClean="0">
                <a:solidFill>
                  <a:schemeClr val="bg1"/>
                </a:solidFill>
              </a:rPr>
              <a:t> Optimalna vrednost pH:  neutralni ili blago</a:t>
            </a:r>
          </a:p>
          <a:p>
            <a:pPr>
              <a:buFont typeface="Wingdings 2" pitchFamily="18" charset="2"/>
              <a:buNone/>
            </a:pPr>
            <a:r>
              <a:rPr lang="en-US" smtClean="0">
                <a:solidFill>
                  <a:schemeClr val="bg1"/>
                </a:solidFill>
              </a:rPr>
              <a:t>     kisel</a:t>
            </a:r>
            <a:r>
              <a:rPr lang="sr-Latn-CS" smtClean="0">
                <a:solidFill>
                  <a:schemeClr val="bg1"/>
                </a:solidFill>
              </a:rPr>
              <a:t>e</a:t>
            </a:r>
            <a:r>
              <a:rPr lang="en-US" smtClean="0">
                <a:solidFill>
                  <a:schemeClr val="bg1"/>
                </a:solidFill>
              </a:rPr>
              <a:t> vod</a:t>
            </a:r>
            <a:r>
              <a:rPr lang="sr-Latn-CS" smtClean="0">
                <a:solidFill>
                  <a:schemeClr val="bg1"/>
                </a:solidFill>
              </a:rPr>
              <a:t>e</a:t>
            </a:r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sz="4000" b="1" i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POSTROJENJA</a:t>
            </a:r>
            <a:r>
              <a:rPr lang="en-US" sz="4000" b="1" i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en-US" sz="4000" b="1" i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ZA</a:t>
            </a:r>
            <a:r>
              <a:rPr lang="en-US" sz="4000" b="1" i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en-US" sz="4000" b="1" i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OZONIZACIJU</a:t>
            </a:r>
            <a:r>
              <a:rPr lang="en-US" b="1" i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n-US" b="1" i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en-US" sz="2800" smtClean="0">
                <a:solidFill>
                  <a:schemeClr val="bg1"/>
                </a:solidFill>
              </a:rPr>
              <a:t>Ozonizacioni sistem ima 4 glavne komponente:</a:t>
            </a:r>
          </a:p>
          <a:p>
            <a:r>
              <a:rPr lang="en-US" sz="2800" smtClean="0">
                <a:solidFill>
                  <a:schemeClr val="bg1"/>
                </a:solidFill>
              </a:rPr>
              <a:t> Priprema gasa za dobijanje</a:t>
            </a:r>
          </a:p>
          <a:p>
            <a:pPr>
              <a:buFont typeface="Wingdings 2" pitchFamily="18" charset="2"/>
              <a:buNone/>
            </a:pPr>
            <a:r>
              <a:rPr lang="en-US" sz="2800" smtClean="0">
                <a:solidFill>
                  <a:schemeClr val="bg1"/>
                </a:solidFill>
              </a:rPr>
              <a:t>     suvog</a:t>
            </a:r>
            <a:r>
              <a:rPr lang="sr-Latn-CS" sz="2800" smtClean="0">
                <a:solidFill>
                  <a:schemeClr val="bg1"/>
                </a:solidFill>
              </a:rPr>
              <a:t> </a:t>
            </a:r>
            <a:r>
              <a:rPr lang="en-US" sz="2800" smtClean="0">
                <a:solidFill>
                  <a:schemeClr val="bg1"/>
                </a:solidFill>
              </a:rPr>
              <a:t>napojnog gasa za generisanje ozona</a:t>
            </a:r>
          </a:p>
          <a:p>
            <a:r>
              <a:rPr lang="en-US" sz="2800" smtClean="0">
                <a:solidFill>
                  <a:schemeClr val="bg1"/>
                </a:solidFill>
              </a:rPr>
              <a:t> Generator ozona</a:t>
            </a:r>
          </a:p>
          <a:p>
            <a:r>
              <a:rPr lang="en-US" sz="2800" smtClean="0">
                <a:solidFill>
                  <a:schemeClr val="bg1"/>
                </a:solidFill>
              </a:rPr>
              <a:t> Konektori za rastvaranje ozona u vodi </a:t>
            </a:r>
          </a:p>
          <a:p>
            <a:r>
              <a:rPr lang="en-US" sz="2800" smtClean="0">
                <a:solidFill>
                  <a:schemeClr val="bg1"/>
                </a:solidFill>
              </a:rPr>
              <a:t> Sistem za destrukciju ozona u izlaznom gasu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0" y="304800"/>
            <a:ext cx="4610100" cy="6148388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Ozon se u vodu najčešće ubacuje</a:t>
            </a:r>
            <a:br>
              <a:rPr lang="pl-PL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različitim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difuzorima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turbinskim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mešačima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injektorima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.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2133600"/>
            <a:ext cx="2309813" cy="2752725"/>
          </a:xfr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3429000"/>
            <a:ext cx="2847975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4572000"/>
            <a:ext cx="30178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ustom 2">
      <a:dk1>
        <a:sysClr val="windowText" lastClr="000000"/>
      </a:dk1>
      <a:lt1>
        <a:srgbClr val="F5CD2D"/>
      </a:lt1>
      <a:dk2>
        <a:srgbClr val="575F6D"/>
      </a:dk2>
      <a:lt2>
        <a:srgbClr val="5D86D2"/>
      </a:lt2>
      <a:accent1>
        <a:srgbClr val="F5CD2D"/>
      </a:accent1>
      <a:accent2>
        <a:srgbClr val="F2F2F2"/>
      </a:accent2>
      <a:accent3>
        <a:srgbClr val="B32C16"/>
      </a:accent3>
      <a:accent4>
        <a:srgbClr val="F5CD2D"/>
      </a:accent4>
      <a:accent5>
        <a:srgbClr val="5D86D2"/>
      </a:accent5>
      <a:accent6>
        <a:srgbClr val="5D86D2"/>
      </a:accent6>
      <a:hlink>
        <a:srgbClr val="F5CD2D"/>
      </a:hlink>
      <a:folHlink>
        <a:srgbClr val="F5CD2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413</TotalTime>
  <Words>227</Words>
  <Application>Microsoft Office PowerPoint</Application>
  <PresentationFormat>On-screen Show (4:3)</PresentationFormat>
  <Paragraphs>50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Verve</vt:lpstr>
      <vt:lpstr>OZON</vt:lpstr>
      <vt:lpstr>SADRŽAJ</vt:lpstr>
      <vt:lpstr>ŠTA JE OZON ?</vt:lpstr>
      <vt:lpstr>OZON KAO DEZINFEKCIONO SREDSTVO </vt:lpstr>
      <vt:lpstr>Slide 5</vt:lpstr>
      <vt:lpstr>OZONIZACIJA</vt:lpstr>
      <vt:lpstr>POSTROJENJA ZA OZONIZACIJU </vt:lpstr>
      <vt:lpstr>Slide 8</vt:lpstr>
      <vt:lpstr>Ozon se u vodu najčešće ubacuje različitim difuzorima, turbinskim mešačima, injektorima.</vt:lpstr>
      <vt:lpstr>In-line ubacivanje ozona</vt:lpstr>
      <vt:lpstr>Side-stream ubacivanje ozona</vt:lpstr>
      <vt:lpstr>Dizajn postrojenja za prečišćavanje vode</vt:lpstr>
      <vt:lpstr>Prednosti </vt:lpstr>
      <vt:lpstr>Mane</vt:lpstr>
      <vt:lpstr>Ozon je, iako nedovoljno ispitan, veoma dobro dezinfekciono sredstvo, koje je u sve većoj primeni.</vt:lpstr>
      <vt:lpstr>         HVALA NA PAŽNjI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TAMARA</dc:creator>
  <cp:lastModifiedBy>Aleksandra</cp:lastModifiedBy>
  <cp:revision>45</cp:revision>
  <dcterms:created xsi:type="dcterms:W3CDTF">2012-12-05T17:57:32Z</dcterms:created>
  <dcterms:modified xsi:type="dcterms:W3CDTF">2012-12-06T11:47:53Z</dcterms:modified>
</cp:coreProperties>
</file>