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640" r:id="rId2"/>
    <p:sldId id="681" r:id="rId3"/>
    <p:sldId id="682" r:id="rId4"/>
    <p:sldId id="683" r:id="rId5"/>
    <p:sldId id="684" r:id="rId6"/>
    <p:sldId id="685" r:id="rId7"/>
    <p:sldId id="686" r:id="rId8"/>
    <p:sldId id="687" r:id="rId9"/>
    <p:sldId id="688" r:id="rId10"/>
    <p:sldId id="689" r:id="rId11"/>
    <p:sldId id="690" r:id="rId12"/>
    <p:sldId id="691" r:id="rId13"/>
    <p:sldId id="692" r:id="rId14"/>
    <p:sldId id="693" r:id="rId15"/>
    <p:sldId id="694" r:id="rId16"/>
    <p:sldId id="695" r:id="rId17"/>
    <p:sldId id="696" r:id="rId18"/>
    <p:sldId id="697" r:id="rId19"/>
    <p:sldId id="698" r:id="rId20"/>
    <p:sldId id="699" r:id="rId21"/>
    <p:sldId id="700" r:id="rId22"/>
    <p:sldId id="701" r:id="rId23"/>
    <p:sldId id="702" r:id="rId24"/>
    <p:sldId id="703" r:id="rId25"/>
    <p:sldId id="704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7" r:id="rId37"/>
    <p:sldId id="718" r:id="rId38"/>
    <p:sldId id="719" r:id="rId39"/>
    <p:sldId id="720" r:id="rId40"/>
    <p:sldId id="721" r:id="rId41"/>
    <p:sldId id="722" r:id="rId42"/>
    <p:sldId id="723" r:id="rId43"/>
    <p:sldId id="724" r:id="rId44"/>
    <p:sldId id="725" r:id="rId45"/>
    <p:sldId id="726" r:id="rId46"/>
    <p:sldId id="727" r:id="rId47"/>
    <p:sldId id="728" r:id="rId48"/>
    <p:sldId id="729" r:id="rId49"/>
    <p:sldId id="730" r:id="rId50"/>
    <p:sldId id="731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006600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666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8.jpe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5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5.wmf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42.wmf"/><Relationship Id="rId19" Type="http://schemas.openxmlformats.org/officeDocument/2006/relationships/image" Target="../media/image47.jpeg"/><Relationship Id="rId4" Type="http://schemas.openxmlformats.org/officeDocument/2006/relationships/image" Target="../media/image39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54107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Grb u boj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817382" cy="100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Грађевинарство Основне студије</a:t>
            </a: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</a:t>
            </a:r>
            <a:r>
              <a:rPr lang="en-US" sz="2000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Cyrl-RS" sz="2000" dirty="0" smtClean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chemeClr val="accent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Бране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Cyrl-R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sr-Cyrl-R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sr-Cyrl-R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sr-Latn-RS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2020.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2020/2021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207375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rgbClr val="0000FF"/>
                </a:solidFill>
                <a:latin typeface="Arial" charset="0"/>
              </a:rPr>
              <a:t>Према висини (величини)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25" y="2786063"/>
            <a:ext cx="6715125" cy="2928937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rgbClr val="0000FF"/>
                </a:solidFill>
                <a:latin typeface="Arial" charset="0"/>
              </a:rPr>
              <a:t>Високе (Велике)</a:t>
            </a:r>
            <a:r>
              <a:rPr lang="sr-Cyrl-CS" altLang="en-US" b="1" smtClean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H&gt;15</a:t>
            </a:r>
            <a:r>
              <a:rPr lang="en-US" altLang="en-US" sz="2400" b="1" smtClean="0">
                <a:solidFill>
                  <a:srgbClr val="0000FF"/>
                </a:solidFill>
                <a:latin typeface="Arial" charset="0"/>
              </a:rPr>
              <a:t>m, или: </a:t>
            </a:r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10&lt;H&lt;15m</a:t>
            </a:r>
            <a:r>
              <a:rPr lang="en-US" altLang="en-US" sz="2400" b="1" smtClean="0">
                <a:solidFill>
                  <a:srgbClr val="0000FF"/>
                </a:solidFill>
                <a:latin typeface="Arial" charset="0"/>
              </a:rPr>
              <a:t> и L&gt;500m, или V &gt; 10</a:t>
            </a:r>
            <a:r>
              <a:rPr lang="en-US" altLang="en-US" sz="2400" b="1" baseline="30000" smtClean="0">
                <a:solidFill>
                  <a:srgbClr val="0000FF"/>
                </a:solidFill>
                <a:latin typeface="Arial" charset="0"/>
              </a:rPr>
              <a:t>6</a:t>
            </a:r>
            <a:r>
              <a:rPr lang="en-US" altLang="en-US" sz="2400" b="1" smtClean="0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altLang="en-US" sz="2400" b="1" baseline="30000" smtClean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altLang="en-US" sz="2400" b="1" smtClean="0">
                <a:solidFill>
                  <a:srgbClr val="0000FF"/>
                </a:solidFill>
                <a:latin typeface="Arial" charset="0"/>
              </a:rPr>
              <a:t>, или Q</a:t>
            </a:r>
            <a:r>
              <a:rPr lang="en-US" altLang="en-US" sz="2400" b="1" baseline="-25000" smtClean="0">
                <a:solidFill>
                  <a:srgbClr val="0000FF"/>
                </a:solidFill>
                <a:latin typeface="Arial" charset="0"/>
              </a:rPr>
              <a:t>EO</a:t>
            </a:r>
            <a:r>
              <a:rPr lang="en-US" altLang="en-US" sz="2400" b="1" smtClean="0">
                <a:solidFill>
                  <a:srgbClr val="0000FF"/>
                </a:solidFill>
                <a:latin typeface="Arial" charset="0"/>
              </a:rPr>
              <a:t>&gt;1000 m</a:t>
            </a:r>
            <a:r>
              <a:rPr lang="en-US" altLang="en-US" sz="2400" b="1" baseline="30000" smtClean="0">
                <a:solidFill>
                  <a:srgbClr val="0000FF"/>
                </a:solidFill>
                <a:latin typeface="Arial" charset="0"/>
              </a:rPr>
              <a:t>3</a:t>
            </a:r>
            <a:endParaRPr lang="sr-Cyrl-CS" altLang="en-US" sz="2400" b="1" baseline="30000" smtClean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rgbClr val="C00000"/>
                </a:solidFill>
                <a:latin typeface="Arial" charset="0"/>
              </a:rPr>
              <a:t>Ниске (мале)</a:t>
            </a:r>
          </a:p>
        </p:txBody>
      </p:sp>
    </p:spTree>
    <p:extLst>
      <p:ext uri="{BB962C8B-B14F-4D97-AF65-F5344CB8AC3E}">
        <p14:creationId xmlns:p14="http://schemas.microsoft.com/office/powerpoint/2010/main" val="9278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Најзаступљенији</a:t>
            </a:r>
            <a:r>
              <a:rPr lang="sr-Cyrl-CS" altLang="en-US" b="1" smtClean="0">
                <a:solidFill>
                  <a:schemeClr val="accent2"/>
                </a:solidFill>
              </a:rPr>
              <a:t>  типови  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Брана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0" y="2500313"/>
            <a:ext cx="5410200" cy="2362200"/>
          </a:xfrm>
        </p:spPr>
        <p:txBody>
          <a:bodyPr/>
          <a:lstStyle/>
          <a:p>
            <a:pPr eaLnBrk="1" hangingPunct="1"/>
            <a:r>
              <a:rPr lang="sr-Cyrl-CS" altLang="en-US" smtClean="0"/>
              <a:t>Гравитационе бетонске</a:t>
            </a:r>
          </a:p>
          <a:p>
            <a:pPr eaLnBrk="1" hangingPunct="1"/>
            <a:r>
              <a:rPr lang="sr-Cyrl-CS" altLang="en-US" smtClean="0"/>
              <a:t>Лучне (бетонске)</a:t>
            </a:r>
          </a:p>
          <a:p>
            <a:pPr eaLnBrk="1" hangingPunct="1"/>
            <a:r>
              <a:rPr lang="sr-Cyrl-CS" altLang="en-US" smtClean="0"/>
              <a:t>Насуте земљане</a:t>
            </a:r>
          </a:p>
          <a:p>
            <a:pPr eaLnBrk="1" hangingPunct="1"/>
            <a:r>
              <a:rPr lang="sr-Cyrl-CS" altLang="en-US" smtClean="0"/>
              <a:t>Насуте од каменог набачаја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753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03275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Најзаступљенији  типови  Брана</a:t>
            </a:r>
          </a:p>
        </p:txBody>
      </p:sp>
      <p:pic>
        <p:nvPicPr>
          <p:cNvPr id="77827" name="Picture 4" descr="Crt najvazniji tipovi br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23938"/>
            <a:ext cx="6840538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9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Гравитациона бетонска брана</a:t>
            </a:r>
            <a:endParaRPr lang="sr-Latn-C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78851" name="Picture 5" descr="Potpoec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5205413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Gravitaciona Presek sk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8400"/>
            <a:ext cx="35814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1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6200"/>
            <a:ext cx="8713787" cy="5334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Гравитацион</a:t>
            </a:r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 бетонск</a:t>
            </a:r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 бран</a:t>
            </a:r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a</a:t>
            </a:r>
            <a:endParaRPr lang="sr-Cyrl-CS" altLang="en-US" b="1" smtClean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79875" name="Picture 4" descr="Grande Dixenc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836613"/>
            <a:ext cx="487521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2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1905000"/>
            <a:ext cx="3886200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Лучна брана</a:t>
            </a:r>
          </a:p>
        </p:txBody>
      </p:sp>
      <p:pic>
        <p:nvPicPr>
          <p:cNvPr id="80899" name="Picture 3" descr="Kontr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375"/>
            <a:ext cx="4170363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4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Лучна брана</a:t>
            </a:r>
          </a:p>
        </p:txBody>
      </p:sp>
      <p:pic>
        <p:nvPicPr>
          <p:cNvPr id="81923" name="Picture 4" descr="Speccheri Luc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38200"/>
            <a:ext cx="4310063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Насута земљана брана</a:t>
            </a:r>
          </a:p>
        </p:txBody>
      </p:sp>
      <p:pic>
        <p:nvPicPr>
          <p:cNvPr id="82947" name="Picture 5" descr="Mavrovo 1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108075"/>
            <a:ext cx="64928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1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73025"/>
            <a:ext cx="7772400" cy="549275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Основни типови земљаних брана</a:t>
            </a:r>
          </a:p>
        </p:txBody>
      </p:sp>
      <p:pic>
        <p:nvPicPr>
          <p:cNvPr id="83971" name="Picture 3" descr="Sl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06425"/>
            <a:ext cx="6553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1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50938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Основни типови брана од каменог набачаја</a:t>
            </a:r>
          </a:p>
        </p:txBody>
      </p:sp>
      <p:pic>
        <p:nvPicPr>
          <p:cNvPr id="84995" name="Picture 3" descr="Sl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6983412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8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БРАНЕ</a:t>
            </a:r>
          </a:p>
        </p:txBody>
      </p:sp>
      <p:pic>
        <p:nvPicPr>
          <p:cNvPr id="67587" name="Picture 3" descr="Mratinje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58336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2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5888"/>
            <a:ext cx="7772400" cy="658812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Насипање бране Ровни</a:t>
            </a:r>
            <a:r>
              <a:rPr lang="en-US" altLang="en-US" sz="3600" b="1" smtClean="0">
                <a:solidFill>
                  <a:schemeClr val="accent2"/>
                </a:solidFill>
              </a:rPr>
              <a:t>, </a:t>
            </a:r>
            <a:r>
              <a:rPr lang="sr-Cyrl-CS" altLang="en-US" sz="3600" b="1" smtClean="0">
                <a:solidFill>
                  <a:schemeClr val="accent2"/>
                </a:solidFill>
              </a:rPr>
              <a:t>Мај</a:t>
            </a:r>
            <a:r>
              <a:rPr lang="en-US" altLang="en-US" sz="3600" b="1" smtClean="0">
                <a:solidFill>
                  <a:schemeClr val="accent2"/>
                </a:solidFill>
              </a:rPr>
              <a:t> 2005</a:t>
            </a:r>
            <a:endParaRPr lang="sr-Cyrl-CS" alt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86019" name="Picture 3" descr="Rovni nasipanje 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777163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8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Брана од каменог набачаја</a:t>
            </a:r>
          </a:p>
        </p:txBody>
      </p:sp>
      <p:pic>
        <p:nvPicPr>
          <p:cNvPr id="87043" name="Picture 4" descr="Tikves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5443538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63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-171450"/>
            <a:ext cx="7772400" cy="874713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Брана Лазићи</a:t>
            </a:r>
          </a:p>
        </p:txBody>
      </p:sp>
      <p:pic>
        <p:nvPicPr>
          <p:cNvPr id="88067" name="Picture 3" descr="Slika 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77771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Контрафорне бране</a:t>
            </a:r>
          </a:p>
        </p:txBody>
      </p:sp>
      <p:pic>
        <p:nvPicPr>
          <p:cNvPr id="89091" name="Picture 3" descr="Malga Bissina Kontraforn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4102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 descr="Kontraforna sk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6576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2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90805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Бајина Башта</a:t>
            </a:r>
          </a:p>
        </p:txBody>
      </p:sp>
      <p:pic>
        <p:nvPicPr>
          <p:cNvPr id="90115" name="Picture 3" descr="Slika 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71538"/>
            <a:ext cx="7561262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0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Вишелучне бране</a:t>
            </a:r>
          </a:p>
        </p:txBody>
      </p:sp>
      <p:pic>
        <p:nvPicPr>
          <p:cNvPr id="91139" name="Picture 3" descr="Prilep 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470693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214313"/>
            <a:ext cx="9072562" cy="1071562"/>
          </a:xfrm>
        </p:spPr>
        <p:txBody>
          <a:bodyPr/>
          <a:lstStyle/>
          <a:p>
            <a:pPr eaLnBrk="1" hangingPunct="1">
              <a:defRPr/>
            </a:pPr>
            <a:r>
              <a:rPr lang="sr-Cyrl-CS" b="1" dirty="0" smtClean="0">
                <a:solidFill>
                  <a:schemeClr val="accent2"/>
                </a:solidFill>
              </a:rPr>
              <a:t>Предности и мане </a:t>
            </a:r>
            <a:r>
              <a:rPr lang="sr-Cyrl-C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бетонских</a:t>
            </a:r>
            <a:r>
              <a:rPr lang="sr-Cyrl-CS" b="1" dirty="0" smtClean="0">
                <a:solidFill>
                  <a:schemeClr val="accent2"/>
                </a:solidFill>
              </a:rPr>
              <a:t> брана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500188"/>
            <a:ext cx="8207375" cy="4310062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 typeface="Wingdings" pitchFamily="2" charset="2"/>
              <a:buChar char="ü"/>
            </a:pPr>
            <a:r>
              <a:rPr lang="sr-Cyrl-CS" altLang="en-US" smtClean="0"/>
              <a:t>Велика </a:t>
            </a:r>
            <a:r>
              <a:rPr lang="sr-Cyrl-CS" altLang="en-US" smtClean="0">
                <a:solidFill>
                  <a:srgbClr val="000099"/>
                </a:solidFill>
              </a:rPr>
              <a:t>отпорност на преливање</a:t>
            </a:r>
            <a:r>
              <a:rPr lang="sr-Cyrl-CS" altLang="en-US" smtClean="0"/>
              <a:t> и процуривање</a:t>
            </a:r>
          </a:p>
          <a:p>
            <a:pPr eaLnBrk="1" hangingPunct="1">
              <a:spcBef>
                <a:spcPts val="1800"/>
              </a:spcBef>
              <a:buFont typeface="Wingdings" pitchFamily="2" charset="2"/>
              <a:buChar char="ü"/>
            </a:pPr>
            <a:r>
              <a:rPr lang="sr-Cyrl-CS" altLang="en-US" smtClean="0"/>
              <a:t>Мали обим радова</a:t>
            </a:r>
          </a:p>
          <a:p>
            <a:pPr eaLnBrk="1" hangingPunct="1">
              <a:spcBef>
                <a:spcPts val="1800"/>
              </a:spcBef>
            </a:pPr>
            <a:endParaRPr lang="sr-Cyrl-CS" altLang="en-US" smtClean="0"/>
          </a:p>
          <a:p>
            <a:pPr eaLnBrk="1" hangingPunct="1">
              <a:spcBef>
                <a:spcPts val="1800"/>
              </a:spcBef>
            </a:pPr>
            <a:endParaRPr lang="sr-Cyrl-CS" altLang="en-US" smtClean="0"/>
          </a:p>
          <a:p>
            <a:pPr eaLnBrk="1" hangingPunct="1">
              <a:spcBef>
                <a:spcPts val="1800"/>
              </a:spcBef>
            </a:pPr>
            <a:r>
              <a:rPr lang="sr-Cyrl-CS" altLang="en-US" smtClean="0">
                <a:solidFill>
                  <a:srgbClr val="000099"/>
                </a:solidFill>
              </a:rPr>
              <a:t>Висока</a:t>
            </a:r>
            <a:r>
              <a:rPr lang="sr-Cyrl-CS" altLang="en-US" smtClean="0"/>
              <a:t> јединчна цена (у односу на насуте)</a:t>
            </a:r>
          </a:p>
          <a:p>
            <a:pPr eaLnBrk="1" hangingPunct="1">
              <a:spcBef>
                <a:spcPts val="1800"/>
              </a:spcBef>
            </a:pPr>
            <a:r>
              <a:rPr lang="sr-Cyrl-CS" altLang="en-US" smtClean="0"/>
              <a:t>Високи захтеви за </a:t>
            </a:r>
            <a:r>
              <a:rPr lang="sr-Cyrl-CS" altLang="en-US" smtClean="0">
                <a:solidFill>
                  <a:srgbClr val="FF0000"/>
                </a:solidFill>
              </a:rPr>
              <a:t>услове фундирања</a:t>
            </a:r>
            <a:endParaRPr lang="en-US" altLang="en-US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85750"/>
            <a:ext cx="9001125" cy="714375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Предности и мане </a:t>
            </a:r>
            <a:r>
              <a:rPr lang="sr-Cyrl-CS" altLang="en-US" b="1" smtClean="0">
                <a:solidFill>
                  <a:srgbClr val="800000"/>
                </a:solidFill>
              </a:rPr>
              <a:t>насутих</a:t>
            </a:r>
            <a:r>
              <a:rPr lang="sr-Cyrl-CS" altLang="en-US" b="1" smtClean="0">
                <a:solidFill>
                  <a:schemeClr val="accent2"/>
                </a:solidFill>
              </a:rPr>
              <a:t> брана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28750"/>
            <a:ext cx="7772400" cy="4667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sr-Cyrl-CS" altLang="en-US" sz="2800" smtClean="0"/>
              <a:t>Минимални захтеви за </a:t>
            </a:r>
            <a:r>
              <a:rPr lang="sr-Cyrl-CS" altLang="en-US" sz="2800" smtClean="0">
                <a:solidFill>
                  <a:srgbClr val="800000"/>
                </a:solidFill>
              </a:rPr>
              <a:t>услове фундирања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sr-Cyrl-CS" altLang="en-US" sz="2800" smtClean="0"/>
              <a:t>Могућност коришћења разнорврсних, хетерогених </a:t>
            </a:r>
            <a:r>
              <a:rPr lang="sr-Cyrl-CS" altLang="en-US" sz="2800" smtClean="0">
                <a:solidFill>
                  <a:srgbClr val="000099"/>
                </a:solidFill>
              </a:rPr>
              <a:t>материјала</a:t>
            </a:r>
            <a:r>
              <a:rPr lang="sr-Cyrl-CS" altLang="en-US" sz="2800" smtClean="0"/>
              <a:t>, расположивих у непосредној близини профила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sr-Cyrl-CS" altLang="en-US" sz="2800" smtClean="0"/>
              <a:t>Јефтино и брзо </a:t>
            </a:r>
            <a:r>
              <a:rPr lang="sr-Cyrl-CS" altLang="en-US" sz="2800" smtClean="0">
                <a:solidFill>
                  <a:srgbClr val="000099"/>
                </a:solidFill>
              </a:rPr>
              <a:t>уграђивање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Tx/>
              <a:buNone/>
            </a:pPr>
            <a:endParaRPr lang="sr-Cyrl-CS" altLang="en-US" sz="280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Times New Roman" pitchFamily="18" charset="0"/>
              <a:buChar char="−"/>
            </a:pPr>
            <a:r>
              <a:rPr lang="sr-Cyrl-CS" altLang="en-US" sz="2800" smtClean="0"/>
              <a:t>Осетљивост на </a:t>
            </a:r>
            <a:r>
              <a:rPr lang="sr-Cyrl-CS" altLang="en-US" sz="2800" smtClean="0">
                <a:solidFill>
                  <a:srgbClr val="FF0000"/>
                </a:solidFill>
              </a:rPr>
              <a:t>преливање</a:t>
            </a:r>
            <a:r>
              <a:rPr lang="sr-Cyrl-CS" altLang="en-US" sz="2800" smtClean="0"/>
              <a:t> и </a:t>
            </a:r>
            <a:r>
              <a:rPr lang="sr-Cyrl-CS" altLang="en-US" sz="2800" smtClean="0">
                <a:solidFill>
                  <a:srgbClr val="FF0000"/>
                </a:solidFill>
              </a:rPr>
              <a:t>процуривање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Times New Roman" pitchFamily="18" charset="0"/>
              <a:buChar char="−"/>
            </a:pPr>
            <a:r>
              <a:rPr lang="sr-Cyrl-CS" altLang="en-US" sz="2800" smtClean="0"/>
              <a:t>Велики </a:t>
            </a:r>
            <a:r>
              <a:rPr lang="sr-Cyrl-CS" altLang="en-US" sz="2800" smtClean="0">
                <a:solidFill>
                  <a:srgbClr val="800000"/>
                </a:solidFill>
              </a:rPr>
              <a:t>обим радова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Font typeface="Times New Roman" pitchFamily="18" charset="0"/>
              <a:buChar char="−"/>
            </a:pPr>
            <a:r>
              <a:rPr lang="sr-Cyrl-CS" altLang="en-US" sz="2800" smtClean="0"/>
              <a:t>Потребан посебан </a:t>
            </a:r>
            <a:r>
              <a:rPr lang="sr-Cyrl-CS" altLang="en-US" sz="2800" smtClean="0">
                <a:solidFill>
                  <a:srgbClr val="800000"/>
                </a:solidFill>
              </a:rPr>
              <a:t>објекат за евакуацију вода</a:t>
            </a:r>
            <a:endParaRPr lang="en-US" altLang="en-US" sz="280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7772400" cy="1143000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Избор преградног профила и типа бране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285875"/>
            <a:ext cx="8501063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mtClean="0"/>
              <a:t>Ш</a:t>
            </a:r>
            <a:r>
              <a:rPr lang="sr-Latn-CS" altLang="en-US" smtClean="0"/>
              <a:t>то </a:t>
            </a:r>
            <a:r>
              <a:rPr lang="sr-Latn-CS" altLang="en-US" i="1" smtClean="0"/>
              <a:t>већа</a:t>
            </a:r>
            <a:r>
              <a:rPr lang="sr-Latn-CS" altLang="en-US" smtClean="0"/>
              <a:t> </a:t>
            </a:r>
            <a:r>
              <a:rPr lang="sr-Latn-CS" altLang="en-US" b="1" smtClean="0">
                <a:solidFill>
                  <a:srgbClr val="0000FF"/>
                </a:solidFill>
              </a:rPr>
              <a:t>запремина акумулације</a:t>
            </a:r>
            <a:r>
              <a:rPr lang="en-US" altLang="en-US" smtClean="0"/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mtClean="0"/>
              <a:t>Ш</a:t>
            </a:r>
            <a:r>
              <a:rPr lang="sr-Latn-CS" altLang="en-US" smtClean="0"/>
              <a:t>то </a:t>
            </a:r>
            <a:r>
              <a:rPr lang="sr-Latn-CS" altLang="en-US" i="1" smtClean="0"/>
              <a:t>мањa</a:t>
            </a:r>
            <a:r>
              <a:rPr lang="en-US" altLang="en-US" smtClean="0"/>
              <a:t> </a:t>
            </a:r>
            <a:r>
              <a:rPr lang="en-US" altLang="en-US" b="1" smtClean="0">
                <a:solidFill>
                  <a:srgbClr val="C00000"/>
                </a:solidFill>
              </a:rPr>
              <a:t>запреминa (цена) бране</a:t>
            </a:r>
            <a:r>
              <a:rPr lang="en-US" altLang="en-US" smtClean="0"/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mtClean="0"/>
              <a:t>Ш</a:t>
            </a:r>
            <a:r>
              <a:rPr lang="sr-Latn-CS" altLang="en-US" smtClean="0"/>
              <a:t>то </a:t>
            </a:r>
            <a:r>
              <a:rPr lang="sr-Latn-CS" altLang="en-US" i="1" smtClean="0"/>
              <a:t>већа</a:t>
            </a:r>
            <a:r>
              <a:rPr lang="sr-Latn-CS" altLang="en-US" smtClean="0"/>
              <a:t> </a:t>
            </a:r>
            <a:r>
              <a:rPr lang="sr-Latn-CS" altLang="en-US" b="1" smtClean="0">
                <a:solidFill>
                  <a:srgbClr val="006600"/>
                </a:solidFill>
              </a:rPr>
              <a:t>сливна површина</a:t>
            </a:r>
            <a:r>
              <a:rPr lang="en-US" altLang="en-US" smtClean="0"/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b="1" smtClean="0">
                <a:solidFill>
                  <a:srgbClr val="FF0000"/>
                </a:solidFill>
              </a:rPr>
              <a:t>С</a:t>
            </a:r>
            <a:r>
              <a:rPr lang="sr-Latn-CS" altLang="en-US" b="1" smtClean="0">
                <a:solidFill>
                  <a:srgbClr val="FF0000"/>
                </a:solidFill>
              </a:rPr>
              <a:t>татичк</a:t>
            </a:r>
            <a:r>
              <a:rPr lang="sr-Cyrl-CS" altLang="en-US" b="1" smtClean="0">
                <a:solidFill>
                  <a:srgbClr val="FF0000"/>
                </a:solidFill>
              </a:rPr>
              <a:t>а </a:t>
            </a:r>
            <a:r>
              <a:rPr lang="sr-Latn-CS" altLang="en-US" b="1" smtClean="0">
                <a:solidFill>
                  <a:srgbClr val="FF0000"/>
                </a:solidFill>
              </a:rPr>
              <a:t>стабилност </a:t>
            </a:r>
            <a:r>
              <a:rPr lang="sr-Latn-CS" altLang="en-US" smtClean="0"/>
              <a:t>објекта</a:t>
            </a:r>
            <a:r>
              <a:rPr lang="en-US" altLang="en-US" smtClean="0"/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b="1" smtClean="0">
                <a:solidFill>
                  <a:srgbClr val="3333CC"/>
                </a:solidFill>
              </a:rPr>
              <a:t>В</a:t>
            </a:r>
            <a:r>
              <a:rPr lang="sr-Latn-CS" altLang="en-US" b="1" smtClean="0">
                <a:solidFill>
                  <a:srgbClr val="3333CC"/>
                </a:solidFill>
              </a:rPr>
              <a:t>ододрживост</a:t>
            </a:r>
            <a:r>
              <a:rPr lang="sr-Latn-CS" altLang="en-US" b="1" smtClean="0"/>
              <a:t> </a:t>
            </a:r>
            <a:r>
              <a:rPr lang="en-US" altLang="en-US" smtClean="0"/>
              <a:t>профила и акумулације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mtClean="0"/>
              <a:t>Д</a:t>
            </a:r>
            <a:r>
              <a:rPr lang="sr-Latn-CS" altLang="en-US" smtClean="0"/>
              <a:t>оступност</a:t>
            </a:r>
            <a:r>
              <a:rPr lang="sr-Latn-CS" altLang="en-US" b="1" smtClean="0"/>
              <a:t> </a:t>
            </a:r>
            <a:r>
              <a:rPr lang="sr-Latn-CS" altLang="en-US" b="1" smtClean="0">
                <a:solidFill>
                  <a:srgbClr val="800000"/>
                </a:solidFill>
              </a:rPr>
              <a:t>грађевинских материјала</a:t>
            </a:r>
            <a:endParaRPr lang="sr-Cyrl-CS" altLang="en-US" b="1" smtClean="0">
              <a:solidFill>
                <a:srgbClr val="8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55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42875"/>
            <a:ext cx="7772400" cy="1143000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Избор преградног профила и типа бране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5010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smtClean="0">
                <a:solidFill>
                  <a:srgbClr val="3333CC"/>
                </a:solidFill>
              </a:rPr>
              <a:t>Расположива</a:t>
            </a:r>
            <a:r>
              <a:rPr lang="sr-Cyrl-CS" altLang="en-US" sz="2800" smtClean="0"/>
              <a:t> количина и квалитет </a:t>
            </a:r>
            <a:r>
              <a:rPr lang="sr-Cyrl-CS" altLang="en-US" sz="2800" b="1" smtClean="0">
                <a:solidFill>
                  <a:srgbClr val="3333CC"/>
                </a:solidFill>
              </a:rPr>
              <a:t>воде</a:t>
            </a:r>
            <a:endParaRPr lang="sr-Cyrl-CS" altLang="en-US" sz="2800" smtClean="0"/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b="1" smtClean="0"/>
              <a:t>Топографија</a:t>
            </a:r>
            <a:r>
              <a:rPr lang="sr-Cyrl-CS" altLang="en-US" sz="2800" smtClean="0"/>
              <a:t> терена (сам профил и акумулација)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b="1" smtClean="0">
                <a:solidFill>
                  <a:srgbClr val="FF0000"/>
                </a:solidFill>
              </a:rPr>
              <a:t>Геолошки</a:t>
            </a:r>
            <a:r>
              <a:rPr lang="sr-Cyrl-CS" altLang="en-US" sz="2800" smtClean="0"/>
              <a:t> и </a:t>
            </a:r>
            <a:r>
              <a:rPr lang="sr-Cyrl-CS" altLang="en-US" sz="2800" b="1" smtClean="0">
                <a:solidFill>
                  <a:srgbClr val="FF0000"/>
                </a:solidFill>
              </a:rPr>
              <a:t>геомеханички</a:t>
            </a:r>
            <a:r>
              <a:rPr lang="sr-Cyrl-CS" altLang="en-US" sz="2800" smtClean="0"/>
              <a:t> услови (фундирање вододрживост, стабилност падина долине)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smtClean="0"/>
              <a:t>Доступност грађевинских </a:t>
            </a:r>
            <a:r>
              <a:rPr lang="sr-Cyrl-CS" altLang="en-US" sz="2800" b="1" smtClean="0">
                <a:solidFill>
                  <a:srgbClr val="3333CC"/>
                </a:solidFill>
              </a:rPr>
              <a:t>материјала</a:t>
            </a:r>
            <a:r>
              <a:rPr lang="sr-Cyrl-CS" altLang="en-US" sz="2800" smtClean="0"/>
              <a:t> одговарајуће количине и квалитета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smtClean="0"/>
              <a:t>Трошкови </a:t>
            </a:r>
            <a:r>
              <a:rPr lang="sr-Cyrl-CS" altLang="en-US" sz="2800" b="1" smtClean="0">
                <a:solidFill>
                  <a:srgbClr val="800000"/>
                </a:solidFill>
              </a:rPr>
              <a:t>експропријације</a:t>
            </a:r>
            <a:r>
              <a:rPr lang="sr-Cyrl-CS" altLang="en-US" sz="2800" smtClean="0"/>
              <a:t> и </a:t>
            </a:r>
            <a:r>
              <a:rPr lang="sr-Cyrl-CS" altLang="en-US" sz="2800" b="1" smtClean="0">
                <a:solidFill>
                  <a:srgbClr val="800000"/>
                </a:solidFill>
              </a:rPr>
              <a:t>измештања</a:t>
            </a:r>
            <a:r>
              <a:rPr lang="sr-Cyrl-CS" altLang="en-US" sz="2800" smtClean="0"/>
              <a:t> насеља и саобраћајница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sr-Cyrl-CS" altLang="en-US" sz="2800" b="1" smtClean="0">
                <a:solidFill>
                  <a:srgbClr val="006600"/>
                </a:solidFill>
              </a:rPr>
              <a:t>Еколошки</a:t>
            </a:r>
            <a:r>
              <a:rPr lang="sr-Cyrl-CS" altLang="en-US" sz="2800" smtClean="0"/>
              <a:t>, </a:t>
            </a:r>
            <a:r>
              <a:rPr lang="sr-Cyrl-CS" altLang="en-US" sz="2800" b="1" smtClean="0">
                <a:solidFill>
                  <a:srgbClr val="006600"/>
                </a:solidFill>
              </a:rPr>
              <a:t>културни</a:t>
            </a:r>
            <a:r>
              <a:rPr lang="sr-Cyrl-CS" altLang="en-US" sz="2800" smtClean="0"/>
              <a:t> и </a:t>
            </a:r>
            <a:r>
              <a:rPr lang="sr-Cyrl-CS" altLang="en-US" sz="2800" b="1" smtClean="0">
                <a:solidFill>
                  <a:srgbClr val="FF0000"/>
                </a:solidFill>
              </a:rPr>
              <a:t>политички</a:t>
            </a:r>
            <a:r>
              <a:rPr lang="sr-Cyrl-CS" altLang="en-US" sz="2800" smtClean="0"/>
              <a:t> чиниоци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endParaRPr lang="sr-Cyrl-CS" altLang="en-US" sz="2800" smtClean="0"/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40360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85750"/>
            <a:ext cx="7772400" cy="676275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Намена  брана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428750"/>
            <a:ext cx="8215312" cy="4786313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sr-Cyrl-CS" altLang="en-US" smtClean="0">
                <a:latin typeface="Arial" charset="0"/>
              </a:rPr>
              <a:t>Стварање </a:t>
            </a:r>
            <a:r>
              <a:rPr lang="sr-Cyrl-CS" altLang="en-US" i="1" smtClean="0">
                <a:solidFill>
                  <a:schemeClr val="accent2"/>
                </a:solidFill>
                <a:latin typeface="Arial" charset="0"/>
              </a:rPr>
              <a:t>акумулација</a:t>
            </a:r>
            <a:r>
              <a:rPr lang="sr-Cyrl-CS" altLang="en-US" smtClean="0">
                <a:latin typeface="Arial" charset="0"/>
              </a:rPr>
              <a:t> за изравнавање протицаја, пријем поплавног таласа и наноса, рекреативне сврхе...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mtClean="0">
                <a:latin typeface="Arial" charset="0"/>
              </a:rPr>
              <a:t>Контролисано </a:t>
            </a:r>
            <a:r>
              <a:rPr lang="sr-Cyrl-CS" altLang="en-US" i="1" smtClean="0">
                <a:solidFill>
                  <a:schemeClr val="accent2"/>
                </a:solidFill>
                <a:latin typeface="Arial" charset="0"/>
              </a:rPr>
              <a:t>захватање воде</a:t>
            </a:r>
            <a:r>
              <a:rPr lang="sr-Cyrl-CS" altLang="en-US" smtClean="0">
                <a:latin typeface="Arial" charset="0"/>
              </a:rPr>
              <a:t> из водотока (без и са акумулацијом)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i="1" smtClean="0">
                <a:solidFill>
                  <a:schemeClr val="accent2"/>
                </a:solidFill>
                <a:latin typeface="Arial" charset="0"/>
              </a:rPr>
              <a:t>Концентрацију</a:t>
            </a:r>
            <a:r>
              <a:rPr lang="sr-Cyrl-CS" altLang="en-US" smtClean="0">
                <a:latin typeface="Arial" charset="0"/>
              </a:rPr>
              <a:t> пада за ХЕ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i="1" smtClean="0">
                <a:solidFill>
                  <a:schemeClr val="accent2"/>
                </a:solidFill>
                <a:latin typeface="Arial" charset="0"/>
              </a:rPr>
              <a:t>Одржавање нивоа</a:t>
            </a:r>
            <a:r>
              <a:rPr lang="sr-Cyrl-CS" altLang="en-US" smtClean="0">
                <a:latin typeface="Arial" charset="0"/>
              </a:rPr>
              <a:t> воде за пловидбу</a:t>
            </a:r>
          </a:p>
        </p:txBody>
      </p:sp>
    </p:spTree>
    <p:extLst>
      <p:ext uri="{BB962C8B-B14F-4D97-AF65-F5344CB8AC3E}">
        <p14:creationId xmlns:p14="http://schemas.microsoft.com/office/powerpoint/2010/main" val="14823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572500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Невоље које настају због брана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14500"/>
            <a:ext cx="7772400" cy="43815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sr-Cyrl-CS" altLang="en-US" sz="2800" smtClean="0"/>
              <a:t>Поплавни талас услед могућег </a:t>
            </a:r>
            <a:r>
              <a:rPr lang="sr-Cyrl-CS" altLang="en-US" sz="2800" b="1" smtClean="0">
                <a:solidFill>
                  <a:srgbClr val="FF0000"/>
                </a:solidFill>
              </a:rPr>
              <a:t>рушења</a:t>
            </a:r>
            <a:r>
              <a:rPr lang="sr-Cyrl-CS" altLang="en-US" sz="2800" smtClean="0"/>
              <a:t> брана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z="2800" smtClean="0"/>
              <a:t>Може имати негативан утицај на </a:t>
            </a:r>
            <a:r>
              <a:rPr lang="sr-Cyrl-CS" altLang="en-US" sz="2800" b="1" smtClean="0">
                <a:solidFill>
                  <a:srgbClr val="006600"/>
                </a:solidFill>
              </a:rPr>
              <a:t>микроклиму</a:t>
            </a:r>
            <a:r>
              <a:rPr lang="sr-Cyrl-CS" altLang="en-US" sz="2800" smtClean="0"/>
              <a:t>, екологију и квалитет воде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z="2800" b="1" smtClean="0">
                <a:solidFill>
                  <a:srgbClr val="800000"/>
                </a:solidFill>
              </a:rPr>
              <a:t>Плављење добара</a:t>
            </a:r>
            <a:r>
              <a:rPr lang="sr-Cyrl-CS" altLang="en-US" sz="2800" smtClean="0"/>
              <a:t>: насеља, културних добара, обрадивог земљишта, саобраћајница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z="2800" smtClean="0"/>
              <a:t>Индуковани земљотреси, клизишта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z="2800" smtClean="0"/>
              <a:t>Сукоб интереса различитих корисника бране</a:t>
            </a:r>
            <a:endParaRPr lang="en-US" altLang="en-US" sz="2800" smtClean="0"/>
          </a:p>
        </p:txBody>
      </p:sp>
    </p:spTree>
    <p:extLst>
      <p:ext uri="{BB962C8B-B14F-4D97-AF65-F5344CB8AC3E}">
        <p14:creationId xmlns:p14="http://schemas.microsoft.com/office/powerpoint/2010/main" val="378222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Рушевине бране Малпасе</a:t>
            </a:r>
          </a:p>
        </p:txBody>
      </p:sp>
      <p:pic>
        <p:nvPicPr>
          <p:cNvPr id="98307" name="Picture 4" descr="OCF - CH P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7250112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</a:rPr>
              <a:t>Узроци рушења брана</a:t>
            </a:r>
          </a:p>
        </p:txBody>
      </p:sp>
      <p:sp>
        <p:nvSpPr>
          <p:cNvPr id="101379" name="Rectangle 5"/>
          <p:cNvSpPr>
            <a:spLocks noChangeArrowheads="1"/>
          </p:cNvSpPr>
          <p:nvPr/>
        </p:nvSpPr>
        <p:spPr bwMode="auto">
          <a:xfrm>
            <a:off x="785813" y="1928813"/>
            <a:ext cx="7715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2400"/>
              </a:spcBef>
            </a:pP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Преливање </a:t>
            </a:r>
            <a:r>
              <a:rPr lang="sr-Cyrl-CS" altLang="en-US">
                <a:solidFill>
                  <a:schemeClr val="accent2"/>
                </a:solidFill>
                <a:latin typeface="Arial" charset="0"/>
              </a:rPr>
              <a:t>преко </a:t>
            </a:r>
            <a:r>
              <a:rPr lang="sr-Latn-CS" altLang="en-US">
                <a:solidFill>
                  <a:srgbClr val="FF0000"/>
                </a:solidFill>
                <a:latin typeface="Arial" charset="0"/>
              </a:rPr>
              <a:t>непреливног</a:t>
            </a: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 дела</a:t>
            </a:r>
            <a:r>
              <a:rPr lang="sr-Cyrl-CS" altLang="en-US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бране</a:t>
            </a:r>
            <a:r>
              <a:rPr lang="en-US" altLang="en-US">
                <a:solidFill>
                  <a:schemeClr val="accent2"/>
                </a:solidFill>
                <a:latin typeface="Arial" charset="0"/>
              </a:rPr>
              <a:t>. </a:t>
            </a:r>
            <a:endParaRPr lang="sr-Cyrl-CS" altLang="en-US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sr-Latn-CS" altLang="en-US">
                <a:solidFill>
                  <a:srgbClr val="FF0000"/>
                </a:solidFill>
                <a:latin typeface="Arial" charset="0"/>
              </a:rPr>
              <a:t>Унутрашња ерозија</a:t>
            </a: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 материјала </a:t>
            </a:r>
            <a:r>
              <a:rPr lang="sr-Cyrl-CS" altLang="en-US">
                <a:solidFill>
                  <a:schemeClr val="accent2"/>
                </a:solidFill>
                <a:latin typeface="Arial" charset="0"/>
              </a:rPr>
              <a:t>тела (насипа) </a:t>
            </a: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бране или темеља</a:t>
            </a:r>
            <a:r>
              <a:rPr lang="en-US" altLang="en-US">
                <a:solidFill>
                  <a:schemeClr val="accent2"/>
                </a:solidFill>
                <a:latin typeface="Arial" charset="0"/>
              </a:rPr>
              <a:t>. </a:t>
            </a:r>
            <a:endParaRPr lang="sr-Cyrl-CS" altLang="en-US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en-US" altLang="en-US">
                <a:solidFill>
                  <a:srgbClr val="FF0000"/>
                </a:solidFill>
                <a:latin typeface="Arial" charset="0"/>
              </a:rPr>
              <a:t>Клизање косина</a:t>
            </a:r>
            <a:r>
              <a:rPr lang="en-US" altLang="en-US">
                <a:solidFill>
                  <a:schemeClr val="accent2"/>
                </a:solidFill>
                <a:latin typeface="Arial" charset="0"/>
              </a:rPr>
              <a:t> насипа </a:t>
            </a: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бране</a:t>
            </a:r>
            <a:r>
              <a:rPr lang="en-US" altLang="en-US">
                <a:solidFill>
                  <a:schemeClr val="accent2"/>
                </a:solidFill>
                <a:latin typeface="Arial" charset="0"/>
              </a:rPr>
              <a:t>. </a:t>
            </a:r>
            <a:endParaRPr lang="sr-Cyrl-CS" altLang="en-US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sr-Latn-CS" altLang="en-US">
                <a:solidFill>
                  <a:schemeClr val="accent2"/>
                </a:solidFill>
                <a:latin typeface="Arial" charset="0"/>
              </a:rPr>
              <a:t>Неисправан статички </a:t>
            </a:r>
            <a:r>
              <a:rPr lang="sr-Latn-CS" altLang="en-US">
                <a:solidFill>
                  <a:srgbClr val="FF0000"/>
                </a:solidFill>
                <a:latin typeface="Arial" charset="0"/>
              </a:rPr>
              <a:t>прорачун</a:t>
            </a:r>
            <a:r>
              <a:rPr lang="en-US" altLang="en-US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5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GravityDamUplift Autin Dam failor.png"/>
          <p:cNvPicPr>
            <a:picLocks noChangeAspect="1"/>
          </p:cNvPicPr>
          <p:nvPr/>
        </p:nvPicPr>
        <p:blipFill>
          <a:blip r:embed="rId2">
            <a:lum bright="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3"/>
            <a:ext cx="8023225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7772400" cy="604838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Рушевине бране Остин</a:t>
            </a:r>
          </a:p>
        </p:txBody>
      </p:sp>
    </p:spTree>
    <p:extLst>
      <p:ext uri="{BB962C8B-B14F-4D97-AF65-F5344CB8AC3E}">
        <p14:creationId xmlns:p14="http://schemas.microsoft.com/office/powerpoint/2010/main" val="40869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15325" cy="1143000"/>
          </a:xfrm>
        </p:spPr>
        <p:txBody>
          <a:bodyPr/>
          <a:lstStyle/>
          <a:p>
            <a:r>
              <a:rPr lang="sr-Latn-CS" altLang="en-US" b="1" smtClean="0">
                <a:solidFill>
                  <a:srgbClr val="3333CC"/>
                </a:solidFill>
              </a:rPr>
              <a:t>Унутрашња ерозија материјала </a:t>
            </a:r>
            <a:r>
              <a:rPr lang="sr-Cyrl-CS" altLang="en-US" b="1" smtClean="0">
                <a:solidFill>
                  <a:srgbClr val="3333CC"/>
                </a:solidFill>
              </a:rPr>
              <a:t>тела </a:t>
            </a:r>
            <a:r>
              <a:rPr lang="sr-Latn-CS" altLang="en-US" b="1" smtClean="0">
                <a:solidFill>
                  <a:srgbClr val="3333CC"/>
                </a:solidFill>
              </a:rPr>
              <a:t>бране</a:t>
            </a:r>
            <a:r>
              <a:rPr lang="en-US" altLang="en-US" b="1" smtClean="0">
                <a:solidFill>
                  <a:srgbClr val="3333CC"/>
                </a:solidFill>
              </a:rPr>
              <a:t> око цеви</a:t>
            </a:r>
          </a:p>
        </p:txBody>
      </p:sp>
      <p:pic>
        <p:nvPicPr>
          <p:cNvPr id="101379" name="Picture 6" descr="Rusenje brane usled ispiranja oko cevi 1.png"/>
          <p:cNvPicPr>
            <a:picLocks noChangeAspect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000250"/>
            <a:ext cx="66548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3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14313"/>
            <a:ext cx="7772400" cy="665162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Узроци  преливања  брана</a:t>
            </a: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285750" y="1500188"/>
            <a:ext cx="8858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1950" indent="-3619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2400"/>
              </a:spcBef>
            </a:pP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Квар </a:t>
            </a:r>
            <a:r>
              <a:rPr lang="sr-Latn-CS" altLang="en-US" sz="2800" i="1">
                <a:solidFill>
                  <a:schemeClr val="accent2"/>
                </a:solidFill>
                <a:latin typeface="Arial" charset="0"/>
              </a:rPr>
              <a:t>на уставама</a:t>
            </a:r>
            <a:r>
              <a:rPr lang="sr-Latn-CS" altLang="en-US" sz="2800">
                <a:solidFill>
                  <a:schemeClr val="accent2"/>
                </a:solidFill>
                <a:latin typeface="Arial" charset="0"/>
              </a:rPr>
              <a:t>.</a:t>
            </a:r>
            <a:r>
              <a:rPr lang="en-US" altLang="en-US" sz="2800">
                <a:solidFill>
                  <a:schemeClr val="accent2"/>
                </a:solidFill>
                <a:latin typeface="Arial" charset="0"/>
              </a:rPr>
              <a:t> </a:t>
            </a:r>
            <a:endParaRPr lang="en-US" altLang="en-US" sz="28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en-US" altLang="en-US" sz="2800" i="1">
                <a:solidFill>
                  <a:srgbClr val="FF0000"/>
                </a:solidFill>
                <a:latin typeface="Arial" charset="0"/>
              </a:rPr>
              <a:t>Блокирањ</a:t>
            </a:r>
            <a:r>
              <a:rPr lang="sr-Cyrl-CS" altLang="en-US" sz="2800" i="1">
                <a:solidFill>
                  <a:srgbClr val="FF0000"/>
                </a:solidFill>
                <a:latin typeface="Arial" charset="0"/>
              </a:rPr>
              <a:t>е</a:t>
            </a:r>
            <a:r>
              <a:rPr lang="en-US" altLang="en-US" sz="2800" i="1">
                <a:solidFill>
                  <a:schemeClr val="accent2"/>
                </a:solidFill>
                <a:latin typeface="Arial" charset="0"/>
              </a:rPr>
              <a:t> преливних поља</a:t>
            </a:r>
            <a:r>
              <a:rPr lang="en-US" altLang="en-US" sz="2800">
                <a:solidFill>
                  <a:schemeClr val="accent2"/>
                </a:solidFill>
                <a:latin typeface="Arial" charset="0"/>
              </a:rPr>
              <a:t>.</a:t>
            </a:r>
            <a:r>
              <a:rPr lang="sr-Latn-CS" altLang="en-US" sz="2800">
                <a:solidFill>
                  <a:schemeClr val="accent2"/>
                </a:solidFill>
                <a:latin typeface="Arial" charset="0"/>
              </a:rPr>
              <a:t> </a:t>
            </a:r>
            <a:endParaRPr lang="sr-Latn-CS" altLang="en-US" sz="28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Грешк</a:t>
            </a:r>
            <a:r>
              <a:rPr lang="sr-Cyrl-CS" altLang="en-US" sz="2800" i="1">
                <a:solidFill>
                  <a:srgbClr val="FF0000"/>
                </a:solidFill>
                <a:latin typeface="Arial" charset="0"/>
              </a:rPr>
              <a:t>а</a:t>
            </a: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 при управљању</a:t>
            </a:r>
            <a:r>
              <a:rPr lang="sr-Cyrl-CS" altLang="en-US" sz="2800" i="1">
                <a:solidFill>
                  <a:schemeClr val="accent2"/>
                </a:solidFill>
                <a:latin typeface="Arial" charset="0"/>
              </a:rPr>
              <a:t> уставама</a:t>
            </a:r>
            <a:r>
              <a:rPr lang="sr-Latn-CS" altLang="en-US" sz="2800">
                <a:solidFill>
                  <a:schemeClr val="accent2"/>
                </a:solidFill>
                <a:latin typeface="Arial" charset="0"/>
              </a:rPr>
              <a:t>.</a:t>
            </a:r>
            <a:r>
              <a:rPr lang="en-US" altLang="en-US" sz="2800">
                <a:solidFill>
                  <a:schemeClr val="accent2"/>
                </a:solidFill>
                <a:latin typeface="Arial" charset="0"/>
              </a:rPr>
              <a:t> </a:t>
            </a:r>
            <a:endParaRPr lang="en-US" altLang="en-US" sz="28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en-US" altLang="en-US" sz="2800" i="1">
                <a:solidFill>
                  <a:srgbClr val="FF0000"/>
                </a:solidFill>
                <a:latin typeface="Arial" charset="0"/>
              </a:rPr>
              <a:t>Н</a:t>
            </a: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едовољ</a:t>
            </a:r>
            <a:r>
              <a:rPr lang="sr-Cyrl-CS" altLang="en-US" sz="2800" i="1">
                <a:solidFill>
                  <a:srgbClr val="FF0000"/>
                </a:solidFill>
                <a:latin typeface="Arial" charset="0"/>
              </a:rPr>
              <a:t>а</a:t>
            </a: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н капацитет</a:t>
            </a:r>
            <a:r>
              <a:rPr lang="sr-Latn-CS" altLang="en-US" sz="2800" i="1">
                <a:solidFill>
                  <a:schemeClr val="accent2"/>
                </a:solidFill>
                <a:latin typeface="Arial" charset="0"/>
              </a:rPr>
              <a:t> евакуационих органа</a:t>
            </a:r>
            <a:r>
              <a:rPr lang="sr-Latn-CS" altLang="en-US" sz="2800">
                <a:solidFill>
                  <a:schemeClr val="accent2"/>
                </a:solidFill>
                <a:latin typeface="Arial" charset="0"/>
              </a:rPr>
              <a:t>.</a:t>
            </a:r>
            <a:r>
              <a:rPr lang="sr-Latn-CS" altLang="en-US" sz="2800" i="1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ts val="2400"/>
              </a:spcBef>
            </a:pPr>
            <a:r>
              <a:rPr lang="sr-Latn-CS" altLang="en-US" sz="2800" i="1">
                <a:solidFill>
                  <a:schemeClr val="accent2"/>
                </a:solidFill>
                <a:latin typeface="Arial" charset="0"/>
              </a:rPr>
              <a:t>Непредвиђено </a:t>
            </a: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слегања насипа</a:t>
            </a:r>
            <a:r>
              <a:rPr lang="sr-Latn-CS" altLang="en-US" sz="2800" i="1">
                <a:solidFill>
                  <a:schemeClr val="accent2"/>
                </a:solidFill>
                <a:latin typeface="Arial" charset="0"/>
              </a:rPr>
              <a:t> бране</a:t>
            </a:r>
            <a:r>
              <a:rPr lang="sr-Latn-CS" altLang="en-US" sz="2800">
                <a:solidFill>
                  <a:schemeClr val="accent2"/>
                </a:solidFill>
                <a:latin typeface="Arial" charset="0"/>
              </a:rPr>
              <a:t>.</a:t>
            </a:r>
            <a:endParaRPr lang="sr-Cyrl-CS" altLang="en-US" sz="28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ts val="2400"/>
              </a:spcBef>
            </a:pPr>
            <a:r>
              <a:rPr lang="sr-Cyrl-CS" altLang="en-US" sz="2800" i="1">
                <a:solidFill>
                  <a:schemeClr val="accent2"/>
                </a:solidFill>
                <a:latin typeface="Arial" charset="0"/>
              </a:rPr>
              <a:t>Поплавни талас </a:t>
            </a:r>
            <a:r>
              <a:rPr lang="sr-Cyrl-CS" altLang="en-US" sz="2800" i="1">
                <a:solidFill>
                  <a:srgbClr val="FF0000"/>
                </a:solidFill>
                <a:latin typeface="Arial" charset="0"/>
              </a:rPr>
              <a:t>услед р</a:t>
            </a:r>
            <a:r>
              <a:rPr lang="sr-Latn-CS" altLang="en-US" sz="2800" i="1">
                <a:solidFill>
                  <a:srgbClr val="FF0000"/>
                </a:solidFill>
                <a:latin typeface="Arial" charset="0"/>
              </a:rPr>
              <a:t>ушења узводне бране</a:t>
            </a:r>
            <a:r>
              <a:rPr lang="en-US" altLang="en-US" sz="2800">
                <a:solidFill>
                  <a:schemeClr val="accent2"/>
                </a:solidFill>
                <a:latin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0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1600200"/>
            <a:ext cx="3124200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Осматрање – Оскултације</a:t>
            </a:r>
          </a:p>
        </p:txBody>
      </p:sp>
      <p:pic>
        <p:nvPicPr>
          <p:cNvPr id="104451" name="Picture 5" descr="DSCN0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4645025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086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1600200"/>
            <a:ext cx="3124200" cy="1143000"/>
          </a:xfrm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Осматрање – Оскултације</a:t>
            </a:r>
          </a:p>
        </p:txBody>
      </p:sp>
      <p:pic>
        <p:nvPicPr>
          <p:cNvPr id="105475" name="Picture 3" descr="Oskultaciono m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4097338" cy="651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946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412875"/>
            <a:ext cx="8964612" cy="3095625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ЕВАКУАЦИЈА ВЕЛИКИХ ВОДА</a:t>
            </a:r>
            <a:r>
              <a:rPr lang="en-US" altLang="en-US" sz="5400" b="1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en-U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и</a:t>
            </a:r>
            <a:b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ЕВАКУАЦИОНИ  ОРГАНИ</a:t>
            </a:r>
            <a:endParaRPr lang="en-US" altLang="en-US" sz="5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944688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Подела Евакуационих Органа   -  ЕО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2997200"/>
            <a:ext cx="5000625" cy="1981200"/>
          </a:xfrm>
          <a:noFill/>
        </p:spPr>
        <p:txBody>
          <a:bodyPr/>
          <a:lstStyle/>
          <a:p>
            <a:pPr eaLnBrk="1" hangingPunct="1"/>
            <a:r>
              <a:rPr lang="sr-Cyrl-CS" altLang="en-US" sz="3600" b="1" smtClean="0">
                <a:solidFill>
                  <a:schemeClr val="accent2"/>
                </a:solidFill>
              </a:rPr>
              <a:t>Преко бране</a:t>
            </a:r>
          </a:p>
          <a:p>
            <a:pPr eaLnBrk="1" hangingPunct="1"/>
            <a:r>
              <a:rPr lang="sr-Cyrl-CS" altLang="en-US" sz="3600" b="1" smtClean="0">
                <a:solidFill>
                  <a:srgbClr val="336600"/>
                </a:solidFill>
              </a:rPr>
              <a:t>Около бране</a:t>
            </a:r>
            <a:r>
              <a:rPr lang="sr-Cyrl-CS" altLang="en-US" sz="36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sr-Cyrl-CS" altLang="en-US" sz="3600" b="1" smtClean="0">
                <a:solidFill>
                  <a:srgbClr val="800000"/>
                </a:solidFill>
              </a:rPr>
              <a:t>Кроз тело бране</a:t>
            </a:r>
          </a:p>
          <a:p>
            <a:pPr eaLnBrk="1" hangingPunct="1"/>
            <a:endParaRPr lang="en-US" altLang="en-US" sz="3600" smtClean="0"/>
          </a:p>
        </p:txBody>
      </p:sp>
    </p:spTree>
    <p:extLst>
      <p:ext uri="{BB962C8B-B14F-4D97-AF65-F5344CB8AC3E}">
        <p14:creationId xmlns:p14="http://schemas.microsoft.com/office/powerpoint/2010/main" val="21327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550"/>
            <a:ext cx="7343775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4149725"/>
            <a:ext cx="3595688" cy="836613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Основни елементи бране</a:t>
            </a:r>
          </a:p>
        </p:txBody>
      </p:sp>
    </p:spTree>
    <p:extLst>
      <p:ext uri="{BB962C8B-B14F-4D97-AF65-F5344CB8AC3E}">
        <p14:creationId xmlns:p14="http://schemas.microsoft.com/office/powerpoint/2010/main" val="30992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171450"/>
            <a:ext cx="7772400" cy="863600"/>
          </a:xfrm>
        </p:spPr>
        <p:txBody>
          <a:bodyPr/>
          <a:lstStyle/>
          <a:p>
            <a:pPr eaLnBrk="1" hangingPunct="1"/>
            <a:r>
              <a:rPr lang="sr-Cyrl-CS" altLang="en-US" sz="3200" b="1" smtClean="0">
                <a:solidFill>
                  <a:schemeClr val="accent2"/>
                </a:solidFill>
              </a:rPr>
              <a:t>Евакуациони органи у телу бране</a:t>
            </a:r>
          </a:p>
        </p:txBody>
      </p:sp>
      <p:pic>
        <p:nvPicPr>
          <p:cNvPr id="108547" name="Picture 3" descr="crt Preliv i Ispu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5693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9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7772400" cy="1143000"/>
          </a:xfrm>
        </p:spPr>
        <p:txBody>
          <a:bodyPr/>
          <a:lstStyle/>
          <a:p>
            <a:pPr eaLnBrk="1" hangingPunct="1"/>
            <a:r>
              <a:rPr lang="sr-Cyrl-CS" altLang="en-US" sz="5400" b="1" smtClean="0">
                <a:solidFill>
                  <a:schemeClr val="accent2"/>
                </a:solidFill>
                <a:latin typeface="Arial" charset="0"/>
              </a:rPr>
              <a:t>Циљ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785938"/>
            <a:ext cx="8569325" cy="47863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Да објекат испуни сврху-улогу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rgbClr val="336600"/>
                </a:solidFill>
              </a:rPr>
              <a:t>Да буде статички стабилан</a:t>
            </a:r>
            <a:r>
              <a:rPr lang="sr-Cyrl-CS" altLang="en-US" sz="3600" b="1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Да буде једноставан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/>
              <a:t>Да буде лак за извођење и одржавање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chemeClr val="accent2"/>
                </a:solidFill>
              </a:rPr>
              <a:t>Да не нарушава (превише) околину</a:t>
            </a:r>
          </a:p>
          <a:p>
            <a:pPr eaLnBrk="1" hangingPunct="1">
              <a:lnSpc>
                <a:spcPct val="150000"/>
              </a:lnSpc>
            </a:pPr>
            <a:endParaRPr lang="sr-Latn-CS" altLang="en-US" sz="3600" b="1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496300" cy="6096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Делови евакуационих органа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0" y="1066800"/>
            <a:ext cx="4921250" cy="167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Cyrl-CS" altLang="en-US" b="1" smtClean="0">
                <a:solidFill>
                  <a:schemeClr val="accent2"/>
                </a:solidFill>
              </a:rPr>
              <a:t>Улазни – Захватни део</a:t>
            </a:r>
          </a:p>
          <a:p>
            <a:pPr eaLnBrk="1" hangingPunct="1">
              <a:lnSpc>
                <a:spcPct val="90000"/>
              </a:lnSpc>
            </a:pPr>
            <a:r>
              <a:rPr lang="sr-Cyrl-CS" altLang="en-US" b="1" smtClean="0">
                <a:solidFill>
                  <a:srgbClr val="003300"/>
                </a:solidFill>
              </a:rPr>
              <a:t>Проводник</a:t>
            </a:r>
          </a:p>
          <a:p>
            <a:pPr eaLnBrk="1" hangingPunct="1">
              <a:lnSpc>
                <a:spcPct val="90000"/>
              </a:lnSpc>
            </a:pPr>
            <a:r>
              <a:rPr lang="sr-Cyrl-CS" altLang="en-US" b="1" smtClean="0">
                <a:solidFill>
                  <a:srgbClr val="800000"/>
                </a:solidFill>
              </a:rPr>
              <a:t>Излазни део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smtClean="0">
              <a:solidFill>
                <a:schemeClr val="accent2"/>
              </a:solidFill>
            </a:endParaRPr>
          </a:p>
        </p:txBody>
      </p:sp>
      <p:pic>
        <p:nvPicPr>
          <p:cNvPr id="258052" name="Picture 4" descr="Sl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799306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1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Cyrl-CS" altLang="en-US" sz="4000" b="1" smtClean="0">
                <a:solidFill>
                  <a:schemeClr val="accent2"/>
                </a:solidFill>
              </a:rPr>
              <a:t>Најважнији чиниоци за избор рачунског протицаја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1625"/>
            <a:ext cx="8458200" cy="40338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sr-Cyrl-CS" altLang="en-US" b="1" smtClean="0">
                <a:solidFill>
                  <a:srgbClr val="FF6600"/>
                </a:solidFill>
              </a:rPr>
              <a:t>Тип бране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b="1" smtClean="0">
                <a:solidFill>
                  <a:srgbClr val="FF0000"/>
                </a:solidFill>
              </a:rPr>
              <a:t>Насељеност низводног подручја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/>
              <a:t>Значај самог објекта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/>
              <a:t>Тип Евакуационих органа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/>
              <a:t>Поузданост хидролошких података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/>
              <a:t>Ретензионе могућности акумулације</a:t>
            </a:r>
            <a:endParaRPr lang="en-US" altLang="en-US" i="1" smtClean="0"/>
          </a:p>
        </p:txBody>
      </p:sp>
    </p:spTree>
    <p:extLst>
      <p:ext uri="{BB962C8B-B14F-4D97-AF65-F5344CB8AC3E}">
        <p14:creationId xmlns:p14="http://schemas.microsoft.com/office/powerpoint/2010/main" val="311273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142875"/>
            <a:ext cx="7772400" cy="762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Избор рачунског протицаја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z="2800" smtClean="0"/>
              <a:t>Према Типу бране</a:t>
            </a:r>
            <a:r>
              <a:rPr lang="sr-Latn-CS" altLang="en-US" sz="2800" smtClean="0"/>
              <a:t> (</a:t>
            </a:r>
            <a:r>
              <a:rPr lang="sr-Cyrl-CS" altLang="en-US" sz="2800" smtClean="0"/>
              <a:t>“Прва генерација критеријума”)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z="2800" smtClean="0">
                <a:solidFill>
                  <a:schemeClr val="accent2"/>
                </a:solidFill>
              </a:rPr>
              <a:t>Према Типу бране и Насељености низводног подручја </a:t>
            </a:r>
            <a:r>
              <a:rPr lang="sr-Latn-CS" altLang="en-US" sz="2800" smtClean="0">
                <a:solidFill>
                  <a:schemeClr val="accent2"/>
                </a:solidFill>
              </a:rPr>
              <a:t>(</a:t>
            </a:r>
            <a:r>
              <a:rPr lang="sr-Cyrl-CS" altLang="en-US" sz="2800" smtClean="0">
                <a:solidFill>
                  <a:schemeClr val="accent2"/>
                </a:solidFill>
              </a:rPr>
              <a:t>“Друга генерација критеријума”)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z="2800" smtClean="0"/>
              <a:t>Према методологији Управљања Ризика </a:t>
            </a:r>
            <a:r>
              <a:rPr lang="sr-Latn-CS" altLang="en-US" sz="2800" smtClean="0"/>
              <a:t>(</a:t>
            </a:r>
            <a:r>
              <a:rPr lang="sr-Cyrl-CS" altLang="en-US" sz="2800" smtClean="0"/>
              <a:t>“Трећа генерација критеријума”)</a:t>
            </a:r>
            <a:r>
              <a:rPr lang="sr-Latn-CS" altLang="en-US" sz="2800" smtClean="0"/>
              <a:t> : </a:t>
            </a:r>
            <a:r>
              <a:rPr lang="sr-Latn-CS" altLang="en-US" sz="2800" i="1" smtClean="0"/>
              <a:t>hazard</a:t>
            </a:r>
            <a:r>
              <a:rPr lang="sr-Latn-CS" altLang="en-US" sz="2800" smtClean="0"/>
              <a:t> * </a:t>
            </a:r>
            <a:r>
              <a:rPr lang="sr-Latn-CS" altLang="en-US" sz="2800" i="1" smtClean="0"/>
              <a:t>št</a:t>
            </a:r>
            <a:r>
              <a:rPr lang="sr-Cyrl-CS" altLang="en-US" sz="2800" i="1" smtClean="0"/>
              <a:t>е</a:t>
            </a:r>
            <a:r>
              <a:rPr lang="sr-Latn-CS" altLang="en-US" sz="2800" i="1" smtClean="0"/>
              <a:t>ta</a:t>
            </a:r>
            <a:r>
              <a:rPr lang="sr-Latn-CS" altLang="en-US" sz="2800" smtClean="0"/>
              <a:t> = </a:t>
            </a:r>
            <a:r>
              <a:rPr lang="sr-Latn-CS" altLang="en-US" sz="2800" i="1" smtClean="0"/>
              <a:t>rizik</a:t>
            </a:r>
            <a:endParaRPr lang="en-US" altLang="en-US" sz="2800" i="1" smtClean="0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928688" y="4286250"/>
            <a:ext cx="693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sr-Cyrl-CS" altLang="en-US" sz="2400">
                <a:solidFill>
                  <a:schemeClr val="accent2"/>
                </a:solidFill>
              </a:rPr>
              <a:t>Поплавни таласи различите вероватноће појаве,  или </a:t>
            </a:r>
            <a:r>
              <a:rPr lang="sr-Latn-CS" altLang="en-US" sz="2400">
                <a:solidFill>
                  <a:schemeClr val="accent1"/>
                </a:solidFill>
              </a:rPr>
              <a:t>PMF (</a:t>
            </a:r>
            <a:r>
              <a:rPr lang="sr-Cyrl-CS" altLang="en-US" sz="2400">
                <a:solidFill>
                  <a:schemeClr val="accent1"/>
                </a:solidFill>
              </a:rPr>
              <a:t>МПФ</a:t>
            </a:r>
            <a:r>
              <a:rPr lang="sr-Latn-CS" altLang="en-US" sz="2400">
                <a:solidFill>
                  <a:schemeClr val="accent1"/>
                </a:solidFill>
              </a:rPr>
              <a:t>)</a:t>
            </a:r>
            <a:endParaRPr lang="sr-Cyrl-CS" altLang="en-US" sz="2400">
              <a:solidFill>
                <a:schemeClr val="accent1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sr-Cyrl-CS" altLang="en-US" sz="240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sr-Cyrl-CS" altLang="en-US" sz="2400">
                <a:solidFill>
                  <a:schemeClr val="accent2"/>
                </a:solidFill>
              </a:rPr>
              <a:t>Различити меродавни протицаји за различите делове ЕО</a:t>
            </a:r>
          </a:p>
        </p:txBody>
      </p:sp>
    </p:spTree>
    <p:extLst>
      <p:ext uri="{BB962C8B-B14F-4D97-AF65-F5344CB8AC3E}">
        <p14:creationId xmlns:p14="http://schemas.microsoft.com/office/powerpoint/2010/main" val="42543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52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Трансформација поплавног таласа у акумулацији</a:t>
            </a:r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4500563" y="5041900"/>
          <a:ext cx="2592387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3" imgW="1371600" imgH="368300" progId="Equation.3">
                  <p:embed/>
                </p:oleObj>
              </mc:Choice>
              <mc:Fallback>
                <p:oleObj name="Equation" r:id="rId3" imgW="1371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5041900"/>
                        <a:ext cx="2592387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69" name="Picture 8" descr="Sl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1147763"/>
            <a:ext cx="577056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Sl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65625"/>
            <a:ext cx="40671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23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72400" cy="1152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Трансформација поплавног таласа у акумулацији</a:t>
            </a:r>
          </a:p>
        </p:txBody>
      </p:sp>
      <p:sp>
        <p:nvSpPr>
          <p:cNvPr id="114691" name="Rectangle 7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14692" name="Picture 8" descr="S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85875"/>
            <a:ext cx="359886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3429000"/>
            <a:ext cx="88931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sr-Latn-CS" altLang="en-US" sz="2000">
                <a:latin typeface="Arial" charset="0"/>
              </a:rPr>
              <a:t>Степен ублажења</a:t>
            </a:r>
            <a:r>
              <a:rPr lang="en-US" altLang="en-US" sz="2000">
                <a:latin typeface="Arial" charset="0"/>
              </a:rPr>
              <a:t> </a:t>
            </a:r>
            <a:r>
              <a:rPr lang="sr-Latn-CS" altLang="en-US" sz="2000">
                <a:latin typeface="Arial" charset="0"/>
              </a:rPr>
              <a:t>зависи од</a:t>
            </a:r>
            <a:r>
              <a:rPr lang="en-US" altLang="en-US" sz="2000">
                <a:latin typeface="Arial" charset="0"/>
              </a:rPr>
              <a:t>: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	</a:t>
            </a:r>
            <a:r>
              <a:rPr lang="en-US" altLang="en-US" sz="2000" i="1">
                <a:solidFill>
                  <a:schemeClr val="accent2"/>
                </a:solidFill>
                <a:latin typeface="Arial" charset="0"/>
              </a:rPr>
              <a:t>Пр</a:t>
            </a:r>
            <a:r>
              <a:rPr lang="sr-Latn-CS" altLang="en-US" sz="2000" i="1">
                <a:solidFill>
                  <a:schemeClr val="accent2"/>
                </a:solidFill>
                <a:latin typeface="Arial" charset="0"/>
              </a:rPr>
              <a:t>опусне способности </a:t>
            </a:r>
            <a:r>
              <a:rPr lang="en-US" altLang="en-US" sz="2000" i="1">
                <a:solidFill>
                  <a:schemeClr val="accent2"/>
                </a:solidFill>
                <a:latin typeface="Arial" charset="0"/>
              </a:rPr>
              <a:t>– </a:t>
            </a:r>
            <a:r>
              <a:rPr lang="sr-Cyrl-CS" altLang="en-US" sz="2000" i="1">
                <a:solidFill>
                  <a:schemeClr val="accent2"/>
                </a:solidFill>
                <a:latin typeface="Arial" charset="0"/>
              </a:rPr>
              <a:t>капацитета </a:t>
            </a:r>
            <a:r>
              <a:rPr lang="sr-Latn-CS" altLang="en-US" sz="2000">
                <a:solidFill>
                  <a:schemeClr val="accent2"/>
                </a:solidFill>
                <a:latin typeface="Arial" charset="0"/>
              </a:rPr>
              <a:t>ЕО</a:t>
            </a:r>
            <a:r>
              <a:rPr lang="en-US" altLang="en-US" sz="20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000" b="0">
                <a:solidFill>
                  <a:schemeClr val="accent2"/>
                </a:solidFill>
                <a:latin typeface="Arial" charset="0"/>
              </a:rPr>
              <a:t>и</a:t>
            </a:r>
            <a:r>
              <a:rPr lang="sr-Latn-CS" altLang="en-US" sz="2000">
                <a:solidFill>
                  <a:schemeClr val="accent2"/>
                </a:solidFill>
                <a:latin typeface="Arial" charset="0"/>
              </a:rPr>
              <a:t> </a:t>
            </a:r>
            <a:endParaRPr lang="en-US" altLang="en-US" sz="200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6600"/>
                </a:solidFill>
                <a:latin typeface="Arial" charset="0"/>
              </a:rPr>
              <a:t>	Р</a:t>
            </a:r>
            <a:r>
              <a:rPr lang="sr-Latn-CS" altLang="en-US" sz="2000" i="1">
                <a:solidFill>
                  <a:srgbClr val="006600"/>
                </a:solidFill>
                <a:latin typeface="Arial" charset="0"/>
              </a:rPr>
              <a:t>асположиве запремине</a:t>
            </a:r>
            <a:r>
              <a:rPr lang="sr-Cyrl-CS" altLang="en-US" sz="2000" i="1">
                <a:solidFill>
                  <a:srgbClr val="006600"/>
                </a:solidFill>
                <a:latin typeface="Arial" charset="0"/>
              </a:rPr>
              <a:t> акумулације</a:t>
            </a:r>
            <a:r>
              <a:rPr lang="en-US" altLang="en-US" sz="2000">
                <a:solidFill>
                  <a:schemeClr val="accent2"/>
                </a:solidFill>
                <a:latin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i="1">
                <a:latin typeface="Arial" charset="0"/>
              </a:rPr>
              <a:t>Већ</a:t>
            </a:r>
            <a:r>
              <a:rPr lang="sr-Cyrl-CS" altLang="en-US" sz="2000" i="1">
                <a:latin typeface="Arial" charset="0"/>
              </a:rPr>
              <a:t>и</a:t>
            </a:r>
            <a:r>
              <a:rPr lang="sr-Latn-CS" altLang="en-US" sz="2000" i="1">
                <a:latin typeface="Arial" charset="0"/>
              </a:rPr>
              <a:t> </a:t>
            </a:r>
            <a:r>
              <a:rPr lang="sr-Cyrl-CS" altLang="en-US" sz="2000" i="1">
                <a:solidFill>
                  <a:schemeClr val="accent2"/>
                </a:solidFill>
                <a:latin typeface="Arial" charset="0"/>
              </a:rPr>
              <a:t>капацитет </a:t>
            </a:r>
            <a:r>
              <a:rPr lang="sr-Latn-CS" altLang="en-US" sz="2000">
                <a:solidFill>
                  <a:schemeClr val="accent2"/>
                </a:solidFill>
                <a:latin typeface="Arial" charset="0"/>
              </a:rPr>
              <a:t>ЕО</a:t>
            </a:r>
            <a:r>
              <a:rPr lang="en-US" altLang="en-US" sz="20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altLang="en-US" sz="2000" b="0">
                <a:solidFill>
                  <a:schemeClr val="accent2"/>
                </a:solidFill>
                <a:latin typeface="Arial" charset="0"/>
                <a:cs typeface="Arial" charset="0"/>
              </a:rPr>
              <a:t>→ </a:t>
            </a:r>
            <a:r>
              <a:rPr lang="sr-Cyrl-CS" altLang="en-US" sz="2000" i="1">
                <a:latin typeface="Arial" charset="0"/>
              </a:rPr>
              <a:t>В</a:t>
            </a:r>
            <a:r>
              <a:rPr lang="sr-Latn-CS" altLang="en-US" sz="2000" i="1">
                <a:latin typeface="Arial" charset="0"/>
              </a:rPr>
              <a:t>ећ</a:t>
            </a:r>
            <a:r>
              <a:rPr lang="sr-Cyrl-CS" altLang="en-US" sz="2000" i="1">
                <a:latin typeface="Arial" charset="0"/>
              </a:rPr>
              <a:t>и</a:t>
            </a:r>
            <a:r>
              <a:rPr lang="sr-Cyrl-CS" altLang="en-US" sz="200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000" i="1">
                <a:solidFill>
                  <a:srgbClr val="FF0000"/>
                </a:solidFill>
                <a:latin typeface="Arial" charset="0"/>
              </a:rPr>
              <a:t>излазни протицај</a:t>
            </a:r>
            <a:r>
              <a:rPr lang="sr-Latn-CS" altLang="en-US" sz="200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altLang="en-US" sz="2400" b="0">
                <a:solidFill>
                  <a:schemeClr val="accent2"/>
                </a:solidFill>
                <a:latin typeface="Arial" charset="0"/>
              </a:rPr>
              <a:t>→</a:t>
            </a:r>
            <a:r>
              <a:rPr lang="en-US" altLang="en-US" sz="24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000" i="1">
                <a:latin typeface="Arial" charset="0"/>
              </a:rPr>
              <a:t>мање</a:t>
            </a:r>
            <a:r>
              <a:rPr lang="sr-Latn-CS" altLang="en-US" sz="2000" i="1">
                <a:solidFill>
                  <a:schemeClr val="accent2"/>
                </a:solidFill>
                <a:latin typeface="Arial" charset="0"/>
              </a:rPr>
              <a:t> ублажење</a:t>
            </a:r>
            <a:r>
              <a:rPr lang="en-US" altLang="en-US" sz="2000">
                <a:solidFill>
                  <a:schemeClr val="accent2"/>
                </a:solidFill>
                <a:latin typeface="Arial" charset="0"/>
              </a:rPr>
              <a:t>.</a:t>
            </a:r>
            <a:endParaRPr lang="sr-Cyrl-CS" altLang="en-US" sz="200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 i="1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i="1">
                <a:latin typeface="Arial" charset="0"/>
              </a:rPr>
              <a:t>Већа </a:t>
            </a:r>
            <a:r>
              <a:rPr lang="sr-Latn-CS" altLang="en-US" sz="2000" i="1">
                <a:solidFill>
                  <a:srgbClr val="006600"/>
                </a:solidFill>
                <a:latin typeface="Arial" charset="0"/>
              </a:rPr>
              <a:t>запремина </a:t>
            </a:r>
            <a:r>
              <a:rPr lang="sr-Latn-CS" altLang="en-US" sz="2000" i="1">
                <a:solidFill>
                  <a:schemeClr val="accent2"/>
                </a:solidFill>
                <a:latin typeface="Arial" charset="0"/>
                <a:cs typeface="Arial" charset="0"/>
              </a:rPr>
              <a:t>→</a:t>
            </a:r>
            <a:r>
              <a:rPr lang="sr-Cyrl-CS" altLang="en-US" sz="20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000" i="1">
                <a:latin typeface="Arial" charset="0"/>
              </a:rPr>
              <a:t>мањи </a:t>
            </a:r>
            <a:r>
              <a:rPr lang="sr-Cyrl-CS" altLang="en-US" sz="2000">
                <a:solidFill>
                  <a:srgbClr val="FF0000"/>
                </a:solidFill>
                <a:latin typeface="Arial" charset="0"/>
              </a:rPr>
              <a:t>излазни протицај </a:t>
            </a:r>
            <a:r>
              <a:rPr lang="sr-Cyrl-CS" alt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sr-Cyrl-CS" altLang="en-US" sz="200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Cyrl-CS" altLang="en-US" sz="2000" i="1">
                <a:latin typeface="Arial" charset="0"/>
              </a:rPr>
              <a:t>В</a:t>
            </a:r>
            <a:r>
              <a:rPr lang="sr-Latn-CS" altLang="en-US" sz="2000" i="1">
                <a:latin typeface="Arial" charset="0"/>
              </a:rPr>
              <a:t>еће </a:t>
            </a:r>
            <a:r>
              <a:rPr lang="sr-Latn-CS" altLang="en-US" sz="2000" i="1">
                <a:solidFill>
                  <a:schemeClr val="accent2"/>
                </a:solidFill>
                <a:latin typeface="Arial" charset="0"/>
              </a:rPr>
              <a:t>ублажење</a:t>
            </a:r>
            <a:r>
              <a:rPr lang="en-US" altLang="en-US" sz="2000">
                <a:solidFill>
                  <a:schemeClr val="accent2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9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1052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Трансформација таласа </a:t>
            </a:r>
            <a:b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</a:b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Квазистационарна метода</a:t>
            </a: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15716" name="Picture 5" descr="Sl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54721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900113" y="4759325"/>
            <a:ext cx="77041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9875" indent="-269875" eaLnBrk="0" hangingPunct="0">
              <a:spcBef>
                <a:spcPct val="20000"/>
              </a:spcBef>
              <a:buChar char="•"/>
              <a:tabLst>
                <a:tab pos="269875" algn="r"/>
                <a:tab pos="5715000" algn="l"/>
                <a:tab pos="5943600" algn="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69875" algn="r"/>
                <a:tab pos="5715000" algn="l"/>
                <a:tab pos="5943600" algn="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69875" algn="r"/>
                <a:tab pos="5715000" algn="l"/>
                <a:tab pos="5943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9875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r-Cyrl-CS" altLang="en-US" sz="2400" i="1">
                <a:solidFill>
                  <a:schemeClr val="accent2"/>
                </a:solidFill>
                <a:latin typeface="Arial" charset="0"/>
              </a:rPr>
              <a:t>Н</a:t>
            </a:r>
            <a:r>
              <a:rPr lang="sr-Latn-CS" altLang="en-US" sz="2400" i="1">
                <a:solidFill>
                  <a:schemeClr val="accent2"/>
                </a:solidFill>
                <a:latin typeface="Arial" charset="0"/>
              </a:rPr>
              <a:t>иво воде </a:t>
            </a:r>
            <a:r>
              <a:rPr lang="sr-Latn-CS" altLang="en-US" sz="2400">
                <a:solidFill>
                  <a:srgbClr val="006600"/>
                </a:solidFill>
                <a:latin typeface="Arial" charset="0"/>
              </a:rPr>
              <a:t>хоризонталан</a:t>
            </a:r>
            <a:r>
              <a:rPr lang="en-US" altLang="en-US" sz="2400">
                <a:solidFill>
                  <a:schemeClr val="accent2"/>
                </a:solidFill>
                <a:latin typeface="Arial" charset="0"/>
              </a:rPr>
              <a:t>, </a:t>
            </a:r>
            <a:endParaRPr lang="sr-Cyrl-CS" altLang="en-US" sz="240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sr-Cyrl-CS" altLang="en-US" sz="2400" i="1">
                <a:solidFill>
                  <a:schemeClr val="accent2"/>
                </a:solidFill>
                <a:latin typeface="Arial" charset="0"/>
              </a:rPr>
              <a:t>З</a:t>
            </a:r>
            <a:r>
              <a:rPr lang="sr-Latn-CS" altLang="en-US" sz="2400" i="1">
                <a:solidFill>
                  <a:schemeClr val="accent2"/>
                </a:solidFill>
                <a:latin typeface="Arial" charset="0"/>
              </a:rPr>
              <a:t>анемарује</a:t>
            </a:r>
            <a:r>
              <a:rPr lang="en-US" altLang="en-US" sz="2400" i="1">
                <a:solidFill>
                  <a:schemeClr val="accent2"/>
                </a:solidFill>
                <a:latin typeface="Arial" charset="0"/>
              </a:rPr>
              <a:t> ce </a:t>
            </a:r>
            <a:r>
              <a:rPr lang="sr-Latn-CS" altLang="en-US" sz="2400" i="1">
                <a:solidFill>
                  <a:srgbClr val="800000"/>
                </a:solidFill>
                <a:latin typeface="Arial" charset="0"/>
              </a:rPr>
              <a:t>време простирања</a:t>
            </a:r>
            <a:r>
              <a:rPr lang="sr-Cyrl-CS" altLang="en-US" sz="240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400" i="1">
                <a:solidFill>
                  <a:schemeClr val="accent2"/>
                </a:solidFill>
                <a:latin typeface="Arial" charset="0"/>
              </a:rPr>
              <a:t>поремећаја</a:t>
            </a:r>
            <a:r>
              <a:rPr lang="en-US" altLang="en-US" sz="2400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0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5888"/>
            <a:ext cx="77724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Квазистационарна </a:t>
            </a:r>
            <a:r>
              <a:rPr lang="sl-SI" altLang="en-US" sz="3600" b="1" smtClean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метода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974725" y="1593850"/>
          <a:ext cx="58324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3" imgW="3733800" imgH="228600" progId="Equation.3">
                  <p:embed/>
                </p:oleObj>
              </mc:Choice>
              <mc:Fallback>
                <p:oleObj name="Equation" r:id="rId3" imgW="3733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1593850"/>
                        <a:ext cx="58324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1039813" y="2833688"/>
          <a:ext cx="263048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5" imgW="1688367" imgH="241195" progId="Equation.3">
                  <p:embed/>
                </p:oleObj>
              </mc:Choice>
              <mc:Fallback>
                <p:oleObj name="Equation" r:id="rId5" imgW="168836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3" y="2833688"/>
                        <a:ext cx="2630487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4864100" y="2852738"/>
          <a:ext cx="3740150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7" imgW="2400300" imgH="215900" progId="Equation.3">
                  <p:embed/>
                </p:oleObj>
              </mc:Choice>
              <mc:Fallback>
                <p:oleObj name="Equation" r:id="rId7" imgW="2400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852738"/>
                        <a:ext cx="3740150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1114425" y="3860800"/>
          <a:ext cx="2049463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9" imgW="927100" imgH="241300" progId="Equation.3">
                  <p:embed/>
                </p:oleObj>
              </mc:Choice>
              <mc:Fallback>
                <p:oleObj name="Equation" r:id="rId9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3860800"/>
                        <a:ext cx="2049463" cy="52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5"/>
          <p:cNvGraphicFramePr>
            <a:graphicFrameLocks noChangeAspect="1"/>
          </p:cNvGraphicFramePr>
          <p:nvPr/>
        </p:nvGraphicFramePr>
        <p:xfrm>
          <a:off x="3348038" y="3867150"/>
          <a:ext cx="40322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11" imgW="1815312" imgH="253890" progId="Equation.3">
                  <p:embed/>
                </p:oleObj>
              </mc:Choice>
              <mc:Fallback>
                <p:oleObj name="Equation" r:id="rId11" imgW="181531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3867150"/>
                        <a:ext cx="4032250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5" name="Rectangle 17"/>
          <p:cNvSpPr>
            <a:spLocks noChangeArrowheads="1"/>
          </p:cNvSpPr>
          <p:nvPr/>
        </p:nvSpPr>
        <p:spPr bwMode="auto">
          <a:xfrm>
            <a:off x="971550" y="908050"/>
            <a:ext cx="309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0">
                <a:latin typeface="Arial" charset="0"/>
              </a:rPr>
              <a:t>Једначина биланс</a:t>
            </a:r>
            <a:r>
              <a:rPr lang="sr-Cyrl-CS" altLang="en-US" sz="2000" b="0">
                <a:latin typeface="Arial" charset="0"/>
              </a:rPr>
              <a:t>а</a:t>
            </a:r>
            <a:r>
              <a:rPr lang="en-US" altLang="en-US" sz="2000" b="0">
                <a:latin typeface="Arial" charset="0"/>
              </a:rPr>
              <a:t>:</a:t>
            </a:r>
          </a:p>
        </p:txBody>
      </p:sp>
      <p:sp>
        <p:nvSpPr>
          <p:cNvPr id="2058" name="Rectangle 18"/>
          <p:cNvSpPr>
            <a:spLocks noChangeArrowheads="1"/>
          </p:cNvSpPr>
          <p:nvPr/>
        </p:nvSpPr>
        <p:spPr bwMode="auto">
          <a:xfrm>
            <a:off x="971550" y="2060575"/>
            <a:ext cx="5973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altLang="en-US" sz="2000" b="0">
                <a:latin typeface="Arial" charset="0"/>
              </a:rPr>
              <a:t>П</a:t>
            </a:r>
            <a:r>
              <a:rPr lang="sr-Latn-CS" altLang="en-US" sz="2000" b="0">
                <a:latin typeface="Arial" charset="0"/>
              </a:rPr>
              <a:t>олази </a:t>
            </a:r>
            <a:r>
              <a:rPr lang="sr-Cyrl-CS" altLang="en-US" sz="2000" b="0">
                <a:latin typeface="Arial" charset="0"/>
              </a:rPr>
              <a:t>се </a:t>
            </a:r>
            <a:r>
              <a:rPr lang="sr-Latn-CS" altLang="en-US" sz="2000" b="0">
                <a:latin typeface="Arial" charset="0"/>
              </a:rPr>
              <a:t>од </a:t>
            </a:r>
            <a:r>
              <a:rPr lang="sr-Latn-CS" altLang="en-US" sz="2000" b="0" i="1">
                <a:latin typeface="Arial" charset="0"/>
              </a:rPr>
              <a:t>претходног</a:t>
            </a:r>
            <a:r>
              <a:rPr lang="sr-Latn-CS" altLang="en-US" sz="2000" b="0">
                <a:latin typeface="Arial" charset="0"/>
              </a:rPr>
              <a:t> временског пресека</a:t>
            </a:r>
            <a:r>
              <a:rPr lang="en-US" altLang="en-US" sz="2000" b="0">
                <a:latin typeface="Arial" charset="0"/>
              </a:rPr>
              <a:t>,</a:t>
            </a:r>
            <a:r>
              <a:rPr lang="sl-SI" altLang="en-US" sz="2000" b="0" i="1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sl-SI" altLang="en-US" sz="2000" b="0">
                <a:latin typeface="Arial" charset="0"/>
              </a:rPr>
              <a:t>,</a:t>
            </a:r>
            <a:r>
              <a:rPr lang="en-US" altLang="en-US" sz="2000" b="0">
                <a:latin typeface="Arial" charset="0"/>
              </a:rPr>
              <a:t> </a:t>
            </a:r>
            <a:endParaRPr lang="sr-Cyrl-CS" altLang="en-US" sz="20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0">
                <a:latin typeface="Arial" charset="0"/>
              </a:rPr>
              <a:t>а траже се вредности у </a:t>
            </a:r>
            <a:r>
              <a:rPr lang="sr-Latn-CS" altLang="en-US" sz="2000" b="0" i="1">
                <a:latin typeface="Arial" charset="0"/>
              </a:rPr>
              <a:t>текућем</a:t>
            </a:r>
            <a:r>
              <a:rPr lang="sr-Latn-CS" altLang="en-US" sz="2000" b="0">
                <a:latin typeface="Arial" charset="0"/>
              </a:rPr>
              <a:t> пресеку</a:t>
            </a:r>
            <a:r>
              <a:rPr lang="en-US" altLang="en-US" sz="2000" b="0">
                <a:latin typeface="Arial" charset="0"/>
              </a:rPr>
              <a:t>, </a:t>
            </a:r>
            <a:r>
              <a:rPr lang="sr-Latn-CS" altLang="en-US" sz="2000" b="0" i="1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2000" b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altLang="en-US" sz="2000" b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</a:t>
            </a:r>
            <a:r>
              <a:rPr lang="sr-Latn-CS" altLang="en-US" sz="2000" b="0" i="1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altLang="en-US" sz="2000" b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sp>
        <p:nvSpPr>
          <p:cNvPr id="2059" name="Rectangle 19"/>
          <p:cNvSpPr>
            <a:spLocks noChangeArrowheads="1"/>
          </p:cNvSpPr>
          <p:nvPr/>
        </p:nvSpPr>
        <p:spPr bwMode="auto">
          <a:xfrm>
            <a:off x="3779838" y="2852738"/>
            <a:ext cx="903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0">
                <a:latin typeface="Arial" charset="0"/>
              </a:rPr>
              <a:t>где је</a:t>
            </a:r>
            <a:r>
              <a:rPr lang="en-US" altLang="en-US" sz="2000" b="0">
                <a:latin typeface="Arial" charset="0"/>
                <a:sym typeface="Symbol" pitchFamily="18" charset="2"/>
              </a:rPr>
              <a:t></a:t>
            </a:r>
          </a:p>
        </p:txBody>
      </p:sp>
      <p:sp>
        <p:nvSpPr>
          <p:cNvPr id="2060" name="Rectangle 20"/>
          <p:cNvSpPr>
            <a:spLocks noChangeArrowheads="1"/>
          </p:cNvSpPr>
          <p:nvPr/>
        </p:nvSpPr>
        <p:spPr bwMode="auto">
          <a:xfrm>
            <a:off x="1042988" y="4689475"/>
            <a:ext cx="3006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0" i="1">
                <a:solidFill>
                  <a:srgbClr val="006600"/>
                </a:solidFill>
              </a:rPr>
              <a:t>V</a:t>
            </a:r>
            <a:r>
              <a:rPr lang="en-US" altLang="en-US" sz="2400" b="0" baseline="-25000">
                <a:solidFill>
                  <a:srgbClr val="006600"/>
                </a:solidFill>
              </a:rPr>
              <a:t>2</a:t>
            </a:r>
            <a:r>
              <a:rPr lang="en-US" altLang="en-US" sz="2400" b="0">
                <a:solidFill>
                  <a:srgbClr val="006600"/>
                </a:solidFill>
              </a:rPr>
              <a:t> =</a:t>
            </a:r>
            <a:r>
              <a:rPr lang="sr-Latn-CS" altLang="en-US" sz="2400" b="0" i="1">
                <a:solidFill>
                  <a:srgbClr val="006600"/>
                </a:solidFill>
              </a:rPr>
              <a:t>V</a:t>
            </a:r>
            <a:r>
              <a:rPr lang="en-US" altLang="en-US" sz="2400" b="0">
                <a:solidFill>
                  <a:srgbClr val="006600"/>
                </a:solidFill>
              </a:rPr>
              <a:t> (</a:t>
            </a:r>
            <a:r>
              <a:rPr lang="sr-Latn-CS" altLang="en-US" sz="2400" b="0" i="1">
                <a:solidFill>
                  <a:srgbClr val="006600"/>
                </a:solidFill>
              </a:rPr>
              <a:t>Z</a:t>
            </a:r>
            <a:r>
              <a:rPr lang="en-US" altLang="en-US" sz="2400" b="0" baseline="-25000">
                <a:solidFill>
                  <a:srgbClr val="006600"/>
                </a:solidFill>
              </a:rPr>
              <a:t>2</a:t>
            </a:r>
            <a:r>
              <a:rPr lang="en-US" altLang="en-US" sz="2400" b="0">
                <a:solidFill>
                  <a:srgbClr val="006600"/>
                </a:solidFill>
              </a:rPr>
              <a:t>)</a:t>
            </a:r>
            <a:endParaRPr lang="sl-SI" altLang="en-US" sz="2400" b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l-SI" altLang="en-US" sz="2400" b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0" i="1">
                <a:solidFill>
                  <a:srgbClr val="800000"/>
                </a:solidFill>
              </a:rPr>
              <a:t>Q</a:t>
            </a:r>
            <a:r>
              <a:rPr lang="sr-Latn-CS" altLang="en-US" sz="2400" b="0" i="1" baseline="-25000">
                <a:solidFill>
                  <a:srgbClr val="800000"/>
                </a:solidFill>
              </a:rPr>
              <a:t>IZ </a:t>
            </a:r>
            <a:r>
              <a:rPr lang="en-US" altLang="en-US" sz="2400" b="0" baseline="-25000">
                <a:solidFill>
                  <a:srgbClr val="800000"/>
                </a:solidFill>
              </a:rPr>
              <a:t>2</a:t>
            </a:r>
            <a:r>
              <a:rPr lang="en-US" altLang="en-US" sz="2400" b="0">
                <a:solidFill>
                  <a:srgbClr val="800000"/>
                </a:solidFill>
              </a:rPr>
              <a:t> = </a:t>
            </a:r>
            <a:r>
              <a:rPr lang="sr-Latn-CS" altLang="en-US" sz="2400" b="0" i="1">
                <a:solidFill>
                  <a:srgbClr val="800000"/>
                </a:solidFill>
              </a:rPr>
              <a:t>Q</a:t>
            </a:r>
            <a:r>
              <a:rPr lang="en-US" altLang="en-US" sz="2400" b="0">
                <a:solidFill>
                  <a:srgbClr val="800000"/>
                </a:solidFill>
              </a:rPr>
              <a:t> (</a:t>
            </a:r>
            <a:r>
              <a:rPr lang="sr-Latn-CS" altLang="en-US" sz="2400" b="0" i="1">
                <a:solidFill>
                  <a:srgbClr val="800000"/>
                </a:solidFill>
              </a:rPr>
              <a:t>Z</a:t>
            </a:r>
            <a:r>
              <a:rPr lang="en-US" altLang="en-US" sz="2400" b="0" baseline="-25000">
                <a:solidFill>
                  <a:srgbClr val="800000"/>
                </a:solidFill>
              </a:rPr>
              <a:t>2</a:t>
            </a:r>
            <a:r>
              <a:rPr lang="en-US" altLang="en-US" sz="2400" b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4109" name="Picture 22" descr="Sl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441825"/>
            <a:ext cx="381635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9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5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15888"/>
            <a:ext cx="7772400" cy="57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Квазистационарна </a:t>
            </a:r>
            <a:r>
              <a:rPr lang="sl-SI" altLang="en-US" sz="4000" b="1" smtClean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sr-Cyrl-CS" altLang="en-US" sz="4000" b="1" smtClean="0">
                <a:solidFill>
                  <a:schemeClr val="accent2"/>
                </a:solidFill>
                <a:latin typeface="Arial" charset="0"/>
              </a:rPr>
              <a:t>метода</a:t>
            </a:r>
          </a:p>
        </p:txBody>
      </p:sp>
      <p:graphicFrame>
        <p:nvGraphicFramePr>
          <p:cNvPr id="3074" name="Object 21"/>
          <p:cNvGraphicFramePr>
            <a:graphicFrameLocks noChangeAspect="1"/>
          </p:cNvGraphicFramePr>
          <p:nvPr/>
        </p:nvGraphicFramePr>
        <p:xfrm>
          <a:off x="1835150" y="884238"/>
          <a:ext cx="129698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736280" imgH="215806" progId="Equation.3">
                  <p:embed/>
                </p:oleObj>
              </mc:Choice>
              <mc:Fallback>
                <p:oleObj name="Equation" r:id="rId3" imgW="736280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884238"/>
                        <a:ext cx="129698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20"/>
          <p:cNvGraphicFramePr>
            <a:graphicFrameLocks noChangeAspect="1"/>
          </p:cNvGraphicFramePr>
          <p:nvPr/>
        </p:nvGraphicFramePr>
        <p:xfrm>
          <a:off x="1835150" y="1590675"/>
          <a:ext cx="21050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1193800" imgH="241300" progId="Equation.3">
                  <p:embed/>
                </p:oleObj>
              </mc:Choice>
              <mc:Fallback>
                <p:oleObj name="Equation" r:id="rId5" imgW="1193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590675"/>
                        <a:ext cx="21050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9"/>
          <p:cNvGraphicFramePr>
            <a:graphicFrameLocks noChangeAspect="1"/>
          </p:cNvGraphicFramePr>
          <p:nvPr/>
        </p:nvGraphicFramePr>
        <p:xfrm>
          <a:off x="1835150" y="2016125"/>
          <a:ext cx="1617663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7" imgW="914400" imgH="228600" progId="Equation.3">
                  <p:embed/>
                </p:oleObj>
              </mc:Choice>
              <mc:Fallback>
                <p:oleObj name="Equation" r:id="rId7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016125"/>
                        <a:ext cx="1617663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18"/>
          <p:cNvGraphicFramePr>
            <a:graphicFrameLocks noChangeAspect="1"/>
          </p:cNvGraphicFramePr>
          <p:nvPr/>
        </p:nvGraphicFramePr>
        <p:xfrm>
          <a:off x="1835150" y="2447925"/>
          <a:ext cx="1836738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9" imgW="1040948" imgH="228501" progId="Equation.3">
                  <p:embed/>
                </p:oleObj>
              </mc:Choice>
              <mc:Fallback>
                <p:oleObj name="Equation" r:id="rId9" imgW="1040948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447925"/>
                        <a:ext cx="1836738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17"/>
          <p:cNvGraphicFramePr>
            <a:graphicFrameLocks noChangeAspect="1"/>
          </p:cNvGraphicFramePr>
          <p:nvPr/>
        </p:nvGraphicFramePr>
        <p:xfrm>
          <a:off x="1835150" y="4194175"/>
          <a:ext cx="23749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11" imgW="1346200" imgH="241300" progId="Equation.3">
                  <p:embed/>
                </p:oleObj>
              </mc:Choice>
              <mc:Fallback>
                <p:oleObj name="Equation" r:id="rId11" imgW="1346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194175"/>
                        <a:ext cx="23749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16"/>
          <p:cNvGraphicFramePr>
            <a:graphicFrameLocks noChangeAspect="1"/>
          </p:cNvGraphicFramePr>
          <p:nvPr/>
        </p:nvGraphicFramePr>
        <p:xfrm>
          <a:off x="1835150" y="4632325"/>
          <a:ext cx="1751013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3" imgW="990600" imgH="228600" progId="Equation.3">
                  <p:embed/>
                </p:oleObj>
              </mc:Choice>
              <mc:Fallback>
                <p:oleObj name="Equation" r:id="rId13" imgW="990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632325"/>
                        <a:ext cx="1751013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15"/>
          <p:cNvGraphicFramePr>
            <a:graphicFrameLocks noChangeAspect="1"/>
          </p:cNvGraphicFramePr>
          <p:nvPr/>
        </p:nvGraphicFramePr>
        <p:xfrm>
          <a:off x="1835150" y="5064125"/>
          <a:ext cx="1970088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15" imgW="1117600" imgH="228600" progId="Equation.3">
                  <p:embed/>
                </p:oleObj>
              </mc:Choice>
              <mc:Fallback>
                <p:oleObj name="Equation" r:id="rId15" imgW="1117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064125"/>
                        <a:ext cx="1970088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14"/>
          <p:cNvGraphicFramePr>
            <a:graphicFrameLocks noChangeAspect="1"/>
          </p:cNvGraphicFramePr>
          <p:nvPr/>
        </p:nvGraphicFramePr>
        <p:xfrm>
          <a:off x="1835150" y="5964238"/>
          <a:ext cx="23749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17" imgW="1346200" imgH="279400" progId="Equation.3">
                  <p:embed/>
                </p:oleObj>
              </mc:Choice>
              <mc:Fallback>
                <p:oleObj name="Equation" r:id="rId17" imgW="13462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64238"/>
                        <a:ext cx="23749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71" name="Rectangle 30"/>
          <p:cNvSpPr>
            <a:spLocks noChangeArrowheads="1"/>
          </p:cNvSpPr>
          <p:nvPr/>
        </p:nvSpPr>
        <p:spPr bwMode="auto">
          <a:xfrm>
            <a:off x="0" y="4371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57200" algn="r"/>
                <a:tab pos="5715000" algn="l"/>
                <a:tab pos="5943600" algn="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r"/>
                <a:tab pos="5715000" algn="l"/>
                <a:tab pos="5943600" algn="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r"/>
                <a:tab pos="5715000" algn="l"/>
                <a:tab pos="5943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sp>
        <p:nvSpPr>
          <p:cNvPr id="3084" name="Text Box 31"/>
          <p:cNvSpPr txBox="1">
            <a:spLocks noChangeArrowheads="1"/>
          </p:cNvSpPr>
          <p:nvPr/>
        </p:nvSpPr>
        <p:spPr bwMode="auto">
          <a:xfrm>
            <a:off x="2268538" y="2924175"/>
            <a:ext cx="9366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000">
                <a:latin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000">
                <a:latin typeface="Arial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l-SI" altLang="en-US" sz="2000">
                <a:latin typeface="Arial" charset="0"/>
              </a:rPr>
              <a:t>.</a:t>
            </a:r>
            <a:endParaRPr lang="en-US" altLang="en-US" sz="2000">
              <a:latin typeface="Arial" charset="0"/>
            </a:endParaRPr>
          </a:p>
        </p:txBody>
      </p:sp>
      <p:pic>
        <p:nvPicPr>
          <p:cNvPr id="117773" name="Picture 32" descr="Sl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49725"/>
            <a:ext cx="40671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4" name="Picture 33" descr="Sl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36613"/>
            <a:ext cx="424973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5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207375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chemeClr val="accent2"/>
                </a:solidFill>
                <a:latin typeface="Arial" charset="0"/>
              </a:rPr>
              <a:t>НИСУ све бране Б</a:t>
            </a:r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ране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3063" y="1981200"/>
            <a:ext cx="7321550" cy="32337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rgbClr val="0000FF"/>
                </a:solidFill>
                <a:latin typeface="Arial" charset="0"/>
              </a:rPr>
              <a:t>Бране за чување воде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rgbClr val="FF0000"/>
                </a:solidFill>
                <a:latin typeface="Arial" charset="0"/>
              </a:rPr>
              <a:t>Јаловишне бране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3600" b="1" smtClean="0">
                <a:solidFill>
                  <a:srgbClr val="006600"/>
                </a:solidFill>
                <a:latin typeface="Arial" charset="0"/>
              </a:rPr>
              <a:t>Преграде</a:t>
            </a:r>
          </a:p>
          <a:p>
            <a:pPr eaLnBrk="1" hangingPunct="1">
              <a:buFontTx/>
              <a:buNone/>
            </a:pPr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8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9036050" cy="10525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Трансформација таласа </a:t>
            </a:r>
            <a:b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</a:br>
            <a:endParaRPr lang="sr-Cyrl-CS" altLang="en-US" sz="3600" b="1" smtClean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55650" y="981075"/>
            <a:ext cx="74882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57200" algn="r"/>
                <a:tab pos="5715000" algn="l"/>
                <a:tab pos="5943600" algn="r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57200" algn="r"/>
                <a:tab pos="5715000" algn="l"/>
                <a:tab pos="5943600" algn="r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57200" algn="r"/>
                <a:tab pos="5715000" algn="l"/>
                <a:tab pos="5943600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r"/>
                <a:tab pos="5715000" algn="l"/>
                <a:tab pos="5943600" algn="r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Cyrl-CS" altLang="en-US" sz="2400">
                <a:solidFill>
                  <a:schemeClr val="accent2"/>
                </a:solidFill>
                <a:latin typeface="Arial" charset="0"/>
              </a:rPr>
              <a:t>У</a:t>
            </a:r>
            <a:r>
              <a:rPr lang="sr-Latn-CS" altLang="en-US" sz="2400" i="1">
                <a:solidFill>
                  <a:schemeClr val="accent2"/>
                </a:solidFill>
                <a:latin typeface="Arial" charset="0"/>
              </a:rPr>
              <a:t>лазни талас</a:t>
            </a:r>
            <a:r>
              <a:rPr lang="sr-Latn-CS" altLang="en-US" sz="2400" b="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400" b="0">
                <a:latin typeface="Arial" charset="0"/>
              </a:rPr>
              <a:t>пресеца</a:t>
            </a:r>
            <a:r>
              <a:rPr lang="sr-Latn-CS" altLang="en-US" sz="2400" b="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400">
                <a:solidFill>
                  <a:schemeClr val="accent2"/>
                </a:solidFill>
                <a:latin typeface="Arial" charset="0"/>
              </a:rPr>
              <a:t>врх</a:t>
            </a:r>
            <a:r>
              <a:rPr lang="sr-Latn-CS" altLang="en-US" sz="2400" i="1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400" i="1">
                <a:solidFill>
                  <a:srgbClr val="FF0000"/>
                </a:solidFill>
                <a:latin typeface="Arial" charset="0"/>
              </a:rPr>
              <a:t>излазног таласа</a:t>
            </a:r>
            <a:r>
              <a:rPr lang="sr-Cyrl-CS" altLang="en-US" sz="2400" b="0">
                <a:latin typeface="Arial" charset="0"/>
              </a:rPr>
              <a:t>,</a:t>
            </a:r>
            <a:r>
              <a:rPr lang="sr-Cyrl-CS" altLang="en-US" sz="2400" b="0">
                <a:solidFill>
                  <a:schemeClr val="accent2"/>
                </a:solidFill>
                <a:latin typeface="Arial" charset="0"/>
              </a:rPr>
              <a:t> </a:t>
            </a:r>
            <a:endParaRPr lang="sl-SI" altLang="en-US" sz="2400" b="0">
              <a:solidFill>
                <a:schemeClr val="accent2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sr-Cyrl-CS" altLang="en-US" sz="2400" b="0">
                <a:latin typeface="Arial" charset="0"/>
              </a:rPr>
              <a:t>када се</a:t>
            </a:r>
            <a:r>
              <a:rPr lang="en-US" altLang="en-US" sz="2400" b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sr-Latn-CS" altLang="en-US" sz="2400" b="0">
                <a:solidFill>
                  <a:schemeClr val="accent2"/>
                </a:solidFill>
                <a:latin typeface="Arial" charset="0"/>
              </a:rPr>
              <a:t>јавља и </a:t>
            </a:r>
            <a:r>
              <a:rPr lang="sr-Latn-CS" altLang="en-US" sz="2400" i="1">
                <a:solidFill>
                  <a:srgbClr val="006600"/>
                </a:solidFill>
                <a:latin typeface="Arial" charset="0"/>
              </a:rPr>
              <a:t>максимални ниво </a:t>
            </a:r>
            <a:r>
              <a:rPr lang="en-US" altLang="en-US" sz="2400" b="0">
                <a:solidFill>
                  <a:schemeClr val="accent2"/>
                </a:solidFill>
                <a:latin typeface="Arial" charset="0"/>
              </a:rPr>
              <a:t>(</a:t>
            </a:r>
            <a:r>
              <a:rPr lang="sr-Latn-CS" altLang="en-US" sz="2400" b="0" i="1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en-US" altLang="en-US" sz="2400" b="0">
                <a:solidFill>
                  <a:schemeClr val="accent2"/>
                </a:solidFill>
                <a:latin typeface="Arial" charset="0"/>
              </a:rPr>
              <a:t>=</a:t>
            </a:r>
            <a:r>
              <a:rPr lang="sr-Latn-CS" altLang="en-US" sz="2400" b="0" i="1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sr-Latn-CS" altLang="en-US" sz="2400" b="0" i="1" baseline="-2500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altLang="en-US" sz="2400" b="0">
                <a:solidFill>
                  <a:schemeClr val="accent2"/>
                </a:solidFill>
                <a:latin typeface="Arial" charset="0"/>
              </a:rPr>
              <a:t>) :</a:t>
            </a:r>
          </a:p>
        </p:txBody>
      </p:sp>
      <p:sp>
        <p:nvSpPr>
          <p:cNvPr id="118789" name="Rectangle 11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18790" name="Rectangle 14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4098" name="Object 13"/>
          <p:cNvGraphicFramePr>
            <a:graphicFrameLocks noChangeAspect="1"/>
          </p:cNvGraphicFramePr>
          <p:nvPr/>
        </p:nvGraphicFramePr>
        <p:xfrm>
          <a:off x="5435600" y="2085975"/>
          <a:ext cx="31273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3" imgW="1866900" imgH="368300" progId="Equation.3">
                  <p:embed/>
                </p:oleObj>
              </mc:Choice>
              <mc:Fallback>
                <p:oleObj name="Equation" r:id="rId3" imgW="1866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085975"/>
                        <a:ext cx="3127375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5"/>
          <p:cNvGraphicFramePr>
            <a:graphicFrameLocks noChangeAspect="1"/>
          </p:cNvGraphicFramePr>
          <p:nvPr/>
        </p:nvGraphicFramePr>
        <p:xfrm>
          <a:off x="395288" y="2230438"/>
          <a:ext cx="446722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5" imgW="2667000" imgH="215900" progId="Equation.3">
                  <p:embed/>
                </p:oleObj>
              </mc:Choice>
              <mc:Fallback>
                <p:oleObj name="Equation" r:id="rId5" imgW="2667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30438"/>
                        <a:ext cx="4467225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8793" name="Picture 16" descr="Sl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781300"/>
            <a:ext cx="6218238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0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207375" cy="114300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  <a:latin typeface="Arial" charset="0"/>
              </a:rPr>
              <a:t>Поделе брана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496300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sr-Cyrl-CS" altLang="en-US" smtClean="0">
                <a:latin typeface="Arial" charset="0"/>
              </a:rPr>
              <a:t>Према начину преношења </a:t>
            </a:r>
            <a:r>
              <a:rPr lang="sr-Cyrl-CS" altLang="en-US" b="1" smtClean="0">
                <a:solidFill>
                  <a:srgbClr val="800000"/>
                </a:solidFill>
                <a:latin typeface="Arial" charset="0"/>
              </a:rPr>
              <a:t>оптерећења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>
                <a:latin typeface="Arial" charset="0"/>
              </a:rPr>
              <a:t>Према </a:t>
            </a:r>
            <a:r>
              <a:rPr lang="sr-Cyrl-CS" altLang="en-US" b="1" smtClean="0">
                <a:solidFill>
                  <a:srgbClr val="000099"/>
                </a:solidFill>
                <a:latin typeface="Arial" charset="0"/>
              </a:rPr>
              <a:t>материјалу</a:t>
            </a:r>
            <a:r>
              <a:rPr lang="sr-Cyrl-CS" altLang="en-US" smtClean="0">
                <a:latin typeface="Arial" charset="0"/>
              </a:rPr>
              <a:t> од кога се граде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>
                <a:latin typeface="Arial" charset="0"/>
              </a:rPr>
              <a:t>Према начину </a:t>
            </a:r>
            <a:r>
              <a:rPr lang="sr-Cyrl-CS" altLang="en-US" b="1" smtClean="0">
                <a:solidFill>
                  <a:srgbClr val="006600"/>
                </a:solidFill>
                <a:latin typeface="Arial" charset="0"/>
              </a:rPr>
              <a:t>евакуације великих вода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>
                <a:latin typeface="Arial" charset="0"/>
              </a:rPr>
              <a:t>Према висини – величини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mtClean="0">
                <a:latin typeface="Arial" charset="0"/>
              </a:rPr>
              <a:t>...</a:t>
            </a:r>
          </a:p>
          <a:p>
            <a:pPr eaLnBrk="1" hangingPunct="1">
              <a:buFontTx/>
              <a:buNone/>
            </a:pPr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9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381000"/>
            <a:ext cx="8715375" cy="6096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sr-Cyrl-CS" altLang="en-US" sz="3600" b="1" smtClean="0">
                <a:solidFill>
                  <a:schemeClr val="accent2"/>
                </a:solidFill>
                <a:latin typeface="Arial" charset="0"/>
              </a:rPr>
              <a:t>Преношење оптерећења код брана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0" y="1428750"/>
            <a:ext cx="3200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mtClean="0">
                <a:latin typeface="Arial" charset="0"/>
              </a:rPr>
              <a:t>Гравитационе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mtClean="0">
                <a:solidFill>
                  <a:srgbClr val="FF0000"/>
                </a:solidFill>
                <a:latin typeface="Arial" charset="0"/>
              </a:rPr>
              <a:t>Лучне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mtClean="0">
                <a:solidFill>
                  <a:schemeClr val="accent2"/>
                </a:solidFill>
                <a:latin typeface="Arial" charset="0"/>
              </a:rPr>
              <a:t>Контрафорне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</a:pPr>
            <a:r>
              <a:rPr lang="sr-Cyrl-CS" altLang="en-US" smtClean="0">
                <a:solidFill>
                  <a:srgbClr val="800000"/>
                </a:solidFill>
                <a:latin typeface="Arial" charset="0"/>
              </a:rPr>
              <a:t>Комбиноване</a:t>
            </a:r>
            <a:endParaRPr lang="en-US" altLang="en-US" smtClean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72708" name="Picture 5" descr="Sl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9144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1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19150"/>
          </a:xfrm>
        </p:spPr>
        <p:txBody>
          <a:bodyPr/>
          <a:lstStyle/>
          <a:p>
            <a:pPr eaLnBrk="1" hangingPunct="1"/>
            <a:r>
              <a:rPr lang="sr-Cyrl-CS" altLang="en-US" b="1" smtClean="0">
                <a:solidFill>
                  <a:schemeClr val="accent2"/>
                </a:solidFill>
              </a:rPr>
              <a:t>Према уграђеном материјалу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sr-Cyrl-CS" altLang="en-US" b="1" smtClean="0"/>
              <a:t>Бетонске</a:t>
            </a:r>
            <a:r>
              <a:rPr lang="sr-Cyrl-CS" altLang="en-US" smtClean="0"/>
              <a:t> (</a:t>
            </a:r>
            <a:r>
              <a:rPr lang="sr-Cyrl-CS" altLang="en-US" i="1" smtClean="0"/>
              <a:t>класично</a:t>
            </a:r>
            <a:r>
              <a:rPr lang="sr-Cyrl-CS" altLang="en-US" smtClean="0"/>
              <a:t> уграђен или </a:t>
            </a:r>
            <a:r>
              <a:rPr lang="sr-Cyrl-CS" altLang="en-US" i="1" smtClean="0"/>
              <a:t>ваљани</a:t>
            </a:r>
            <a:r>
              <a:rPr lang="sr-Cyrl-CS" altLang="en-US" smtClean="0"/>
              <a:t>)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mtClean="0"/>
              <a:t>Насуте </a:t>
            </a:r>
            <a:r>
              <a:rPr lang="sr-Cyrl-CS" altLang="en-US" b="1" i="1" smtClean="0">
                <a:solidFill>
                  <a:srgbClr val="800000"/>
                </a:solidFill>
              </a:rPr>
              <a:t>замељане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mtClean="0"/>
              <a:t>Насуте од </a:t>
            </a:r>
            <a:r>
              <a:rPr lang="sr-Cyrl-CS" altLang="en-US" b="1" i="1" smtClean="0">
                <a:solidFill>
                  <a:srgbClr val="000099"/>
                </a:solidFill>
              </a:rPr>
              <a:t>каменог набачаја</a:t>
            </a:r>
            <a:r>
              <a:rPr lang="sr-Cyrl-CS" altLang="en-US" smtClean="0"/>
              <a:t>, или ваљаног камена</a:t>
            </a:r>
          </a:p>
          <a:p>
            <a:pPr eaLnBrk="1" hangingPunct="1">
              <a:spcBef>
                <a:spcPts val="2400"/>
              </a:spcBef>
            </a:pPr>
            <a:r>
              <a:rPr lang="sr-Cyrl-CS" altLang="en-US" smtClean="0"/>
              <a:t>Остали материјали (метал, дрво, гума,...)</a:t>
            </a:r>
          </a:p>
          <a:p>
            <a:pPr eaLnBrk="1" hangingPunct="1">
              <a:spcBef>
                <a:spcPts val="240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322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207375" cy="1143000"/>
          </a:xfrm>
        </p:spPr>
        <p:txBody>
          <a:bodyPr/>
          <a:lstStyle/>
          <a:p>
            <a:pPr eaLnBrk="1" hangingPunct="1"/>
            <a:r>
              <a:rPr lang="sr-Cyrl-CS" altLang="en-US" smtClean="0">
                <a:solidFill>
                  <a:srgbClr val="0000FF"/>
                </a:solidFill>
                <a:latin typeface="Arial" charset="0"/>
              </a:rPr>
              <a:t>Према начину </a:t>
            </a:r>
            <a:r>
              <a:rPr lang="sr-Cyrl-CS" altLang="en-US" b="1" smtClean="0">
                <a:solidFill>
                  <a:srgbClr val="0000FF"/>
                </a:solidFill>
                <a:latin typeface="Arial" charset="0"/>
              </a:rPr>
              <a:t>евакуације великих вода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25" y="2786063"/>
            <a:ext cx="6715125" cy="292893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sr-Cyrl-CS" altLang="en-US" b="1" smtClean="0">
                <a:solidFill>
                  <a:srgbClr val="0000FF"/>
                </a:solidFill>
                <a:latin typeface="Arial" charset="0"/>
              </a:rPr>
              <a:t>Преливне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b="1" smtClean="0">
                <a:solidFill>
                  <a:srgbClr val="C00000"/>
                </a:solidFill>
                <a:latin typeface="Arial" charset="0"/>
              </a:rPr>
              <a:t>Непреливне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b="1" smtClean="0">
                <a:solidFill>
                  <a:srgbClr val="0000FF"/>
                </a:solidFill>
                <a:latin typeface="Arial" charset="0"/>
              </a:rPr>
              <a:t>Преливно</a:t>
            </a:r>
            <a:r>
              <a:rPr lang="sr-Cyrl-CS" altLang="en-US" smtClean="0">
                <a:latin typeface="Arial" charset="0"/>
              </a:rPr>
              <a:t> – </a:t>
            </a:r>
            <a:r>
              <a:rPr lang="sr-Cyrl-CS" altLang="en-US" b="1" smtClean="0">
                <a:solidFill>
                  <a:srgbClr val="C00000"/>
                </a:solidFill>
                <a:latin typeface="Arial" charset="0"/>
              </a:rPr>
              <a:t>Непреливне</a:t>
            </a:r>
            <a:endParaRPr lang="sr-Cyrl-C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802</Words>
  <Application>Microsoft Office PowerPoint</Application>
  <PresentationFormat>On-screen Show (4:3)</PresentationFormat>
  <Paragraphs>176</Paragraphs>
  <Slides>50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Default Design</vt:lpstr>
      <vt:lpstr>Equation</vt:lpstr>
      <vt:lpstr>PowerPoint Presentation</vt:lpstr>
      <vt:lpstr>БРАНЕ</vt:lpstr>
      <vt:lpstr>Намена  брана</vt:lpstr>
      <vt:lpstr>Основни елементи бране</vt:lpstr>
      <vt:lpstr>НИСУ све бране Бране</vt:lpstr>
      <vt:lpstr>Поделе брана</vt:lpstr>
      <vt:lpstr>Преношење оптерећења код брана</vt:lpstr>
      <vt:lpstr>Према уграђеном материјалу</vt:lpstr>
      <vt:lpstr>Према начину евакуације великих вода</vt:lpstr>
      <vt:lpstr>Према висини (величини)</vt:lpstr>
      <vt:lpstr>Најзаступљенији  типови  Брана</vt:lpstr>
      <vt:lpstr>Најзаступљенији  типови  Брана</vt:lpstr>
      <vt:lpstr>Гравитациона бетонска брана</vt:lpstr>
      <vt:lpstr>Гравитационa бетонскa бранa</vt:lpstr>
      <vt:lpstr>Лучна брана</vt:lpstr>
      <vt:lpstr>Лучна брана</vt:lpstr>
      <vt:lpstr>Насута земљана брана</vt:lpstr>
      <vt:lpstr>Основни типови земљаних брана</vt:lpstr>
      <vt:lpstr>Основни типови брана од каменог набачаја</vt:lpstr>
      <vt:lpstr>Насипање бране Ровни, Мај 2005</vt:lpstr>
      <vt:lpstr>Брана од каменог набачаја</vt:lpstr>
      <vt:lpstr>Брана Лазићи</vt:lpstr>
      <vt:lpstr>Контрафорне бране</vt:lpstr>
      <vt:lpstr>Бајина Башта</vt:lpstr>
      <vt:lpstr>Вишелучне бране</vt:lpstr>
      <vt:lpstr>Предности и мане бетонских брана</vt:lpstr>
      <vt:lpstr>Предности и мане насутих брана</vt:lpstr>
      <vt:lpstr>Избор преградног профила и типа бране</vt:lpstr>
      <vt:lpstr>Избор преградног профила и типа бране</vt:lpstr>
      <vt:lpstr>Невоље које настају због брана</vt:lpstr>
      <vt:lpstr>Рушевине бране Малпасе</vt:lpstr>
      <vt:lpstr>Узроци рушења брана</vt:lpstr>
      <vt:lpstr>Рушевине бране Остин</vt:lpstr>
      <vt:lpstr>Унутрашња ерозија материјала тела бране око цеви</vt:lpstr>
      <vt:lpstr>Узроци  преливања  брана</vt:lpstr>
      <vt:lpstr>Осматрање – Оскултације</vt:lpstr>
      <vt:lpstr>Осматрање – Оскултације</vt:lpstr>
      <vt:lpstr>ЕВАКУАЦИЈА ВЕЛИКИХ ВОДА  и  ЕВАКУАЦИОНИ  ОРГАНИ</vt:lpstr>
      <vt:lpstr>Подела Евакуационих Органа   -  ЕО</vt:lpstr>
      <vt:lpstr>Евакуациони органи у телу бране</vt:lpstr>
      <vt:lpstr>Циљ</vt:lpstr>
      <vt:lpstr>Делови евакуационих органа</vt:lpstr>
      <vt:lpstr>Најважнији чиниоци за избор рачунског протицаја</vt:lpstr>
      <vt:lpstr>Избор рачунског протицаја</vt:lpstr>
      <vt:lpstr>Трансформација поплавног таласа у акумулацији</vt:lpstr>
      <vt:lpstr>Трансформација поплавног таласа у акумулацији</vt:lpstr>
      <vt:lpstr>Трансформација таласа  Квазистационарна метода</vt:lpstr>
      <vt:lpstr>Квазистационарна   метода</vt:lpstr>
      <vt:lpstr>Квазистационарна   метода</vt:lpstr>
      <vt:lpstr>Трансформација таласа  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LJUBODRAG SAVIC</cp:lastModifiedBy>
  <cp:revision>288</cp:revision>
  <dcterms:created xsi:type="dcterms:W3CDTF">2003-02-08T13:16:46Z</dcterms:created>
  <dcterms:modified xsi:type="dcterms:W3CDTF">2021-02-18T15:28:32Z</dcterms:modified>
</cp:coreProperties>
</file>