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0" r:id="rId2"/>
    <p:sldId id="853" r:id="rId3"/>
    <p:sldId id="85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67" r:id="rId17"/>
    <p:sldId id="868" r:id="rId18"/>
    <p:sldId id="869" r:id="rId19"/>
    <p:sldId id="870" r:id="rId20"/>
    <p:sldId id="871" r:id="rId21"/>
    <p:sldId id="872" r:id="rId22"/>
    <p:sldId id="873" r:id="rId23"/>
    <p:sldId id="8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6600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9.jpe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4107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rb u b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817382" cy="1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1493185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Основне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en-U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Cyrl-RS" sz="20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Гравитационе бетонске бране 3</a:t>
            </a:r>
            <a:endParaRPr lang="sr-Cyrl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r-Cyrl-R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2020.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2020/2021 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6137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Главни  напони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3318" name="Picture 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532923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627313" y="908050"/>
          <a:ext cx="39608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2057400" imgH="469900" progId="Equation.3">
                  <p:embed/>
                </p:oleObj>
              </mc:Choice>
              <mc:Fallback>
                <p:oleObj name="Equation" r:id="rId4" imgW="2057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908050"/>
                        <a:ext cx="3960812" cy="898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4211638" y="4365625"/>
          <a:ext cx="46434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2705100" imgH="215900" progId="Equation.3">
                  <p:embed/>
                </p:oleObj>
              </mc:Choice>
              <mc:Fallback>
                <p:oleObj name="Equation" r:id="rId6" imgW="2705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65625"/>
                        <a:ext cx="464343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4572000" y="5084763"/>
          <a:ext cx="36941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8" imgW="1676400" imgH="228600" progId="Equation.3">
                  <p:embed/>
                </p:oleObj>
              </mc:Choice>
              <mc:Fallback>
                <p:oleObj name="Equation" r:id="rId8" imgW="167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84763"/>
                        <a:ext cx="36941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9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Ослањање темељне спојнице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69635" name="Picture 3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1263"/>
            <a:ext cx="7920037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488"/>
            <a:ext cx="7772400" cy="1052512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Дозвољени (допуштени) напони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572000" y="1428750"/>
          <a:ext cx="34559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926698" imgH="203112" progId="Equation.3">
                  <p:embed/>
                </p:oleObj>
              </mc:Choice>
              <mc:Fallback>
                <p:oleObj name="Equation" r:id="rId3" imgW="92669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28750"/>
                        <a:ext cx="345598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971550" y="1139825"/>
          <a:ext cx="23764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647419" imgH="406224" progId="Equation.3">
                  <p:embed/>
                </p:oleObj>
              </mc:Choice>
              <mc:Fallback>
                <p:oleObj name="Equation" r:id="rId5" imgW="64741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39825"/>
                        <a:ext cx="2376488" cy="150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692275" y="2852738"/>
          <a:ext cx="5976938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CorelDRAW" r:id="rId7" imgW="3147812" imgH="1933489" progId="CorelDRAW.Graphic.13">
                  <p:embed/>
                </p:oleObj>
              </mc:Choice>
              <mc:Fallback>
                <p:oleObj name="CorelDRAW" r:id="rId7" imgW="3147812" imgH="193348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52738"/>
                        <a:ext cx="5976938" cy="367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7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7122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Избор попречног пресека ГББ</a:t>
            </a:r>
            <a:r>
              <a:rPr lang="en-US" altLang="en-US" b="1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5365" name="Picture 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5976937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6443663" y="1938338"/>
          <a:ext cx="17081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596641" imgH="215806" progId="Equation.3">
                  <p:embed/>
                </p:oleObj>
              </mc:Choice>
              <mc:Fallback>
                <p:oleObj name="Equation" r:id="rId4" imgW="59664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38338"/>
                        <a:ext cx="17081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6443663" y="2803525"/>
          <a:ext cx="2520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6" imgW="889000" imgH="368300" progId="Equation.3">
                  <p:embed/>
                </p:oleObj>
              </mc:Choice>
              <mc:Fallback>
                <p:oleObj name="Equation" r:id="rId6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803525"/>
                        <a:ext cx="252095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3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22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Пример правоугаоног пресека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0661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17713"/>
            <a:ext cx="8893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22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Пример правоуглог троугла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685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28800"/>
            <a:ext cx="88931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22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Разматрани типови пресека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2709" name="Picture 8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133600"/>
            <a:ext cx="9036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561262" cy="1341437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Услови димензионисања за </a:t>
            </a:r>
            <a:r>
              <a:rPr lang="sr-Cyrl-CS" altLang="en-US" sz="4000" b="1" smtClean="0">
                <a:solidFill>
                  <a:srgbClr val="800000"/>
                </a:solidFill>
                <a:latin typeface="Arial" charset="0"/>
              </a:rPr>
              <a:t>тело бране</a:t>
            </a:r>
            <a:endParaRPr lang="en-US" altLang="en-US" sz="40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63"/>
            <a:ext cx="9144000" cy="4679950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sr-Latn-CS" altLang="en-US" sz="2800" smtClean="0"/>
              <a:t>При </a:t>
            </a:r>
            <a:r>
              <a:rPr lang="sr-Latn-CS" altLang="en-US" sz="2800" b="1" i="1" smtClean="0">
                <a:solidFill>
                  <a:srgbClr val="009900"/>
                </a:solidFill>
              </a:rPr>
              <a:t>II-ој</a:t>
            </a:r>
            <a:r>
              <a:rPr lang="sr-Latn-CS" altLang="en-US" sz="2800" smtClean="0"/>
              <a:t> и </a:t>
            </a:r>
            <a:r>
              <a:rPr lang="sr-Latn-CS" altLang="en-US" sz="2800" b="1" i="1" smtClean="0">
                <a:solidFill>
                  <a:schemeClr val="accent2"/>
                </a:solidFill>
              </a:rPr>
              <a:t>III-ој</a:t>
            </a:r>
            <a:r>
              <a:rPr lang="sr-Latn-CS" altLang="en-US" sz="2800" smtClean="0"/>
              <a:t> комбинацији оптерећења не смеју се јавити напони затезања на </a:t>
            </a:r>
            <a:r>
              <a:rPr lang="sr-Latn-CS" altLang="en-US" sz="2800" b="1" i="1" smtClean="0">
                <a:solidFill>
                  <a:schemeClr val="accent2"/>
                </a:solidFill>
              </a:rPr>
              <a:t>узводном лицу бране</a:t>
            </a:r>
            <a:r>
              <a:rPr lang="sr-Latn-CS" altLang="en-US" sz="2800" smtClean="0"/>
              <a:t>.</a:t>
            </a:r>
          </a:p>
          <a:p>
            <a:pPr marL="609600" indent="-609600" eaLnBrk="1" hangingPunct="1">
              <a:spcAft>
                <a:spcPts val="1200"/>
              </a:spcAft>
              <a:buFontTx/>
              <a:buAutoNum type="arabicPeriod"/>
            </a:pPr>
            <a:r>
              <a:rPr lang="sr-Latn-CS" altLang="en-US" sz="2800" smtClean="0"/>
              <a:t>При </a:t>
            </a:r>
            <a:r>
              <a:rPr lang="sr-Latn-CS" altLang="en-US" sz="2800" b="1" i="1" smtClean="0"/>
              <a:t>I-ој</a:t>
            </a:r>
            <a:r>
              <a:rPr lang="sr-Latn-CS" altLang="en-US" sz="2800" smtClean="0"/>
              <a:t> комбинацији оптерећења не сме се јавити затезање на </a:t>
            </a:r>
            <a:r>
              <a:rPr lang="sr-Latn-CS" altLang="en-US" sz="2800" b="1" i="1" smtClean="0">
                <a:solidFill>
                  <a:srgbClr val="800000"/>
                </a:solidFill>
              </a:rPr>
              <a:t>низводном лицу бране</a:t>
            </a:r>
            <a:r>
              <a:rPr lang="sr-Latn-CS" altLang="en-US" sz="2800" smtClean="0"/>
              <a:t>.</a:t>
            </a:r>
          </a:p>
          <a:p>
            <a:pPr marL="609600" indent="-609600" eaLnBrk="1" hangingPunct="1">
              <a:spcAft>
                <a:spcPts val="1200"/>
              </a:spcAft>
              <a:buFontTx/>
              <a:buAutoNum type="arabicPeriod"/>
            </a:pPr>
            <a:r>
              <a:rPr lang="sr-Latn-CS" altLang="en-US" sz="2800" smtClean="0"/>
              <a:t>При </a:t>
            </a:r>
            <a:r>
              <a:rPr lang="sr-Latn-CS" altLang="en-US" sz="2800" b="1" i="1" smtClean="0">
                <a:latin typeface="Arial" charset="0"/>
              </a:rPr>
              <a:t>било којој</a:t>
            </a:r>
            <a:r>
              <a:rPr lang="sr-Latn-CS" altLang="en-US" sz="2800" smtClean="0"/>
              <a:t> комбинацији оптерећења </a:t>
            </a:r>
            <a:r>
              <a:rPr lang="sr-Latn-CS" altLang="en-US" sz="2800" b="1" smtClean="0"/>
              <a:t>главни напони притиска</a:t>
            </a:r>
            <a:r>
              <a:rPr lang="sr-Latn-CS" altLang="en-US" sz="2800" smtClean="0"/>
              <a:t> морају бити </a:t>
            </a:r>
            <a:r>
              <a:rPr lang="sr-Latn-CS" altLang="en-US" sz="2800" b="1" smtClean="0"/>
              <a:t>мањи од допуштених</a:t>
            </a:r>
            <a:r>
              <a:rPr lang="sr-Latn-CS" altLang="en-US" sz="2800" smtClean="0"/>
              <a:t>.</a:t>
            </a:r>
          </a:p>
          <a:p>
            <a:pPr marL="609600" indent="-609600" eaLnBrk="1" hangingPunct="1">
              <a:spcAft>
                <a:spcPts val="1200"/>
              </a:spcAft>
              <a:buFontTx/>
              <a:buAutoNum type="arabicPeriod"/>
            </a:pPr>
            <a:r>
              <a:rPr lang="sr-Latn-CS" altLang="en-US" sz="2800" smtClean="0"/>
              <a:t>При </a:t>
            </a:r>
            <a:r>
              <a:rPr lang="sr-Latn-CS" altLang="en-US" sz="2800" b="1" i="1" smtClean="0">
                <a:solidFill>
                  <a:srgbClr val="FF0000"/>
                </a:solidFill>
              </a:rPr>
              <a:t>IV-ој</a:t>
            </a:r>
            <a:r>
              <a:rPr lang="sr-Latn-CS" altLang="en-US" sz="2800" smtClean="0"/>
              <a:t> комбинацији оптерећења напони </a:t>
            </a:r>
            <a:r>
              <a:rPr lang="sr-Latn-CS" altLang="en-US" sz="2800" b="1" smtClean="0"/>
              <a:t>затезања</a:t>
            </a:r>
            <a:r>
              <a:rPr lang="sr-Latn-CS" altLang="en-US" sz="2800" smtClean="0"/>
              <a:t> морају бити мањи од допуштених.</a:t>
            </a:r>
          </a:p>
          <a:p>
            <a:pPr marL="609600" indent="-609600" eaLnBrk="1" hangingPunct="1">
              <a:spcAft>
                <a:spcPts val="1200"/>
              </a:spcAft>
              <a:buFontTx/>
              <a:buAutoNum type="arabicPeriod"/>
            </a:pPr>
            <a:r>
              <a:rPr lang="sr-Latn-CS" altLang="en-US" sz="2800" smtClean="0"/>
              <a:t>Напони </a:t>
            </a:r>
            <a:r>
              <a:rPr lang="sr-Latn-CS" altLang="en-US" sz="2800" b="1" smtClean="0"/>
              <a:t>смицања</a:t>
            </a:r>
            <a:r>
              <a:rPr lang="sr-Latn-CS" altLang="en-US" sz="2800" smtClean="0"/>
              <a:t> морају бити мањи од допуштених.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7151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Услови димензионисања за </a:t>
            </a:r>
            <a:r>
              <a:rPr lang="sr-Cyrl-CS" altLang="en-US" sz="4000" b="1" smtClean="0">
                <a:solidFill>
                  <a:srgbClr val="800000"/>
                </a:solidFill>
                <a:latin typeface="Arial" charset="0"/>
              </a:rPr>
              <a:t>темељну спојницу</a:t>
            </a:r>
            <a:endParaRPr lang="en-US" altLang="en-US" sz="40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3529012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en-US" sz="2400" smtClean="0"/>
              <a:t>При </a:t>
            </a:r>
            <a:r>
              <a:rPr lang="sr-Latn-CS" altLang="en-US" sz="2400" b="1" i="1" smtClean="0">
                <a:solidFill>
                  <a:schemeClr val="accent2"/>
                </a:solidFill>
              </a:rPr>
              <a:t>III-ој</a:t>
            </a:r>
            <a:r>
              <a:rPr lang="sr-Latn-CS" altLang="en-US" sz="2400" smtClean="0"/>
              <a:t> комбинацији оптерећења не смe се јавити затезањ</a:t>
            </a:r>
            <a:r>
              <a:rPr lang="sr-Cyrl-CS" altLang="en-US" sz="2400" smtClean="0"/>
              <a:t>е</a:t>
            </a:r>
            <a:r>
              <a:rPr lang="sr-Latn-CS" altLang="en-US" sz="2400" smtClean="0"/>
              <a:t> на </a:t>
            </a:r>
            <a:r>
              <a:rPr lang="sr-Latn-CS" altLang="en-US" sz="2400" b="1" i="1" smtClean="0">
                <a:solidFill>
                  <a:schemeClr val="accent2"/>
                </a:solidFill>
              </a:rPr>
              <a:t>узводном лицу</a:t>
            </a:r>
            <a:r>
              <a:rPr lang="sr-Latn-CS" altLang="en-US" sz="2400" smtClean="0"/>
              <a:t> у пресеку непосредно изнад спојенице.</a:t>
            </a:r>
            <a:endParaRPr lang="sr-Cyrl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endParaRPr lang="sr-Latn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en-US" sz="2400" b="1" smtClean="0"/>
              <a:t>Вертикални нормални напони</a:t>
            </a:r>
            <a:r>
              <a:rPr lang="sr-Latn-CS" altLang="en-US" sz="2400" smtClean="0"/>
              <a:t> дуж целог пресека спојнице морају бити </a:t>
            </a:r>
            <a:r>
              <a:rPr lang="sr-Latn-CS" altLang="en-US" sz="2400" b="1" smtClean="0"/>
              <a:t>мањи од допуштеног</a:t>
            </a:r>
            <a:r>
              <a:rPr lang="sr-Latn-CS" altLang="en-US" sz="2400" smtClean="0"/>
              <a:t>, и мањи од вредности при којој би настале недозвољене вредности деформација темеља.</a:t>
            </a:r>
            <a:endParaRPr lang="sr-Cyrl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endParaRPr lang="sr-Latn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en-US" sz="2400" b="1" smtClean="0"/>
              <a:t>Смичући напони</a:t>
            </a:r>
            <a:r>
              <a:rPr lang="sr-Latn-CS" altLang="en-US" sz="2400" smtClean="0"/>
              <a:t> морају бити мањи од вредности која би, уз садејство нормалних напона, изазвала смичућа померања већа од дозвољених вредности.</a:t>
            </a:r>
            <a:endParaRPr lang="sr-Cyrl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endParaRPr lang="sr-Latn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en-US" sz="2400" smtClean="0"/>
              <a:t>При </a:t>
            </a:r>
            <a:r>
              <a:rPr lang="sr-Latn-CS" altLang="en-US" sz="2400" b="1" i="1" smtClean="0">
                <a:solidFill>
                  <a:srgbClr val="FF0000"/>
                </a:solidFill>
              </a:rPr>
              <a:t>IV-ој</a:t>
            </a:r>
            <a:r>
              <a:rPr lang="sr-Latn-CS" altLang="en-US" sz="2400" smtClean="0"/>
              <a:t> комбинацији оптерећења напони затезања у пресеку непосредно изнад спојенице, морају бити мањи од допуштеног.</a:t>
            </a:r>
            <a:endParaRPr lang="sr-Cyrl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endParaRPr lang="sr-Latn-CS" altLang="en-US" sz="240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en-US" sz="2400" smtClean="0"/>
              <a:t>Коефицијенти сигурности против </a:t>
            </a:r>
            <a:r>
              <a:rPr lang="sr-Latn-CS" altLang="en-US" sz="2400" b="1" smtClean="0"/>
              <a:t>клизања</a:t>
            </a:r>
            <a:r>
              <a:rPr lang="sr-Latn-CS" altLang="en-US" sz="2400" smtClean="0"/>
              <a:t>, </a:t>
            </a:r>
            <a:r>
              <a:rPr lang="sr-Latn-CS" altLang="en-US" sz="2400" b="1" smtClean="0"/>
              <a:t>превртања</a:t>
            </a:r>
            <a:r>
              <a:rPr lang="sr-Latn-CS" altLang="en-US" sz="2400" smtClean="0"/>
              <a:t> и </a:t>
            </a:r>
            <a:r>
              <a:rPr lang="sr-Latn-CS" altLang="en-US" sz="2400" b="1" smtClean="0"/>
              <a:t>испливавања</a:t>
            </a:r>
            <a:r>
              <a:rPr lang="sr-Latn-CS" altLang="en-US" sz="2400" smtClean="0"/>
              <a:t> морају бити већи од дозвољених.</a:t>
            </a:r>
            <a:r>
              <a:rPr lang="en-US" altLang="en-US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4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Димензионисање и одређивање попречног пресека ГББ</a:t>
            </a:r>
            <a:endParaRPr lang="en-US" altLang="en-US" sz="4000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993063" cy="863600"/>
          </a:xfrm>
        </p:spPr>
        <p:txBody>
          <a:bodyPr/>
          <a:lstStyle/>
          <a:p>
            <a:pPr marL="271463" indent="0" eaLnBrk="1" hangingPunct="1">
              <a:lnSpc>
                <a:spcPct val="90000"/>
              </a:lnSpc>
              <a:buFontTx/>
              <a:buNone/>
            </a:pPr>
            <a:r>
              <a:rPr lang="sr-Cyrl-CS" altLang="en-US" sz="2800" smtClean="0"/>
              <a:t>Д</a:t>
            </a:r>
            <a:r>
              <a:rPr lang="sr-Latn-CS" altLang="en-US" sz="2800" smtClean="0"/>
              <a:t>ва начина за одређивање</a:t>
            </a:r>
            <a:r>
              <a:rPr lang="en-US" altLang="en-US" sz="2800" smtClean="0"/>
              <a:t> </a:t>
            </a:r>
            <a:r>
              <a:rPr lang="sr-Latn-CS" altLang="en-US" sz="2800" smtClean="0"/>
              <a:t>нагиба лица бране</a:t>
            </a:r>
            <a:r>
              <a:rPr lang="en-US" altLang="en-US" sz="2800" smtClean="0"/>
              <a:t> (</a:t>
            </a:r>
            <a:r>
              <a:rPr lang="sr-Latn-CS" altLang="en-US" sz="2800" smtClean="0"/>
              <a:t>односно,</a:t>
            </a:r>
            <a:r>
              <a:rPr lang="en-US" altLang="en-US" sz="2800" smtClean="0"/>
              <a:t> </a:t>
            </a:r>
            <a:r>
              <a:rPr lang="sr-Latn-CS" altLang="en-US" sz="2800" smtClean="0"/>
              <a:t>ширине пресека зависно од висин</a:t>
            </a:r>
            <a:r>
              <a:rPr lang="sr-Cyrl-CS" altLang="en-US" sz="2800" smtClean="0"/>
              <a:t>е</a:t>
            </a:r>
            <a:r>
              <a:rPr lang="en-US" altLang="en-US" sz="2800" smtClean="0"/>
              <a:t>)</a:t>
            </a:r>
            <a:r>
              <a:rPr lang="en-US" altLang="en-US" sz="2800" smtClean="0">
                <a:sym typeface="Symbol" pitchFamily="18" charset="2"/>
              </a:rPr>
              <a:t></a:t>
            </a:r>
            <a:r>
              <a:rPr lang="en-US" altLang="en-US" sz="2800" smtClean="0"/>
              <a:t> </a:t>
            </a:r>
            <a:endParaRPr lang="sr-Cyrl-CS" altLang="en-US" sz="2800" smtClean="0"/>
          </a:p>
          <a:p>
            <a:pPr marL="271463" indent="0" eaLnBrk="1" hangingPunct="1">
              <a:lnSpc>
                <a:spcPct val="90000"/>
              </a:lnSpc>
            </a:pPr>
            <a:endParaRPr lang="en-US" altLang="en-US" sz="2800" b="1" smtClean="0"/>
          </a:p>
        </p:txBody>
      </p:sp>
      <p:pic>
        <p:nvPicPr>
          <p:cNvPr id="75780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0638"/>
            <a:ext cx="39433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0" name="Picture 6" descr="S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17800"/>
            <a:ext cx="36718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1042988" y="6237288"/>
            <a:ext cx="3382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Cyrl-CS" altLang="en-US" sz="2000">
                <a:solidFill>
                  <a:srgbClr val="800000"/>
                </a:solidFill>
              </a:rPr>
              <a:t>Постепено</a:t>
            </a:r>
            <a:r>
              <a:rPr lang="sr-Cyrl-CS" altLang="en-US" sz="2000">
                <a:solidFill>
                  <a:schemeClr val="tx1"/>
                </a:solidFill>
              </a:rPr>
              <a:t> димензионисање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5580063" y="6272213"/>
            <a:ext cx="329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Cyrl-CS" altLang="en-US" sz="2000"/>
              <a:t>Директно</a:t>
            </a:r>
            <a:r>
              <a:rPr lang="sr-Cyrl-CS" altLang="en-US" sz="2000">
                <a:solidFill>
                  <a:schemeClr val="tx1"/>
                </a:solidFill>
              </a:rPr>
              <a:t> димензионисање</a:t>
            </a:r>
            <a:endParaRPr lang="en-US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Провера напона у темељној спојници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79950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Прорачун “</a:t>
            </a:r>
            <a:r>
              <a:rPr lang="en-US" altLang="en-US" b="1" smtClean="0"/>
              <a:t>остварених</a:t>
            </a:r>
            <a:r>
              <a:rPr lang="en-US" altLang="en-US" smtClean="0"/>
              <a:t>” напона (методом хоризонталних пресека, или методом коначних елемената).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sr-Latn-CS" altLang="en-US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Процена </a:t>
            </a:r>
            <a:r>
              <a:rPr lang="en-US" altLang="en-US" b="1" smtClean="0">
                <a:solidFill>
                  <a:srgbClr val="FF0000"/>
                </a:solidFill>
              </a:rPr>
              <a:t>дозвољених</a:t>
            </a:r>
            <a:r>
              <a:rPr lang="en-US" altLang="en-US" smtClean="0"/>
              <a:t> (допуштених) напона у темљној средини.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en-US" altLang="en-US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Поређење </a:t>
            </a:r>
            <a:r>
              <a:rPr lang="en-US" altLang="en-US" b="1" smtClean="0"/>
              <a:t>остварених</a:t>
            </a:r>
            <a:r>
              <a:rPr lang="en-US" altLang="en-US" smtClean="0"/>
              <a:t> и </a:t>
            </a:r>
            <a:r>
              <a:rPr lang="en-US" altLang="en-US" b="1" smtClean="0">
                <a:solidFill>
                  <a:srgbClr val="FF0000"/>
                </a:solidFill>
              </a:rPr>
              <a:t>допуштених</a:t>
            </a:r>
            <a:r>
              <a:rPr lang="en-US" altLang="en-US" smtClean="0"/>
              <a:t> напона.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Закошење узводног лица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6803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36713"/>
            <a:ext cx="72009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Круна бране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7827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896461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Комбиновање ограде са валобраном</a:t>
            </a:r>
            <a:endParaRPr lang="en-US" altLang="en-US" sz="40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8851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52675"/>
            <a:ext cx="87852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836612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Конструктивна правила</a:t>
            </a:r>
            <a:endParaRPr lang="en-US" altLang="en-US" sz="54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714625"/>
            <a:ext cx="9144000" cy="2286000"/>
          </a:xfrm>
        </p:spPr>
        <p:txBody>
          <a:bodyPr/>
          <a:lstStyle/>
          <a:p>
            <a:pPr marL="381000" indent="-381000" eaLnBrk="1" hangingPunct="1">
              <a:spcBef>
                <a:spcPts val="2400"/>
              </a:spcBef>
              <a:buFontTx/>
              <a:buNone/>
            </a:pPr>
            <a:endParaRPr lang="sr-Latn-CS" altLang="en-US" b="1" smtClean="0"/>
          </a:p>
          <a:p>
            <a:pPr marL="381000" indent="-381000" eaLnBrk="1" hangingPunct="1">
              <a:spcBef>
                <a:spcPts val="2400"/>
              </a:spcBef>
            </a:pPr>
            <a:r>
              <a:rPr lang="sr-Latn-CS" altLang="en-US" b="1" smtClean="0">
                <a:solidFill>
                  <a:srgbClr val="FF0000"/>
                </a:solidFill>
              </a:rPr>
              <a:t>Температурни</a:t>
            </a:r>
            <a:r>
              <a:rPr lang="sr-Latn-CS" altLang="en-US" smtClean="0"/>
              <a:t> утицаји</a:t>
            </a:r>
            <a:r>
              <a:rPr lang="en-US" altLang="en-US" smtClean="0"/>
              <a:t>.</a:t>
            </a:r>
            <a:endParaRPr lang="sr-Cyrl-CS" altLang="en-US" smtClean="0"/>
          </a:p>
          <a:p>
            <a:pPr marL="381000" indent="-381000" eaLnBrk="1" hangingPunct="1">
              <a:spcBef>
                <a:spcPts val="2400"/>
              </a:spcBef>
            </a:pPr>
            <a:r>
              <a:rPr lang="sr-Latn-CS" altLang="en-US" b="1" smtClean="0">
                <a:solidFill>
                  <a:schemeClr val="accent2"/>
                </a:solidFill>
              </a:rPr>
              <a:t>Узгон</a:t>
            </a:r>
            <a:r>
              <a:rPr lang="sr-Latn-CS" altLang="en-US" smtClean="0"/>
              <a:t> у темељној спојници и у телу бране</a:t>
            </a:r>
            <a:r>
              <a:rPr lang="en-US" altLang="en-US" smtClean="0"/>
              <a:t>.</a:t>
            </a:r>
            <a:endParaRPr lang="sr-Cyrl-CS" altLang="en-US" smtClean="0"/>
          </a:p>
          <a:p>
            <a:pPr marL="381000" indent="-381000" eaLnBrk="1" hangingPunct="1">
              <a:spcBef>
                <a:spcPts val="2400"/>
              </a:spcBef>
            </a:pPr>
            <a:r>
              <a:rPr lang="sr-Latn-CS" altLang="en-US" smtClean="0"/>
              <a:t>Напони у спојници </a:t>
            </a:r>
            <a:r>
              <a:rPr lang="sr-Latn-CS" altLang="en-US" b="1" smtClean="0"/>
              <a:t>проузроковани </a:t>
            </a:r>
            <a:r>
              <a:rPr lang="sr-Latn-CS" altLang="en-US" b="1" smtClean="0">
                <a:solidFill>
                  <a:srgbClr val="800000"/>
                </a:solidFill>
              </a:rPr>
              <a:t>неједнаким условима слегања</a:t>
            </a:r>
            <a:r>
              <a:rPr lang="en-US" altLang="en-US" smtClean="0"/>
              <a:t>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11188" y="1268413"/>
            <a:ext cx="8267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Latn-CS" altLang="en-US" sz="2400" b="0">
                <a:solidFill>
                  <a:schemeClr val="tx1"/>
                </a:solidFill>
              </a:rPr>
              <a:t>Поступци при пројектовању и извођењу којима се обезбеђују </a:t>
            </a:r>
            <a:endParaRPr lang="sr-Cyrl-CS" altLang="en-US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sr-Latn-CS" altLang="en-US" sz="2400"/>
              <a:t>услови </a:t>
            </a:r>
            <a:r>
              <a:rPr lang="sr-Cyrl-CS" altLang="en-US" sz="2400"/>
              <a:t>под</a:t>
            </a:r>
            <a:r>
              <a:rPr lang="sr-Latn-CS" altLang="en-US" sz="2400"/>
              <a:t> којима </a:t>
            </a:r>
            <a:r>
              <a:rPr lang="sr-Cyrl-CS" altLang="en-US" sz="2400"/>
              <a:t>је урађен прорачун</a:t>
            </a:r>
            <a:r>
              <a:rPr lang="sr-Cyrl-CS" altLang="en-US" sz="2400" b="0">
                <a:solidFill>
                  <a:schemeClr val="tx1"/>
                </a:solidFill>
              </a:rPr>
              <a:t> и </a:t>
            </a:r>
          </a:p>
          <a:p>
            <a:pPr eaLnBrk="1" hangingPunct="1">
              <a:spcBef>
                <a:spcPct val="20000"/>
              </a:spcBef>
            </a:pPr>
            <a:r>
              <a:rPr lang="sr-Cyrl-CS" altLang="en-US" sz="2400" b="0">
                <a:solidFill>
                  <a:schemeClr val="tx1"/>
                </a:solidFill>
              </a:rPr>
              <a:t>којима се </a:t>
            </a:r>
            <a:r>
              <a:rPr lang="sr-Latn-CS" altLang="en-US" sz="2400" b="0">
                <a:solidFill>
                  <a:schemeClr val="tx1"/>
                </a:solidFill>
              </a:rPr>
              <a:t>отклањају или </a:t>
            </a:r>
            <a:r>
              <a:rPr lang="sr-Latn-CS" altLang="en-US" sz="2400" b="0">
                <a:solidFill>
                  <a:srgbClr val="800000"/>
                </a:solidFill>
              </a:rPr>
              <a:t>ублажавају </a:t>
            </a:r>
            <a:r>
              <a:rPr lang="sr-Latn-CS" altLang="en-US" sz="2400">
                <a:solidFill>
                  <a:srgbClr val="FF0000"/>
                </a:solidFill>
              </a:rPr>
              <a:t>штетни утицаји</a:t>
            </a:r>
            <a:r>
              <a:rPr lang="sr-Latn-CS" altLang="en-US" sz="2400" b="0">
                <a:solidFill>
                  <a:schemeClr val="tx1"/>
                </a:solidFill>
              </a:rPr>
              <a:t> </a:t>
            </a:r>
            <a:endParaRPr lang="sr-Cyrl-CS" altLang="en-US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sr-Latn-CS" altLang="en-US" sz="2400" b="0">
                <a:solidFill>
                  <a:schemeClr val="tx1"/>
                </a:solidFill>
              </a:rPr>
              <a:t>одређених чинилаца на брану</a:t>
            </a:r>
            <a:r>
              <a:rPr lang="en-US" altLang="en-US" sz="2400" b="0">
                <a:solidFill>
                  <a:schemeClr val="tx1"/>
                </a:solidFill>
              </a:rPr>
              <a:t>:</a:t>
            </a:r>
            <a:endParaRPr lang="sr-Cyrl-CS" altLang="en-US" sz="2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Прорачун напонског стања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79950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</a:pPr>
            <a:r>
              <a:rPr lang="sr-Latn-CS" altLang="en-US" sz="2400" smtClean="0"/>
              <a:t>Брана састављена од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међусобно одвојених конзолних носача</a:t>
            </a:r>
            <a:r>
              <a:rPr lang="sr-Latn-CS" altLang="en-US" sz="2400" smtClean="0"/>
              <a:t> – ламела, </a:t>
            </a:r>
            <a:r>
              <a:rPr lang="sr-Latn-CS" altLang="en-US" sz="2400" b="1" smtClean="0">
                <a:solidFill>
                  <a:srgbClr val="FF0000"/>
                </a:solidFill>
              </a:rPr>
              <a:t>круто уклештених</a:t>
            </a:r>
            <a:r>
              <a:rPr lang="sr-Latn-CS" altLang="en-US" sz="2400" smtClean="0"/>
              <a:t> у средину темеља, без садејства и преношења оптерећења </a:t>
            </a:r>
            <a:r>
              <a:rPr lang="en-US" altLang="en-US" sz="2400" smtClean="0"/>
              <a:t>-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равно стање деформација</a:t>
            </a:r>
            <a:r>
              <a:rPr lang="en-US" altLang="en-US" sz="2400" smtClean="0"/>
              <a:t>. 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sr-Latn-CS" altLang="en-US" sz="2400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sr-Latn-CS" altLang="en-US" sz="2400" smtClean="0"/>
              <a:t>Брана и темељ су од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идеално еластичног</a:t>
            </a:r>
            <a:r>
              <a:rPr lang="en-US" altLang="en-US" sz="2400" b="1" smtClean="0">
                <a:solidFill>
                  <a:schemeClr val="accent2"/>
                </a:solidFill>
              </a:rPr>
              <a:t>,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хомогеног и изотропног</a:t>
            </a:r>
            <a:r>
              <a:rPr lang="sr-Latn-CS" altLang="en-US" sz="2400" smtClean="0"/>
              <a:t> материјала</a:t>
            </a:r>
            <a:r>
              <a:rPr lang="en-US" altLang="en-US" sz="2400" smtClean="0"/>
              <a:t>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en-US" altLang="en-US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en-US" altLang="en-US" sz="2400" smtClean="0"/>
              <a:t>Веза </a:t>
            </a:r>
            <a:r>
              <a:rPr lang="en-US" altLang="en-US" sz="2400" b="1" smtClean="0">
                <a:solidFill>
                  <a:schemeClr val="accent2"/>
                </a:solidFill>
              </a:rPr>
              <a:t>напона и деформација је </a:t>
            </a:r>
            <a:r>
              <a:rPr lang="en-US" altLang="en-US" sz="2400" b="1" smtClean="0">
                <a:solidFill>
                  <a:srgbClr val="800000"/>
                </a:solidFill>
              </a:rPr>
              <a:t>линеарна</a:t>
            </a:r>
            <a:r>
              <a:rPr lang="en-US" altLang="en-US" sz="2400" smtClean="0">
                <a:solidFill>
                  <a:schemeClr val="accent2"/>
                </a:solidFill>
              </a:rPr>
              <a:t>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sr-Latn-CS" altLang="en-US" sz="2400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sr-Latn-CS" altLang="en-US" sz="2400" smtClean="0"/>
              <a:t>За сваку хоризонталну пресечну раван у брани и темељу влада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линеаран распоред </a:t>
            </a:r>
            <a:r>
              <a:rPr lang="sr-Latn-CS" altLang="en-US" sz="2400" b="1" smtClean="0">
                <a:solidFill>
                  <a:schemeClr val="accent2"/>
                </a:solidFill>
                <a:latin typeface="Arial" charset="0"/>
              </a:rPr>
              <a:t>нормалних</a:t>
            </a:r>
            <a:r>
              <a:rPr lang="sr-Latn-CS" altLang="en-US" sz="2400" b="1" smtClean="0">
                <a:solidFill>
                  <a:schemeClr val="accent2"/>
                </a:solidFill>
              </a:rPr>
              <a:t> напона</a:t>
            </a:r>
            <a:r>
              <a:rPr lang="en-US" altLang="en-US" sz="2400" b="1" smtClean="0">
                <a:solidFill>
                  <a:schemeClr val="accent2"/>
                </a:solidFill>
              </a:rPr>
              <a:t>, </a:t>
            </a:r>
            <a:r>
              <a:rPr lang="sr-Latn-CS" altLang="en-US" sz="2400" b="1" smtClean="0">
                <a:solidFill>
                  <a:schemeClr val="accent2"/>
                </a:solidFill>
              </a:rPr>
              <a:t>а </a:t>
            </a:r>
            <a:r>
              <a:rPr lang="sr-Latn-CS" altLang="en-US" sz="2400" b="1" smtClean="0">
                <a:solidFill>
                  <a:srgbClr val="800000"/>
                </a:solidFill>
              </a:rPr>
              <a:t>параболични распоред </a:t>
            </a:r>
            <a:r>
              <a:rPr lang="sr-Latn-CS" altLang="en-US" sz="2400" b="1" smtClean="0">
                <a:solidFill>
                  <a:srgbClr val="800000"/>
                </a:solidFill>
                <a:latin typeface="Arial" charset="0"/>
              </a:rPr>
              <a:t>смичућих</a:t>
            </a:r>
            <a:r>
              <a:rPr lang="sr-Latn-CS" altLang="en-US" sz="2400" b="1" smtClean="0">
                <a:solidFill>
                  <a:srgbClr val="800000"/>
                </a:solidFill>
              </a:rPr>
              <a:t> напона</a:t>
            </a:r>
            <a:r>
              <a:rPr lang="en-US" altLang="en-US" sz="240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1438" y="1143000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Latn-CS" altLang="en-US" sz="2800">
                <a:solidFill>
                  <a:srgbClr val="800000"/>
                </a:solidFill>
                <a:latin typeface="Arial" charset="0"/>
              </a:rPr>
              <a:t>Метода хоризонталних пресека</a:t>
            </a:r>
            <a:r>
              <a:rPr lang="en-US" altLang="en-US" sz="28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altLang="en-US" sz="3200">
                <a:solidFill>
                  <a:srgbClr val="800000"/>
                </a:solidFill>
                <a:latin typeface="Arial" charset="0"/>
              </a:rPr>
              <a:t>- Претпоставке</a:t>
            </a:r>
          </a:p>
        </p:txBody>
      </p:sp>
    </p:spTree>
    <p:extLst>
      <p:ext uri="{BB962C8B-B14F-4D97-AF65-F5344CB8AC3E}">
        <p14:creationId xmlns:p14="http://schemas.microsoft.com/office/powerpoint/2010/main" val="569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Поступак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79950"/>
          </a:xfrm>
        </p:spPr>
        <p:txBody>
          <a:bodyPr/>
          <a:lstStyle/>
          <a:p>
            <a:pPr marL="271463" indent="-271463" eaLnBrk="1" hangingPunct="1">
              <a:lnSpc>
                <a:spcPct val="85000"/>
              </a:lnSpc>
              <a:spcBef>
                <a:spcPts val="3000"/>
              </a:spcBef>
            </a:pPr>
            <a:r>
              <a:rPr lang="sr-Latn-CS" altLang="en-US" smtClean="0"/>
              <a:t>За</a:t>
            </a:r>
            <a:r>
              <a:rPr lang="en-US" altLang="en-US" smtClean="0"/>
              <a:t> сваки од </a:t>
            </a:r>
            <a:r>
              <a:rPr lang="sr-Latn-CS" altLang="en-US" smtClean="0"/>
              <a:t>изабраних </a:t>
            </a:r>
            <a:r>
              <a:rPr lang="sr-Latn-CS" altLang="en-US" i="1" smtClean="0"/>
              <a:t>хоризонталних пресека</a:t>
            </a:r>
            <a:r>
              <a:rPr lang="sr-Latn-CS" altLang="en-US" smtClean="0"/>
              <a:t> </a:t>
            </a:r>
            <a:r>
              <a:rPr lang="en-US" altLang="en-US" smtClean="0"/>
              <a:t>одреде </a:t>
            </a:r>
            <a:r>
              <a:rPr lang="sr-Cyrl-CS" altLang="en-US" smtClean="0"/>
              <a:t>се </a:t>
            </a:r>
            <a:r>
              <a:rPr lang="en-US" altLang="en-US" b="1" smtClean="0">
                <a:solidFill>
                  <a:schemeClr val="accent2"/>
                </a:solidFill>
              </a:rPr>
              <a:t>силе у пресеку</a:t>
            </a:r>
            <a:r>
              <a:rPr lang="sr-Cyrl-CS" altLang="en-US" i="1" smtClean="0"/>
              <a:t>.</a:t>
            </a:r>
            <a:r>
              <a:rPr lang="en-US" altLang="en-US" smtClean="0"/>
              <a:t> </a:t>
            </a:r>
            <a:endParaRPr lang="sr-Cyrl-CS" altLang="en-US" smtClean="0"/>
          </a:p>
          <a:p>
            <a:pPr marL="271463" indent="-271463" eaLnBrk="1" hangingPunct="1">
              <a:lnSpc>
                <a:spcPct val="85000"/>
              </a:lnSpc>
              <a:spcBef>
                <a:spcPts val="3000"/>
              </a:spcBef>
            </a:pPr>
            <a:r>
              <a:rPr lang="sr-Cyrl-CS" altLang="en-US" smtClean="0"/>
              <a:t>Р</a:t>
            </a:r>
            <a:r>
              <a:rPr lang="sr-Latn-CS" altLang="en-US" smtClean="0"/>
              <a:t>ачунају</a:t>
            </a:r>
            <a:r>
              <a:rPr lang="sr-Cyrl-CS" altLang="en-US" smtClean="0"/>
              <a:t> се</a:t>
            </a:r>
            <a:r>
              <a:rPr lang="sr-Latn-CS" altLang="en-US" smtClean="0"/>
              <a:t> </a:t>
            </a:r>
            <a:r>
              <a:rPr lang="sr-Latn-CS" altLang="en-US" b="1" smtClean="0">
                <a:solidFill>
                  <a:schemeClr val="accent2"/>
                </a:solidFill>
              </a:rPr>
              <a:t>вертикални нормални напони</a:t>
            </a:r>
            <a:r>
              <a:rPr lang="sr-Cyrl-CS" altLang="en-US" i="1" smtClean="0"/>
              <a:t>.</a:t>
            </a:r>
            <a:r>
              <a:rPr lang="en-US" altLang="en-US" smtClean="0"/>
              <a:t> </a:t>
            </a:r>
            <a:endParaRPr lang="sr-Cyrl-CS" altLang="en-US" smtClean="0"/>
          </a:p>
          <a:p>
            <a:pPr marL="271463" indent="-271463" eaLnBrk="1" hangingPunct="1">
              <a:lnSpc>
                <a:spcPct val="85000"/>
              </a:lnSpc>
              <a:spcBef>
                <a:spcPts val="3000"/>
              </a:spcBef>
            </a:pPr>
            <a:r>
              <a:rPr lang="sr-Cyrl-CS" altLang="en-US" smtClean="0"/>
              <a:t>Р</a:t>
            </a:r>
            <a:r>
              <a:rPr lang="sr-Latn-CS" altLang="en-US" smtClean="0"/>
              <a:t>ачунају</a:t>
            </a:r>
            <a:r>
              <a:rPr lang="sr-Cyrl-CS" altLang="en-US" smtClean="0"/>
              <a:t> се</a:t>
            </a:r>
            <a:r>
              <a:rPr lang="sr-Latn-CS" altLang="en-US" smtClean="0"/>
              <a:t> </a:t>
            </a:r>
            <a:r>
              <a:rPr lang="sr-Latn-CS" altLang="en-US" b="1" smtClean="0">
                <a:solidFill>
                  <a:srgbClr val="800000"/>
                </a:solidFill>
              </a:rPr>
              <a:t>хоризонтални нормални напони</a:t>
            </a:r>
            <a:r>
              <a:rPr lang="sr-Cyrl-CS" altLang="en-US" i="1" smtClean="0"/>
              <a:t>.</a:t>
            </a:r>
            <a:endParaRPr lang="sr-Cyrl-CS" altLang="en-US" smtClean="0"/>
          </a:p>
          <a:p>
            <a:pPr marL="271463" indent="-271463" eaLnBrk="1" hangingPunct="1">
              <a:lnSpc>
                <a:spcPct val="85000"/>
              </a:lnSpc>
              <a:spcBef>
                <a:spcPts val="3000"/>
              </a:spcBef>
            </a:pPr>
            <a:r>
              <a:rPr lang="sr-Cyrl-CS" altLang="en-US" smtClean="0"/>
              <a:t>Р</a:t>
            </a:r>
            <a:r>
              <a:rPr lang="sr-Latn-CS" altLang="en-US" smtClean="0"/>
              <a:t>ачунају</a:t>
            </a:r>
            <a:r>
              <a:rPr lang="sr-Cyrl-CS" altLang="en-US" smtClean="0"/>
              <a:t> се</a:t>
            </a:r>
            <a:r>
              <a:rPr lang="sr-Latn-CS" altLang="en-US" smtClean="0"/>
              <a:t> </a:t>
            </a:r>
            <a:r>
              <a:rPr lang="sr-Latn-CS" altLang="en-US" b="1" smtClean="0">
                <a:solidFill>
                  <a:srgbClr val="800000"/>
                </a:solidFill>
              </a:rPr>
              <a:t>напони смицања</a:t>
            </a:r>
            <a:r>
              <a:rPr lang="sr-Cyrl-CS" altLang="en-US" smtClean="0"/>
              <a:t>.</a:t>
            </a:r>
            <a:r>
              <a:rPr lang="en-US" altLang="en-US" smtClean="0"/>
              <a:t> </a:t>
            </a:r>
            <a:endParaRPr lang="sr-Cyrl-CS" altLang="en-US" smtClean="0"/>
          </a:p>
          <a:p>
            <a:pPr marL="271463" indent="-271463" eaLnBrk="1" hangingPunct="1">
              <a:lnSpc>
                <a:spcPct val="85000"/>
              </a:lnSpc>
              <a:spcBef>
                <a:spcPts val="3000"/>
              </a:spcBef>
            </a:pPr>
            <a:r>
              <a:rPr lang="sr-Cyrl-CS" altLang="en-US" smtClean="0"/>
              <a:t>Р</a:t>
            </a:r>
            <a:r>
              <a:rPr lang="sr-Latn-CS" altLang="en-US" smtClean="0"/>
              <a:t>ачунају</a:t>
            </a:r>
            <a:r>
              <a:rPr lang="sr-Cyrl-CS" altLang="en-US" smtClean="0"/>
              <a:t> се</a:t>
            </a:r>
            <a:r>
              <a:rPr lang="sr-Latn-CS" altLang="en-US" smtClean="0"/>
              <a:t> вредности и правци</a:t>
            </a:r>
            <a:r>
              <a:rPr lang="en-US" altLang="en-US" smtClean="0"/>
              <a:t> (</a:t>
            </a:r>
            <a:r>
              <a:rPr lang="sr-Latn-CS" altLang="en-US" smtClean="0"/>
              <a:t>трајекторије</a:t>
            </a:r>
            <a:r>
              <a:rPr lang="en-US" altLang="en-US" smtClean="0"/>
              <a:t>) </a:t>
            </a:r>
            <a:r>
              <a:rPr lang="sr-Latn-CS" altLang="en-US" b="1" smtClean="0">
                <a:solidFill>
                  <a:srgbClr val="800000"/>
                </a:solidFill>
              </a:rPr>
              <a:t>главних напона</a:t>
            </a:r>
            <a:r>
              <a:rPr lang="sr-Cyrl-CS" altLang="en-US" i="1" smtClean="0"/>
              <a:t>.</a:t>
            </a:r>
            <a:r>
              <a:rPr lang="en-US" altLang="en-US" smtClean="0"/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95513" y="1052513"/>
            <a:ext cx="5183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Cyrl-CS" altLang="en-US" sz="2400">
                <a:solidFill>
                  <a:srgbClr val="800000"/>
                </a:solidFill>
                <a:latin typeface="Arial" charset="0"/>
              </a:rPr>
              <a:t>(</a:t>
            </a:r>
            <a:r>
              <a:rPr lang="sr-Latn-CS" altLang="en-US" sz="2400">
                <a:solidFill>
                  <a:srgbClr val="800000"/>
                </a:solidFill>
                <a:latin typeface="Arial" charset="0"/>
              </a:rPr>
              <a:t>Метода хоризонталних пресека</a:t>
            </a:r>
            <a:r>
              <a:rPr lang="sr-Cyrl-CS" altLang="en-US" sz="2400">
                <a:solidFill>
                  <a:srgbClr val="800000"/>
                </a:solidFill>
                <a:latin typeface="Arial" charset="0"/>
              </a:rPr>
              <a:t>)</a:t>
            </a:r>
            <a:endParaRPr lang="en-US" altLang="en-US" sz="240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Вертикални нормални напони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8196" name="Picture 4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2009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2195513" y="5845175"/>
          <a:ext cx="40322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4" imgW="1816100" imgH="368300" progId="Equation.3">
                  <p:embed/>
                </p:oleObj>
              </mc:Choice>
              <mc:Fallback>
                <p:oleObj name="Equation" r:id="rId4" imgW="1816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845175"/>
                        <a:ext cx="403225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9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Вертикални нормални напони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928688" y="5214938"/>
          <a:ext cx="524351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1816100" imgH="368300" progId="Equation.3">
                  <p:embed/>
                </p:oleObj>
              </mc:Choice>
              <mc:Fallback>
                <p:oleObj name="Equation" r:id="rId3" imgW="1816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214938"/>
                        <a:ext cx="5243512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5" descr="Vertikalni normalni naponi izvodjenj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29125"/>
            <a:ext cx="2000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0" y="1714500"/>
          <a:ext cx="482917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6" imgW="1981200" imgH="508000" progId="Equation.3">
                  <p:embed/>
                </p:oleObj>
              </mc:Choice>
              <mc:Fallback>
                <p:oleObj name="Equation" r:id="rId6" imgW="1981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500"/>
                        <a:ext cx="4829175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5286375" y="1714500"/>
          <a:ext cx="130016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8" imgW="533169" imgH="507780" progId="Equation.3">
                  <p:embed/>
                </p:oleObj>
              </mc:Choice>
              <mc:Fallback>
                <p:oleObj name="Equation" r:id="rId8" imgW="533169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1714500"/>
                        <a:ext cx="1300163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7143750" y="1928813"/>
          <a:ext cx="928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0" imgW="380835" imgH="330057" progId="Equation.3">
                  <p:embed/>
                </p:oleObj>
              </mc:Choice>
              <mc:Fallback>
                <p:oleObj name="Equation" r:id="rId10" imgW="380835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1928813"/>
                        <a:ext cx="9286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0" y="3143250"/>
          <a:ext cx="694213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2" imgW="2844800" imgH="508000" progId="Equation.3">
                  <p:embed/>
                </p:oleObj>
              </mc:Choice>
              <mc:Fallback>
                <p:oleObj name="Equation" r:id="rId12" imgW="284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6942138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7077075" y="3286125"/>
          <a:ext cx="20669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14" imgW="850531" imgH="380835" progId="Equation.3">
                  <p:embed/>
                </p:oleObj>
              </mc:Choice>
              <mc:Fallback>
                <p:oleObj name="Equation" r:id="rId14" imgW="850531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3286125"/>
                        <a:ext cx="206692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2714625" y="1000125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</a:t>
            </a:r>
            <a:r>
              <a:rPr lang="en-US" altLang="en-US" sz="2400" i="1" baseline="-25000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solidFill>
                  <a:schemeClr val="tx1"/>
                </a:solidFill>
                <a:ea typeface="Times New Roman" pitchFamily="18" charset="0"/>
                <a:cs typeface="Courier New" pitchFamily="49" charset="0"/>
              </a:rPr>
              <a:t>(</a:t>
            </a:r>
            <a:r>
              <a:rPr lang="sr-Latn-C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x</a:t>
            </a:r>
            <a:r>
              <a:rPr lang="en-US" altLang="en-US" sz="2400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) = </a:t>
            </a:r>
            <a:r>
              <a:rPr lang="en-U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 </a:t>
            </a:r>
            <a:r>
              <a:rPr lang="en-US" altLang="en-US" sz="2400">
                <a:solidFill>
                  <a:schemeClr val="tx1"/>
                </a:solidFill>
                <a:ea typeface="Times New Roman" pitchFamily="18" charset="0"/>
                <a:cs typeface="Courier New" pitchFamily="49" charset="0"/>
              </a:rPr>
              <a:t>+ </a:t>
            </a:r>
            <a:r>
              <a:rPr lang="en-U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  <a:sym typeface="Symbol" pitchFamily="18" charset="2"/>
              </a:rPr>
              <a:t> </a:t>
            </a:r>
            <a:r>
              <a:rPr lang="sr-Latn-CS" altLang="en-US" sz="2400" i="1">
                <a:solidFill>
                  <a:schemeClr val="tx1"/>
                </a:solidFill>
                <a:ea typeface="Times New Roman" pitchFamily="18" charset="0"/>
                <a:cs typeface="Courier New" pitchFamily="49" charset="0"/>
              </a:rPr>
              <a:t>x</a:t>
            </a:r>
            <a:endParaRPr lang="en-US" altLang="en-US" sz="2400" i="1">
              <a:solidFill>
                <a:schemeClr val="tx1"/>
              </a:solidFill>
              <a:ea typeface="Times New Roman" pitchFamily="18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sr-Cyrl-CS" altLang="en-US" sz="1000">
                <a:cs typeface="Times New Roman" pitchFamily="18" charset="0"/>
              </a:rPr>
              <a:t> </a:t>
            </a:r>
            <a:endParaRPr lang="sr-Cyrl-CS" altLang="en-US"/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6137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Језгро пресека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0246" name="Picture 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7920038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3059113" y="1052513"/>
          <a:ext cx="19446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4" imgW="672808" imgH="368140" progId="Equation.3">
                  <p:embed/>
                </p:oleObj>
              </mc:Choice>
              <mc:Fallback>
                <p:oleObj name="Equation" r:id="rId4" imgW="67280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194468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5332413" y="5572125"/>
          <a:ext cx="3168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6" imgW="1701800" imgH="406400" progId="Equation.3">
                  <p:embed/>
                </p:oleObj>
              </mc:Choice>
              <mc:Fallback>
                <p:oleObj name="Equation" r:id="rId6" imgW="1701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5572125"/>
                        <a:ext cx="31686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785813" y="5572125"/>
          <a:ext cx="3117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8" imgW="1675673" imgH="406224" progId="Equation.3">
                  <p:embed/>
                </p:oleObj>
              </mc:Choice>
              <mc:Fallback>
                <p:oleObj name="Equation" r:id="rId8" imgW="167567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572125"/>
                        <a:ext cx="31178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858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Компонентални напони на граници</a:t>
            </a:r>
            <a:endParaRPr lang="sr-Cyrl-CS" altLang="en-US" sz="4000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1270" name="Picture 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6053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4356100" y="2133600"/>
          <a:ext cx="442753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4" imgW="2247840" imgH="469800" progId="Equation.3">
                  <p:embed/>
                </p:oleObj>
              </mc:Choice>
              <mc:Fallback>
                <p:oleObj name="Equation" r:id="rId4" imgW="2247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133600"/>
                        <a:ext cx="442753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64163" y="5084763"/>
          <a:ext cx="22034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6" imgW="1117115" imgH="215806" progId="Equation.3">
                  <p:embed/>
                </p:oleObj>
              </mc:Choice>
              <mc:Fallback>
                <p:oleObj name="Equation" r:id="rId6" imgW="111711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084763"/>
                        <a:ext cx="22034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995738" y="5805488"/>
          <a:ext cx="4824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8" imgW="2451100" imgH="228600" progId="Equation.3">
                  <p:embed/>
                </p:oleObj>
              </mc:Choice>
              <mc:Fallback>
                <p:oleObj name="Equation" r:id="rId8" imgW="245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805488"/>
                        <a:ext cx="48244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8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6137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Расподела смичућих напона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2293" name="Picture 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25525"/>
            <a:ext cx="57594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5867400" y="3789363"/>
          <a:ext cx="25812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4" imgW="1256755" imgH="406224" progId="Equation.3">
                  <p:embed/>
                </p:oleObj>
              </mc:Choice>
              <mc:Fallback>
                <p:oleObj name="Equation" r:id="rId4" imgW="125675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89363"/>
                        <a:ext cx="25812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1476375" y="5661025"/>
          <a:ext cx="5473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6" imgW="2667000" imgH="431800" progId="Equation.3">
                  <p:embed/>
                </p:oleObj>
              </mc:Choice>
              <mc:Fallback>
                <p:oleObj name="Equation" r:id="rId6" imgW="266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661025"/>
                        <a:ext cx="54737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532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Equation</vt:lpstr>
      <vt:lpstr>CorelDRAW</vt:lpstr>
      <vt:lpstr>PowerPoint Presentation</vt:lpstr>
      <vt:lpstr>Провера напона у темељној спојници</vt:lpstr>
      <vt:lpstr>Прорачун напонског стања</vt:lpstr>
      <vt:lpstr>Поступак</vt:lpstr>
      <vt:lpstr>Вертикални нормални напони</vt:lpstr>
      <vt:lpstr>Вертикални нормални напони</vt:lpstr>
      <vt:lpstr>Језгро пресека</vt:lpstr>
      <vt:lpstr>Компонентални напони на граници</vt:lpstr>
      <vt:lpstr>Расподела смичућих напона</vt:lpstr>
      <vt:lpstr>Главни  напони</vt:lpstr>
      <vt:lpstr>Ослањање темељне спојнице</vt:lpstr>
      <vt:lpstr>Дозвољени (допуштени) напони</vt:lpstr>
      <vt:lpstr>Избор попречног пресека ГББ </vt:lpstr>
      <vt:lpstr>Пример правоугаоног пресека</vt:lpstr>
      <vt:lpstr>Пример правоуглог троугла</vt:lpstr>
      <vt:lpstr>Разматрани типови пресека</vt:lpstr>
      <vt:lpstr>Услови димензионисања за тело бране</vt:lpstr>
      <vt:lpstr>Услови димензионисања за темељну спојницу</vt:lpstr>
      <vt:lpstr>Димензионисање и одређивање попречног пресека ГББ</vt:lpstr>
      <vt:lpstr>Закошење узводног лица</vt:lpstr>
      <vt:lpstr>Круна бране</vt:lpstr>
      <vt:lpstr>Комбиновање ограде са валобраном</vt:lpstr>
      <vt:lpstr>Конструктивна правила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294</cp:revision>
  <dcterms:created xsi:type="dcterms:W3CDTF">2003-02-08T13:16:46Z</dcterms:created>
  <dcterms:modified xsi:type="dcterms:W3CDTF">2021-02-25T14:04:22Z</dcterms:modified>
</cp:coreProperties>
</file>