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640" r:id="rId2"/>
    <p:sldId id="829" r:id="rId3"/>
    <p:sldId id="830" r:id="rId4"/>
    <p:sldId id="831" r:id="rId5"/>
    <p:sldId id="832" r:id="rId6"/>
    <p:sldId id="833" r:id="rId7"/>
    <p:sldId id="834" r:id="rId8"/>
    <p:sldId id="835" r:id="rId9"/>
    <p:sldId id="836" r:id="rId10"/>
    <p:sldId id="837" r:id="rId11"/>
    <p:sldId id="838" r:id="rId12"/>
    <p:sldId id="839" r:id="rId13"/>
    <p:sldId id="840" r:id="rId14"/>
    <p:sldId id="841" r:id="rId15"/>
    <p:sldId id="842" r:id="rId16"/>
    <p:sldId id="843" r:id="rId17"/>
    <p:sldId id="844" r:id="rId18"/>
    <p:sldId id="845" r:id="rId19"/>
    <p:sldId id="846" r:id="rId20"/>
    <p:sldId id="847" r:id="rId21"/>
    <p:sldId id="848" r:id="rId22"/>
    <p:sldId id="849" r:id="rId23"/>
    <p:sldId id="850" r:id="rId24"/>
    <p:sldId id="851" r:id="rId25"/>
    <p:sldId id="852" r:id="rId26"/>
    <p:sldId id="85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  <a:srgbClr val="006600"/>
    <a:srgbClr val="003300"/>
    <a:srgbClr val="3366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9" autoAdjust="0"/>
    <p:restoredTop sz="94624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A040FA-9A9F-42AC-AA64-87791BAEA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64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2A6A-B7A4-48A2-867E-7D425D01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D561-276B-4738-B32A-283A75047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105D3-D3B9-4135-A344-5DD123E14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C8F78-A61A-46FA-9DB6-00F15AC6A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0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0B468-5084-45BB-BBD9-5C068BE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E0A9-98EA-4A7A-ACF9-EA6E72A7C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B4AA-DD12-473B-A368-02EBEADE8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CBFD9-9464-449D-A236-D58D9ABEE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74558-6977-4159-BA4E-6DEDC5B0B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85433-E176-4CEA-971F-604584F9A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79411-2AC9-4D22-A6CE-59C0D3B46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57E74-85A3-4D11-9206-66676AB58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66ABA1-1EEB-488D-B34B-F27F84D7D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6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00298" y="500042"/>
            <a:ext cx="541074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Универзитет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Београду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Грађевински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факултет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www.grf.bg.ac.rs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Grb u b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85728"/>
            <a:ext cx="817382" cy="10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642910" y="1419226"/>
            <a:ext cx="8139143" cy="951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42910" y="5572140"/>
            <a:ext cx="8129618" cy="6189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95536" y="1493185"/>
            <a:ext cx="8748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Студијски програм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Грађевинарство Основне студије</a:t>
            </a:r>
          </a:p>
          <a:p>
            <a:pPr>
              <a:spcAft>
                <a:spcPts val="600"/>
              </a:spcAft>
            </a:pP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дул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		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ХВЕ</a:t>
            </a:r>
            <a:endParaRPr lang="sr-Latn-R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Година/Семестар: 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sr-Latn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година /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sr-Latn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семестар</a:t>
            </a:r>
            <a:endParaRPr lang="sr-Latn-RS" sz="2000" b="1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sr-Latn-RS" sz="20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Назив предмета (шифра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r-Cyrl-RS" sz="20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Хидротехничке грађевине </a:t>
            </a:r>
            <a:r>
              <a:rPr lang="en-US" sz="20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sr-Cyrl-RS" sz="2000" dirty="0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sr-Cyrl-RS" sz="2000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Наставник 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sr-Cyrl-R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Љубодраг Савић</a:t>
            </a:r>
            <a:endParaRPr lang="sr-Latn-RS" sz="2400" b="1" dirty="0" smtClean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Наслов предавања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Cyrl-RS" sz="32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Гравитационе бетонске бране 2</a:t>
            </a:r>
            <a:endParaRPr lang="sr-Cyrl-RS" sz="3200" b="1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Датум </a:t>
            </a: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r-Cyrl-R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sr-Cyrl-RS" sz="200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.0</a:t>
            </a:r>
            <a:r>
              <a:rPr lang="en-US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.202</a:t>
            </a:r>
            <a:r>
              <a:rPr lang="en-US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sr-Latn-RS" sz="20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643578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Београд, 2020.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Сва ауторска права аутора презентације и/или видео снимака су заштићена. Снимак или презентација се могу користити само за наставу на даљину студента Грађевинског факултета Универзитета у Београду у школској 2020/2021 и не могу се користити за друге сврхе без писмене сагласности аутора материјала.</a:t>
            </a:r>
            <a:endParaRPr lang="sr-Cyrl-RS" sz="1300" i="1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90805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Пењање таласа</a:t>
            </a:r>
          </a:p>
        </p:txBody>
      </p:sp>
      <p:pic>
        <p:nvPicPr>
          <p:cNvPr id="53251" name="Picture 4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4824413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7" name="Picture 5" descr="Sl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82875"/>
            <a:ext cx="4105275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08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/>
            <a:r>
              <a:rPr lang="sr-Cyrl-CS" altLang="en-US" sz="5400" b="1" smtClean="0">
                <a:solidFill>
                  <a:schemeClr val="accent2"/>
                </a:solidFill>
                <a:latin typeface="Arial" charset="0"/>
              </a:rPr>
              <a:t>Притисак  </a:t>
            </a:r>
            <a:r>
              <a:rPr lang="sr-Cyrl-CS" altLang="en-US" sz="5400" b="1" smtClean="0">
                <a:solidFill>
                  <a:schemeClr val="accent1"/>
                </a:solidFill>
                <a:latin typeface="Arial" charset="0"/>
              </a:rPr>
              <a:t>Леда</a:t>
            </a:r>
          </a:p>
        </p:txBody>
      </p:sp>
      <p:pic>
        <p:nvPicPr>
          <p:cNvPr id="234500" name="Picture 4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9600"/>
            <a:ext cx="4227512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01" name="Picture 5" descr="Sl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78163"/>
            <a:ext cx="453072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2987675" y="1268413"/>
            <a:ext cx="335121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sr-Cyrl-CS" altLang="en-US" sz="4400"/>
              <a:t>Статички</a:t>
            </a:r>
          </a:p>
          <a:p>
            <a:pPr eaLnBrk="1" hangingPunct="1">
              <a:buFontTx/>
              <a:buChar char="•"/>
            </a:pPr>
            <a:r>
              <a:rPr lang="sr-Cyrl-CS" altLang="en-US" sz="4400">
                <a:solidFill>
                  <a:srgbClr val="800000"/>
                </a:solidFill>
              </a:rPr>
              <a:t>Динамички</a:t>
            </a:r>
            <a:endParaRPr lang="en-US" altLang="en-US" sz="440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2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71550"/>
          </a:xfrm>
        </p:spPr>
        <p:txBody>
          <a:bodyPr/>
          <a:lstStyle/>
          <a:p>
            <a:pPr eaLnBrk="1" hangingPunct="1"/>
            <a:r>
              <a:rPr lang="sr-Cyrl-CS" altLang="en-US" sz="4800" b="1" smtClean="0">
                <a:solidFill>
                  <a:schemeClr val="accent2"/>
                </a:solidFill>
                <a:latin typeface="Arial" charset="0"/>
              </a:rPr>
              <a:t>Статички притисак  </a:t>
            </a:r>
            <a:r>
              <a:rPr lang="sr-Cyrl-CS" altLang="en-US" sz="4800" b="1" smtClean="0">
                <a:solidFill>
                  <a:schemeClr val="accent1"/>
                </a:solidFill>
                <a:latin typeface="Arial" charset="0"/>
              </a:rPr>
              <a:t>Леда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55650" y="4437063"/>
            <a:ext cx="7942263" cy="2203450"/>
            <a:chOff x="521" y="2791"/>
            <a:chExt cx="5003" cy="1388"/>
          </a:xfrm>
        </p:grpSpPr>
        <p:pic>
          <p:nvPicPr>
            <p:cNvPr id="55301" name="Picture 7" descr="Tab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791"/>
              <a:ext cx="4854" cy="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2" name="Text Box 8"/>
            <p:cNvSpPr txBox="1">
              <a:spLocks noChangeArrowheads="1"/>
            </p:cNvSpPr>
            <p:nvPr/>
          </p:nvSpPr>
          <p:spPr bwMode="auto">
            <a:xfrm>
              <a:off x="521" y="3929"/>
              <a:ext cx="50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sr-Latn-CS" altLang="en-US" sz="2000" b="0">
                  <a:solidFill>
                    <a:schemeClr val="tx1"/>
                  </a:solidFill>
                  <a:latin typeface="Arial" charset="0"/>
                </a:rPr>
                <a:t>Зависност статичке силе леда од дебљине и дужине покривача</a:t>
              </a:r>
              <a:r>
                <a:rPr lang="en-US" altLang="en-US" sz="2000" b="0">
                  <a:solidFill>
                    <a:schemeClr val="tx1"/>
                  </a:solidFill>
                  <a:latin typeface="Arial" charset="0"/>
                </a:rPr>
                <a:t> </a:t>
              </a:r>
            </a:p>
          </p:txBody>
        </p:sp>
      </p:grpSp>
      <p:pic>
        <p:nvPicPr>
          <p:cNvPr id="55300" name="Picture 10" descr="Sl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640763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0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/>
            <a:r>
              <a:rPr lang="sr-Cyrl-CS" altLang="en-US" sz="5400" b="1" smtClean="0">
                <a:solidFill>
                  <a:schemeClr val="accent2"/>
                </a:solidFill>
                <a:latin typeface="Arial" charset="0"/>
              </a:rPr>
              <a:t>Деловање  </a:t>
            </a:r>
            <a:r>
              <a:rPr lang="sr-Cyrl-CS" altLang="en-US" sz="5400" b="1" smtClean="0">
                <a:solidFill>
                  <a:srgbClr val="800000"/>
                </a:solidFill>
                <a:latin typeface="Arial" charset="0"/>
              </a:rPr>
              <a:t>Наноса</a:t>
            </a:r>
          </a:p>
        </p:txBody>
      </p:sp>
      <p:pic>
        <p:nvPicPr>
          <p:cNvPr id="56323" name="Picture 6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8424862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8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539750" y="2635250"/>
            <a:ext cx="3686175" cy="758825"/>
            <a:chOff x="340" y="1660"/>
            <a:chExt cx="2322" cy="478"/>
          </a:xfrm>
        </p:grpSpPr>
        <p:sp>
          <p:nvSpPr>
            <p:cNvPr id="56352" name="AutoShape 10"/>
            <p:cNvSpPr>
              <a:spLocks noChangeAspect="1" noChangeArrowheads="1" noTextEdit="1"/>
            </p:cNvSpPr>
            <p:nvPr/>
          </p:nvSpPr>
          <p:spPr bwMode="auto">
            <a:xfrm>
              <a:off x="340" y="1661"/>
              <a:ext cx="228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3" name="Line 12"/>
            <p:cNvSpPr>
              <a:spLocks noChangeShapeType="1"/>
            </p:cNvSpPr>
            <p:nvPr/>
          </p:nvSpPr>
          <p:spPr bwMode="auto">
            <a:xfrm>
              <a:off x="2412" y="1892"/>
              <a:ext cx="1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4" name="Rectangle 13"/>
            <p:cNvSpPr>
              <a:spLocks noChangeArrowheads="1"/>
            </p:cNvSpPr>
            <p:nvPr/>
          </p:nvSpPr>
          <p:spPr bwMode="auto">
            <a:xfrm>
              <a:off x="2540" y="1785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100" b="0">
                  <a:solidFill>
                    <a:srgbClr val="000000"/>
                  </a:solidFill>
                </a:rPr>
                <a:t>)</a:t>
              </a:r>
              <a:endParaRPr lang="en-US" altLang="en-US" sz="4400"/>
            </a:p>
          </p:txBody>
        </p:sp>
        <p:sp>
          <p:nvSpPr>
            <p:cNvPr id="56355" name="Rectangle 14"/>
            <p:cNvSpPr>
              <a:spLocks noChangeArrowheads="1"/>
            </p:cNvSpPr>
            <p:nvPr/>
          </p:nvSpPr>
          <p:spPr bwMode="auto">
            <a:xfrm>
              <a:off x="2433" y="1916"/>
              <a:ext cx="150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100" b="0">
                  <a:solidFill>
                    <a:srgbClr val="000000"/>
                  </a:solidFill>
                </a:rPr>
                <a:t>2</a:t>
              </a:r>
              <a:endParaRPr lang="en-US" altLang="en-US" sz="4400"/>
            </a:p>
          </p:txBody>
        </p:sp>
        <p:sp>
          <p:nvSpPr>
            <p:cNvPr id="56356" name="Rectangle 15"/>
            <p:cNvSpPr>
              <a:spLocks noChangeArrowheads="1"/>
            </p:cNvSpPr>
            <p:nvPr/>
          </p:nvSpPr>
          <p:spPr bwMode="auto">
            <a:xfrm>
              <a:off x="2095" y="1785"/>
              <a:ext cx="23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100" b="0">
                  <a:solidFill>
                    <a:srgbClr val="000000"/>
                  </a:solidFill>
                </a:rPr>
                <a:t>45</a:t>
              </a:r>
              <a:endParaRPr lang="en-US" altLang="en-US" sz="4400"/>
            </a:p>
          </p:txBody>
        </p:sp>
        <p:sp>
          <p:nvSpPr>
            <p:cNvPr id="56357" name="Rectangle 16"/>
            <p:cNvSpPr>
              <a:spLocks noChangeArrowheads="1"/>
            </p:cNvSpPr>
            <p:nvPr/>
          </p:nvSpPr>
          <p:spPr bwMode="auto">
            <a:xfrm>
              <a:off x="2036" y="1785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100" b="0">
                  <a:solidFill>
                    <a:srgbClr val="000000"/>
                  </a:solidFill>
                </a:rPr>
                <a:t>(</a:t>
              </a:r>
              <a:endParaRPr lang="en-US" altLang="en-US" sz="4400"/>
            </a:p>
          </p:txBody>
        </p:sp>
        <p:sp>
          <p:nvSpPr>
            <p:cNvPr id="56358" name="Rectangle 17"/>
            <p:cNvSpPr>
              <a:spLocks noChangeArrowheads="1"/>
            </p:cNvSpPr>
            <p:nvPr/>
          </p:nvSpPr>
          <p:spPr bwMode="auto">
            <a:xfrm>
              <a:off x="1540" y="1785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100" b="0">
                  <a:solidFill>
                    <a:srgbClr val="000000"/>
                  </a:solidFill>
                </a:rPr>
                <a:t>)</a:t>
              </a:r>
              <a:endParaRPr lang="en-US" altLang="en-US" sz="4400"/>
            </a:p>
          </p:txBody>
        </p:sp>
        <p:sp>
          <p:nvSpPr>
            <p:cNvPr id="56359" name="Rectangle 18"/>
            <p:cNvSpPr>
              <a:spLocks noChangeArrowheads="1"/>
            </p:cNvSpPr>
            <p:nvPr/>
          </p:nvSpPr>
          <p:spPr bwMode="auto">
            <a:xfrm>
              <a:off x="943" y="1785"/>
              <a:ext cx="1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100" b="0">
                  <a:solidFill>
                    <a:srgbClr val="000000"/>
                  </a:solidFill>
                </a:rPr>
                <a:t>(</a:t>
              </a:r>
              <a:endParaRPr lang="en-US" altLang="en-US" sz="4400"/>
            </a:p>
          </p:txBody>
        </p:sp>
        <p:sp>
          <p:nvSpPr>
            <p:cNvPr id="56360" name="Rectangle 19"/>
            <p:cNvSpPr>
              <a:spLocks noChangeArrowheads="1"/>
            </p:cNvSpPr>
            <p:nvPr/>
          </p:nvSpPr>
          <p:spPr bwMode="auto">
            <a:xfrm>
              <a:off x="1970" y="1777"/>
              <a:ext cx="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100" b="0">
                  <a:solidFill>
                    <a:srgbClr val="000000"/>
                  </a:solidFill>
                </a:rPr>
                <a:t>2</a:t>
              </a:r>
              <a:endParaRPr lang="en-US" altLang="en-US" sz="4400"/>
            </a:p>
          </p:txBody>
        </p:sp>
        <p:sp>
          <p:nvSpPr>
            <p:cNvPr id="56361" name="Rectangle 20"/>
            <p:cNvSpPr>
              <a:spLocks noChangeArrowheads="1"/>
            </p:cNvSpPr>
            <p:nvPr/>
          </p:nvSpPr>
          <p:spPr bwMode="auto">
            <a:xfrm>
              <a:off x="669" y="1894"/>
              <a:ext cx="6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100" b="0">
                  <a:solidFill>
                    <a:srgbClr val="000000"/>
                  </a:solidFill>
                </a:rPr>
                <a:t>,</a:t>
              </a:r>
              <a:endParaRPr lang="en-US" altLang="en-US" sz="4400"/>
            </a:p>
          </p:txBody>
        </p:sp>
        <p:sp>
          <p:nvSpPr>
            <p:cNvPr id="56362" name="Rectangle 21"/>
            <p:cNvSpPr>
              <a:spLocks noChangeArrowheads="1"/>
            </p:cNvSpPr>
            <p:nvPr/>
          </p:nvSpPr>
          <p:spPr bwMode="auto">
            <a:xfrm>
              <a:off x="2411" y="1660"/>
              <a:ext cx="19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100" b="0" i="1">
                  <a:solidFill>
                    <a:srgbClr val="000000"/>
                  </a:solidFill>
                  <a:latin typeface="Symbol" pitchFamily="18" charset="2"/>
                </a:rPr>
                <a:t>j</a:t>
              </a:r>
              <a:endParaRPr lang="en-US" altLang="en-US" sz="4400"/>
            </a:p>
          </p:txBody>
        </p:sp>
        <p:sp>
          <p:nvSpPr>
            <p:cNvPr id="56363" name="Rectangle 22"/>
            <p:cNvSpPr>
              <a:spLocks noChangeArrowheads="1"/>
            </p:cNvSpPr>
            <p:nvPr/>
          </p:nvSpPr>
          <p:spPr bwMode="auto">
            <a:xfrm>
              <a:off x="1442" y="1766"/>
              <a:ext cx="168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100" b="0" i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en-US" sz="4400"/>
            </a:p>
          </p:txBody>
        </p:sp>
        <p:sp>
          <p:nvSpPr>
            <p:cNvPr id="56364" name="Rectangle 23"/>
            <p:cNvSpPr>
              <a:spLocks noChangeArrowheads="1"/>
            </p:cNvSpPr>
            <p:nvPr/>
          </p:nvSpPr>
          <p:spPr bwMode="auto">
            <a:xfrm>
              <a:off x="995" y="1766"/>
              <a:ext cx="168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100" b="0" i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en-US" sz="4400"/>
            </a:p>
          </p:txBody>
        </p:sp>
        <p:sp>
          <p:nvSpPr>
            <p:cNvPr id="56365" name="Rectangle 24"/>
            <p:cNvSpPr>
              <a:spLocks noChangeArrowheads="1"/>
            </p:cNvSpPr>
            <p:nvPr/>
          </p:nvSpPr>
          <p:spPr bwMode="auto">
            <a:xfrm>
              <a:off x="2287" y="1766"/>
              <a:ext cx="191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100" b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altLang="en-US" sz="4400"/>
            </a:p>
          </p:txBody>
        </p:sp>
        <p:sp>
          <p:nvSpPr>
            <p:cNvPr id="56366" name="Rectangle 25"/>
            <p:cNvSpPr>
              <a:spLocks noChangeArrowheads="1"/>
            </p:cNvSpPr>
            <p:nvPr/>
          </p:nvSpPr>
          <p:spPr bwMode="auto">
            <a:xfrm>
              <a:off x="1328" y="1766"/>
              <a:ext cx="191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100" b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altLang="en-US" sz="4400"/>
            </a:p>
          </p:txBody>
        </p:sp>
        <p:sp>
          <p:nvSpPr>
            <p:cNvPr id="56367" name="Rectangle 26"/>
            <p:cNvSpPr>
              <a:spLocks noChangeArrowheads="1"/>
            </p:cNvSpPr>
            <p:nvPr/>
          </p:nvSpPr>
          <p:spPr bwMode="auto">
            <a:xfrm>
              <a:off x="818" y="1766"/>
              <a:ext cx="191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100" b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altLang="en-US" sz="4400"/>
            </a:p>
          </p:txBody>
        </p:sp>
        <p:sp>
          <p:nvSpPr>
            <p:cNvPr id="56368" name="Rectangle 27"/>
            <p:cNvSpPr>
              <a:spLocks noChangeArrowheads="1"/>
            </p:cNvSpPr>
            <p:nvPr/>
          </p:nvSpPr>
          <p:spPr bwMode="auto">
            <a:xfrm>
              <a:off x="1820" y="1785"/>
              <a:ext cx="19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100" b="0" i="1">
                  <a:solidFill>
                    <a:srgbClr val="000000"/>
                  </a:solidFill>
                </a:rPr>
                <a:t>tg</a:t>
              </a:r>
              <a:endParaRPr lang="en-US" altLang="en-US" sz="4400"/>
            </a:p>
          </p:txBody>
        </p:sp>
        <p:sp>
          <p:nvSpPr>
            <p:cNvPr id="56369" name="Rectangle 28"/>
            <p:cNvSpPr>
              <a:spLocks noChangeArrowheads="1"/>
            </p:cNvSpPr>
            <p:nvPr/>
          </p:nvSpPr>
          <p:spPr bwMode="auto">
            <a:xfrm>
              <a:off x="1631" y="1785"/>
              <a:ext cx="150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100" b="0" i="1">
                  <a:solidFill>
                    <a:srgbClr val="000000"/>
                  </a:solidFill>
                </a:rPr>
                <a:t>h</a:t>
              </a:r>
              <a:endParaRPr lang="en-US" altLang="en-US" sz="4400"/>
            </a:p>
          </p:txBody>
        </p:sp>
        <p:sp>
          <p:nvSpPr>
            <p:cNvPr id="56370" name="Rectangle 29"/>
            <p:cNvSpPr>
              <a:spLocks noChangeArrowheads="1"/>
            </p:cNvSpPr>
            <p:nvPr/>
          </p:nvSpPr>
          <p:spPr bwMode="auto">
            <a:xfrm>
              <a:off x="388" y="1785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100" b="0" i="1">
                  <a:solidFill>
                    <a:srgbClr val="FF0000"/>
                  </a:solidFill>
                </a:rPr>
                <a:t>p</a:t>
              </a:r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56371" name="Rectangle 30"/>
            <p:cNvSpPr>
              <a:spLocks noChangeArrowheads="1"/>
            </p:cNvSpPr>
            <p:nvPr/>
          </p:nvSpPr>
          <p:spPr bwMode="auto">
            <a:xfrm>
              <a:off x="1717" y="1894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100" b="0" i="1">
                  <a:solidFill>
                    <a:srgbClr val="000000"/>
                  </a:solidFill>
                </a:rPr>
                <a:t>A</a:t>
              </a:r>
              <a:endParaRPr lang="en-US" altLang="en-US" sz="4400"/>
            </a:p>
          </p:txBody>
        </p:sp>
        <p:sp>
          <p:nvSpPr>
            <p:cNvPr id="56372" name="Rectangle 31"/>
            <p:cNvSpPr>
              <a:spLocks noChangeArrowheads="1"/>
            </p:cNvSpPr>
            <p:nvPr/>
          </p:nvSpPr>
          <p:spPr bwMode="auto">
            <a:xfrm>
              <a:off x="1092" y="1894"/>
              <a:ext cx="22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100" b="0" i="1">
                  <a:solidFill>
                    <a:srgbClr val="000000"/>
                  </a:solidFill>
                </a:rPr>
                <a:t>NAN</a:t>
              </a:r>
              <a:endParaRPr lang="en-US" altLang="en-US" sz="4400"/>
            </a:p>
          </p:txBody>
        </p:sp>
        <p:sp>
          <p:nvSpPr>
            <p:cNvPr id="56373" name="Rectangle 32"/>
            <p:cNvSpPr>
              <a:spLocks noChangeArrowheads="1"/>
            </p:cNvSpPr>
            <p:nvPr/>
          </p:nvSpPr>
          <p:spPr bwMode="auto">
            <a:xfrm>
              <a:off x="709" y="1894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100" b="0" i="1">
                  <a:solidFill>
                    <a:srgbClr val="FF0000"/>
                  </a:solidFill>
                </a:rPr>
                <a:t>A</a:t>
              </a:r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56374" name="Rectangle 33"/>
            <p:cNvSpPr>
              <a:spLocks noChangeArrowheads="1"/>
            </p:cNvSpPr>
            <p:nvPr/>
          </p:nvSpPr>
          <p:spPr bwMode="auto">
            <a:xfrm>
              <a:off x="478" y="1894"/>
              <a:ext cx="17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100" b="0" i="1">
                  <a:solidFill>
                    <a:srgbClr val="FF0000"/>
                  </a:solidFill>
                </a:rPr>
                <a:t>NAN</a:t>
              </a:r>
              <a:endParaRPr lang="en-US" altLang="en-US" sz="4400">
                <a:solidFill>
                  <a:srgbClr val="FF0000"/>
                </a:solidFill>
              </a:endParaRPr>
            </a:p>
          </p:txBody>
        </p:sp>
      </p:grpSp>
      <p:sp>
        <p:nvSpPr>
          <p:cNvPr id="56326" name="Rectangle 3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" name="Group 37"/>
          <p:cNvGrpSpPr>
            <a:grpSpLocks noChangeAspect="1"/>
          </p:cNvGrpSpPr>
          <p:nvPr/>
        </p:nvGrpSpPr>
        <p:grpSpPr bwMode="auto">
          <a:xfrm>
            <a:off x="827088" y="5489575"/>
            <a:ext cx="5345112" cy="1136650"/>
            <a:chOff x="521" y="3458"/>
            <a:chExt cx="3367" cy="716"/>
          </a:xfrm>
        </p:grpSpPr>
        <p:sp>
          <p:nvSpPr>
            <p:cNvPr id="56328" name="AutoShape 36"/>
            <p:cNvSpPr>
              <a:spLocks noChangeAspect="1" noChangeArrowheads="1" noTextEdit="1"/>
            </p:cNvSpPr>
            <p:nvPr/>
          </p:nvSpPr>
          <p:spPr bwMode="auto">
            <a:xfrm>
              <a:off x="521" y="3458"/>
              <a:ext cx="3312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9" name="Line 38"/>
            <p:cNvSpPr>
              <a:spLocks noChangeShapeType="1"/>
            </p:cNvSpPr>
            <p:nvPr/>
          </p:nvSpPr>
          <p:spPr bwMode="auto">
            <a:xfrm>
              <a:off x="1225" y="3814"/>
              <a:ext cx="1387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0" name="Line 39"/>
            <p:cNvSpPr>
              <a:spLocks noChangeShapeType="1"/>
            </p:cNvSpPr>
            <p:nvPr/>
          </p:nvSpPr>
          <p:spPr bwMode="auto">
            <a:xfrm>
              <a:off x="3518" y="3814"/>
              <a:ext cx="176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1" name="Rectangle 40"/>
            <p:cNvSpPr>
              <a:spLocks noChangeArrowheads="1"/>
            </p:cNvSpPr>
            <p:nvPr/>
          </p:nvSpPr>
          <p:spPr bwMode="auto">
            <a:xfrm>
              <a:off x="3706" y="3660"/>
              <a:ext cx="182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 b="0">
                  <a:solidFill>
                    <a:srgbClr val="000000"/>
                  </a:solidFill>
                </a:rPr>
                <a:t>)</a:t>
              </a:r>
              <a:endParaRPr lang="en-US" altLang="en-US" sz="4400"/>
            </a:p>
          </p:txBody>
        </p:sp>
        <p:sp>
          <p:nvSpPr>
            <p:cNvPr id="56332" name="Rectangle 41"/>
            <p:cNvSpPr>
              <a:spLocks noChangeArrowheads="1"/>
            </p:cNvSpPr>
            <p:nvPr/>
          </p:nvSpPr>
          <p:spPr bwMode="auto">
            <a:xfrm>
              <a:off x="3550" y="3846"/>
              <a:ext cx="223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 b="0">
                  <a:solidFill>
                    <a:srgbClr val="000000"/>
                  </a:solidFill>
                </a:rPr>
                <a:t>2</a:t>
              </a:r>
              <a:endParaRPr lang="en-US" altLang="en-US" sz="4400"/>
            </a:p>
          </p:txBody>
        </p:sp>
        <p:sp>
          <p:nvSpPr>
            <p:cNvPr id="56333" name="Rectangle 42"/>
            <p:cNvSpPr>
              <a:spLocks noChangeArrowheads="1"/>
            </p:cNvSpPr>
            <p:nvPr/>
          </p:nvSpPr>
          <p:spPr bwMode="auto">
            <a:xfrm>
              <a:off x="3062" y="3660"/>
              <a:ext cx="34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 b="0">
                  <a:solidFill>
                    <a:srgbClr val="000000"/>
                  </a:solidFill>
                </a:rPr>
                <a:t>45</a:t>
              </a:r>
              <a:endParaRPr lang="en-US" altLang="en-US" sz="4400"/>
            </a:p>
          </p:txBody>
        </p:sp>
        <p:sp>
          <p:nvSpPr>
            <p:cNvPr id="56334" name="Rectangle 43"/>
            <p:cNvSpPr>
              <a:spLocks noChangeArrowheads="1"/>
            </p:cNvSpPr>
            <p:nvPr/>
          </p:nvSpPr>
          <p:spPr bwMode="auto">
            <a:xfrm>
              <a:off x="2975" y="3660"/>
              <a:ext cx="182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 b="0">
                  <a:solidFill>
                    <a:srgbClr val="000000"/>
                  </a:solidFill>
                </a:rPr>
                <a:t>(</a:t>
              </a:r>
              <a:endParaRPr lang="en-US" altLang="en-US" sz="4400"/>
            </a:p>
          </p:txBody>
        </p:sp>
        <p:sp>
          <p:nvSpPr>
            <p:cNvPr id="56335" name="Rectangle 44"/>
            <p:cNvSpPr>
              <a:spLocks noChangeArrowheads="1"/>
            </p:cNvSpPr>
            <p:nvPr/>
          </p:nvSpPr>
          <p:spPr bwMode="auto">
            <a:xfrm>
              <a:off x="1862" y="3846"/>
              <a:ext cx="223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 b="0">
                  <a:solidFill>
                    <a:srgbClr val="000000"/>
                  </a:solidFill>
                </a:rPr>
                <a:t>2</a:t>
              </a:r>
              <a:endParaRPr lang="en-US" altLang="en-US" sz="4400"/>
            </a:p>
          </p:txBody>
        </p:sp>
        <p:sp>
          <p:nvSpPr>
            <p:cNvPr id="56336" name="Rectangle 45"/>
            <p:cNvSpPr>
              <a:spLocks noChangeArrowheads="1"/>
            </p:cNvSpPr>
            <p:nvPr/>
          </p:nvSpPr>
          <p:spPr bwMode="auto">
            <a:xfrm>
              <a:off x="2099" y="3510"/>
              <a:ext cx="182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 b="0">
                  <a:solidFill>
                    <a:srgbClr val="000000"/>
                  </a:solidFill>
                </a:rPr>
                <a:t>)</a:t>
              </a:r>
              <a:endParaRPr lang="en-US" altLang="en-US" sz="4400"/>
            </a:p>
          </p:txBody>
        </p:sp>
        <p:sp>
          <p:nvSpPr>
            <p:cNvPr id="56337" name="Rectangle 46"/>
            <p:cNvSpPr>
              <a:spLocks noChangeArrowheads="1"/>
            </p:cNvSpPr>
            <p:nvPr/>
          </p:nvSpPr>
          <p:spPr bwMode="auto">
            <a:xfrm>
              <a:off x="1239" y="3510"/>
              <a:ext cx="182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 b="0">
                  <a:solidFill>
                    <a:srgbClr val="000000"/>
                  </a:solidFill>
                </a:rPr>
                <a:t>(</a:t>
              </a:r>
              <a:endParaRPr lang="en-US" altLang="en-US" sz="4400"/>
            </a:p>
          </p:txBody>
        </p:sp>
        <p:sp>
          <p:nvSpPr>
            <p:cNvPr id="56338" name="Rectangle 47"/>
            <p:cNvSpPr>
              <a:spLocks noChangeArrowheads="1"/>
            </p:cNvSpPr>
            <p:nvPr/>
          </p:nvSpPr>
          <p:spPr bwMode="auto">
            <a:xfrm>
              <a:off x="2882" y="3648"/>
              <a:ext cx="12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700" b="0">
                  <a:solidFill>
                    <a:srgbClr val="000000"/>
                  </a:solidFill>
                </a:rPr>
                <a:t>2</a:t>
              </a:r>
              <a:endParaRPr lang="en-US" altLang="en-US" sz="4400"/>
            </a:p>
          </p:txBody>
        </p:sp>
        <p:sp>
          <p:nvSpPr>
            <p:cNvPr id="56339" name="Rectangle 48"/>
            <p:cNvSpPr>
              <a:spLocks noChangeArrowheads="1"/>
            </p:cNvSpPr>
            <p:nvPr/>
          </p:nvSpPr>
          <p:spPr bwMode="auto">
            <a:xfrm>
              <a:off x="2318" y="3498"/>
              <a:ext cx="12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700" b="0">
                  <a:solidFill>
                    <a:srgbClr val="000000"/>
                  </a:solidFill>
                </a:rPr>
                <a:t>2</a:t>
              </a:r>
              <a:endParaRPr lang="en-US" altLang="en-US" sz="4400"/>
            </a:p>
          </p:txBody>
        </p:sp>
        <p:sp>
          <p:nvSpPr>
            <p:cNvPr id="56340" name="Rectangle 49"/>
            <p:cNvSpPr>
              <a:spLocks noChangeArrowheads="1"/>
            </p:cNvSpPr>
            <p:nvPr/>
          </p:nvSpPr>
          <p:spPr bwMode="auto">
            <a:xfrm>
              <a:off x="3518" y="3482"/>
              <a:ext cx="29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 b="0" i="1">
                  <a:solidFill>
                    <a:srgbClr val="000000"/>
                  </a:solidFill>
                  <a:latin typeface="Symbol" pitchFamily="18" charset="2"/>
                </a:rPr>
                <a:t>j</a:t>
              </a:r>
              <a:endParaRPr lang="en-US" altLang="en-US" sz="4400"/>
            </a:p>
          </p:txBody>
        </p:sp>
        <p:sp>
          <p:nvSpPr>
            <p:cNvPr id="56341" name="Rectangle 50"/>
            <p:cNvSpPr>
              <a:spLocks noChangeArrowheads="1"/>
            </p:cNvSpPr>
            <p:nvPr/>
          </p:nvSpPr>
          <p:spPr bwMode="auto">
            <a:xfrm>
              <a:off x="1956" y="3482"/>
              <a:ext cx="251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 b="0" i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en-US" sz="4400"/>
            </a:p>
          </p:txBody>
        </p:sp>
        <p:sp>
          <p:nvSpPr>
            <p:cNvPr id="56342" name="Rectangle 51"/>
            <p:cNvSpPr>
              <a:spLocks noChangeArrowheads="1"/>
            </p:cNvSpPr>
            <p:nvPr/>
          </p:nvSpPr>
          <p:spPr bwMode="auto">
            <a:xfrm>
              <a:off x="1315" y="3482"/>
              <a:ext cx="251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 b="0" i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en-US" sz="4400"/>
            </a:p>
          </p:txBody>
        </p:sp>
        <p:sp>
          <p:nvSpPr>
            <p:cNvPr id="56343" name="Rectangle 52"/>
            <p:cNvSpPr>
              <a:spLocks noChangeArrowheads="1"/>
            </p:cNvSpPr>
            <p:nvPr/>
          </p:nvSpPr>
          <p:spPr bwMode="auto">
            <a:xfrm>
              <a:off x="3339" y="3632"/>
              <a:ext cx="28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 b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altLang="en-US" sz="4400"/>
            </a:p>
          </p:txBody>
        </p:sp>
        <p:sp>
          <p:nvSpPr>
            <p:cNvPr id="56344" name="Rectangle 53"/>
            <p:cNvSpPr>
              <a:spLocks noChangeArrowheads="1"/>
            </p:cNvSpPr>
            <p:nvPr/>
          </p:nvSpPr>
          <p:spPr bwMode="auto">
            <a:xfrm>
              <a:off x="1792" y="3482"/>
              <a:ext cx="28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 b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altLang="en-US" sz="4400"/>
            </a:p>
          </p:txBody>
        </p:sp>
        <p:sp>
          <p:nvSpPr>
            <p:cNvPr id="56345" name="Rectangle 54"/>
            <p:cNvSpPr>
              <a:spLocks noChangeArrowheads="1"/>
            </p:cNvSpPr>
            <p:nvPr/>
          </p:nvSpPr>
          <p:spPr bwMode="auto">
            <a:xfrm>
              <a:off x="1035" y="3632"/>
              <a:ext cx="28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 b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altLang="en-US" sz="4400"/>
            </a:p>
          </p:txBody>
        </p:sp>
        <p:sp>
          <p:nvSpPr>
            <p:cNvPr id="56346" name="Rectangle 55"/>
            <p:cNvSpPr>
              <a:spLocks noChangeArrowheads="1"/>
            </p:cNvSpPr>
            <p:nvPr/>
          </p:nvSpPr>
          <p:spPr bwMode="auto">
            <a:xfrm>
              <a:off x="2666" y="3660"/>
              <a:ext cx="293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 b="0" i="1">
                  <a:solidFill>
                    <a:srgbClr val="000000"/>
                  </a:solidFill>
                </a:rPr>
                <a:t>tg</a:t>
              </a:r>
              <a:endParaRPr lang="en-US" altLang="en-US" sz="4400"/>
            </a:p>
          </p:txBody>
        </p:sp>
        <p:sp>
          <p:nvSpPr>
            <p:cNvPr id="56347" name="Rectangle 56"/>
            <p:cNvSpPr>
              <a:spLocks noChangeArrowheads="1"/>
            </p:cNvSpPr>
            <p:nvPr/>
          </p:nvSpPr>
          <p:spPr bwMode="auto">
            <a:xfrm>
              <a:off x="2186" y="3510"/>
              <a:ext cx="223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 b="0" i="1">
                  <a:solidFill>
                    <a:srgbClr val="000000"/>
                  </a:solidFill>
                </a:rPr>
                <a:t>h</a:t>
              </a:r>
              <a:endParaRPr lang="en-US" altLang="en-US" sz="4400"/>
            </a:p>
          </p:txBody>
        </p:sp>
        <p:sp>
          <p:nvSpPr>
            <p:cNvPr id="56348" name="Rectangle 57"/>
            <p:cNvSpPr>
              <a:spLocks noChangeArrowheads="1"/>
            </p:cNvSpPr>
            <p:nvPr/>
          </p:nvSpPr>
          <p:spPr bwMode="auto">
            <a:xfrm>
              <a:off x="568" y="3660"/>
              <a:ext cx="1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 b="0" i="1">
                  <a:solidFill>
                    <a:srgbClr val="FF0000"/>
                  </a:solidFill>
                </a:rPr>
                <a:t>P</a:t>
              </a:r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56349" name="Rectangle 58"/>
            <p:cNvSpPr>
              <a:spLocks noChangeArrowheads="1"/>
            </p:cNvSpPr>
            <p:nvPr/>
          </p:nvSpPr>
          <p:spPr bwMode="auto">
            <a:xfrm>
              <a:off x="2303" y="3667"/>
              <a:ext cx="31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700" b="0" i="1">
                  <a:solidFill>
                    <a:srgbClr val="000000"/>
                  </a:solidFill>
                </a:rPr>
                <a:t>NAN</a:t>
              </a:r>
              <a:endParaRPr lang="en-US" altLang="en-US" sz="4400"/>
            </a:p>
          </p:txBody>
        </p:sp>
        <p:sp>
          <p:nvSpPr>
            <p:cNvPr id="56350" name="Rectangle 59"/>
            <p:cNvSpPr>
              <a:spLocks noChangeArrowheads="1"/>
            </p:cNvSpPr>
            <p:nvPr/>
          </p:nvSpPr>
          <p:spPr bwMode="auto">
            <a:xfrm>
              <a:off x="1454" y="3667"/>
              <a:ext cx="31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700" b="0" i="1">
                  <a:solidFill>
                    <a:srgbClr val="000000"/>
                  </a:solidFill>
                </a:rPr>
                <a:t>NAN</a:t>
              </a:r>
              <a:endParaRPr lang="en-US" altLang="en-US" sz="4400"/>
            </a:p>
          </p:txBody>
        </p:sp>
        <p:sp>
          <p:nvSpPr>
            <p:cNvPr id="56351" name="Rectangle 60"/>
            <p:cNvSpPr>
              <a:spLocks noChangeArrowheads="1"/>
            </p:cNvSpPr>
            <p:nvPr/>
          </p:nvSpPr>
          <p:spPr bwMode="auto">
            <a:xfrm>
              <a:off x="686" y="3817"/>
              <a:ext cx="26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700" b="0" i="1">
                  <a:solidFill>
                    <a:srgbClr val="FF0000"/>
                  </a:solidFill>
                </a:rPr>
                <a:t>NAN</a:t>
              </a:r>
              <a:endParaRPr lang="en-US" altLang="en-US" sz="44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35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/>
            <a:r>
              <a:rPr lang="sr-Cyrl-CS" altLang="en-US" sz="5400" b="1" smtClean="0">
                <a:solidFill>
                  <a:srgbClr val="FF0000"/>
                </a:solidFill>
                <a:latin typeface="Arial" charset="0"/>
              </a:rPr>
              <a:t>Сеизмичке </a:t>
            </a:r>
            <a:r>
              <a:rPr lang="sr-Cyrl-CS" altLang="en-US" sz="5400" b="1" smtClean="0">
                <a:solidFill>
                  <a:schemeClr val="accent2"/>
                </a:solidFill>
                <a:latin typeface="Arial" charset="0"/>
              </a:rPr>
              <a:t> силе</a:t>
            </a:r>
            <a:endParaRPr lang="sr-Cyrl-CS" altLang="en-US" sz="5400" b="1" smtClean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Rectangle 29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26" name="Picture 55" descr="Sl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734377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624" name="Picture 56" descr="Sl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3573463"/>
            <a:ext cx="6313487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625" name="Rectangle 57"/>
          <p:cNvSpPr>
            <a:spLocks noChangeArrowheads="1"/>
          </p:cNvSpPr>
          <p:nvPr/>
        </p:nvSpPr>
        <p:spPr bwMode="auto">
          <a:xfrm>
            <a:off x="4716463" y="1984375"/>
            <a:ext cx="3471862" cy="528638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r-Latn-CS" altLang="en-US" sz="2800" i="1">
                <a:solidFill>
                  <a:srgbClr val="FF0000"/>
                </a:solidFill>
              </a:rPr>
              <a:t>S</a:t>
            </a:r>
            <a:r>
              <a:rPr lang="sr-Latn-CS" altLang="en-US" sz="2800" b="0" i="1"/>
              <a:t> </a:t>
            </a:r>
            <a:r>
              <a:rPr lang="en-US" altLang="en-US" sz="2800" b="0">
                <a:solidFill>
                  <a:schemeClr val="tx1"/>
                </a:solidFill>
              </a:rPr>
              <a:t>= </a:t>
            </a:r>
            <a:r>
              <a:rPr lang="sr-Latn-CS" altLang="en-US" sz="2400" b="0" i="1">
                <a:solidFill>
                  <a:schemeClr val="tx1"/>
                </a:solidFill>
              </a:rPr>
              <a:t>a</a:t>
            </a:r>
            <a:r>
              <a:rPr lang="sr-Latn-CS" altLang="en-US" sz="2400" b="0">
                <a:solidFill>
                  <a:schemeClr val="tx1"/>
                </a:solidFill>
              </a:rPr>
              <a:t> </a:t>
            </a:r>
            <a:r>
              <a:rPr lang="sr-Latn-CS" altLang="en-US" sz="2400" b="0" i="1">
                <a:solidFill>
                  <a:schemeClr val="tx1"/>
                </a:solidFill>
              </a:rPr>
              <a:t>M</a:t>
            </a:r>
            <a:r>
              <a:rPr lang="en-US" altLang="en-US" sz="2400" b="0">
                <a:solidFill>
                  <a:schemeClr val="tx1"/>
                </a:solidFill>
              </a:rPr>
              <a:t> = </a:t>
            </a:r>
            <a:r>
              <a:rPr lang="en-US" altLang="en-US" sz="2400" b="0" i="1">
                <a:solidFill>
                  <a:schemeClr val="tx1"/>
                </a:solidFill>
              </a:rPr>
              <a:t>a</a:t>
            </a:r>
            <a:r>
              <a:rPr lang="sr-Latn-CS" altLang="en-US" sz="2400" b="0" i="1" baseline="30000">
                <a:solidFill>
                  <a:schemeClr val="tx1"/>
                </a:solidFill>
              </a:rPr>
              <a:t>*</a:t>
            </a:r>
            <a:r>
              <a:rPr lang="sr-Latn-CS" altLang="en-US" sz="2400" b="0" i="1">
                <a:solidFill>
                  <a:schemeClr val="tx1"/>
                </a:solidFill>
              </a:rPr>
              <a:t> g M</a:t>
            </a:r>
            <a:r>
              <a:rPr lang="sr-Latn-CS" altLang="en-US" sz="2800" b="0" i="1">
                <a:solidFill>
                  <a:schemeClr val="tx1"/>
                </a:solidFill>
              </a:rPr>
              <a:t> </a:t>
            </a:r>
            <a:r>
              <a:rPr lang="en-US" altLang="en-US" sz="2800" b="0">
                <a:solidFill>
                  <a:schemeClr val="tx1"/>
                </a:solidFill>
              </a:rPr>
              <a:t>=</a:t>
            </a:r>
            <a:r>
              <a:rPr lang="en-US" altLang="en-US" sz="2800" b="0"/>
              <a:t> </a:t>
            </a:r>
            <a:r>
              <a:rPr lang="en-US" altLang="en-US" sz="2800" i="1">
                <a:solidFill>
                  <a:srgbClr val="FF0000"/>
                </a:solidFill>
              </a:rPr>
              <a:t>a</a:t>
            </a:r>
            <a:r>
              <a:rPr lang="sr-Latn-CS" altLang="en-US" sz="2800" i="1" baseline="30000">
                <a:solidFill>
                  <a:srgbClr val="FF0000"/>
                </a:solidFill>
              </a:rPr>
              <a:t>*</a:t>
            </a:r>
            <a:r>
              <a:rPr lang="sr-Latn-CS" altLang="en-US" sz="2800" i="1" baseline="30000"/>
              <a:t> </a:t>
            </a:r>
            <a:r>
              <a:rPr lang="sr-Latn-CS" altLang="en-US" sz="2800" i="1"/>
              <a:t>G</a:t>
            </a:r>
            <a:r>
              <a:rPr lang="en-US" altLang="en-US" sz="2800"/>
              <a:t> </a:t>
            </a:r>
          </a:p>
        </p:txBody>
      </p:sp>
      <p:sp>
        <p:nvSpPr>
          <p:cNvPr id="237626" name="Rectangle 58"/>
          <p:cNvSpPr>
            <a:spLocks noChangeArrowheads="1"/>
          </p:cNvSpPr>
          <p:nvPr/>
        </p:nvSpPr>
        <p:spPr bwMode="auto">
          <a:xfrm>
            <a:off x="4787900" y="2732088"/>
            <a:ext cx="2879725" cy="528637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r-Latn-CS" altLang="en-US" sz="2800" i="1">
                <a:solidFill>
                  <a:srgbClr val="FF0000"/>
                </a:solidFill>
              </a:rPr>
              <a:t>S</a:t>
            </a:r>
            <a:r>
              <a:rPr lang="sr-Latn-CS" altLang="en-US" sz="2800" b="0" i="1"/>
              <a:t> </a:t>
            </a:r>
            <a:r>
              <a:rPr lang="en-US" altLang="en-US" sz="2800" b="0">
                <a:solidFill>
                  <a:schemeClr val="tx1"/>
                </a:solidFill>
              </a:rPr>
              <a:t>= </a:t>
            </a:r>
            <a:r>
              <a:rPr lang="sr-Cyrl-CS" altLang="en-US" sz="2800" b="0">
                <a:solidFill>
                  <a:schemeClr val="tx1"/>
                </a:solidFill>
              </a:rPr>
              <a:t>   </a:t>
            </a:r>
            <a:r>
              <a:rPr lang="en-US" altLang="en-US" sz="2800" i="1">
                <a:solidFill>
                  <a:srgbClr val="FF0000"/>
                </a:solidFill>
              </a:rPr>
              <a:t>a</a:t>
            </a:r>
            <a:r>
              <a:rPr lang="sr-Latn-CS" altLang="en-US" sz="2800" i="1" baseline="30000">
                <a:solidFill>
                  <a:srgbClr val="FF0000"/>
                </a:solidFill>
              </a:rPr>
              <a:t>*</a:t>
            </a:r>
            <a:r>
              <a:rPr lang="sr-Latn-CS" altLang="en-US" sz="2800" i="1" baseline="30000"/>
              <a:t> </a:t>
            </a:r>
            <a:r>
              <a:rPr lang="sr-Latn-CS" altLang="en-US" sz="2800" i="1"/>
              <a:t>G</a:t>
            </a:r>
            <a:r>
              <a:rPr lang="sr-Cyrl-CS" altLang="en-US" sz="2800" i="1"/>
              <a:t> </a:t>
            </a:r>
            <a:r>
              <a:rPr lang="sr-Cyrl-CS" altLang="en-US" sz="2800" b="0" i="1">
                <a:solidFill>
                  <a:schemeClr val="tx1"/>
                </a:solidFill>
              </a:rPr>
              <a:t>=</a:t>
            </a:r>
            <a:r>
              <a:rPr lang="en-US" altLang="en-US" sz="2800"/>
              <a:t> </a:t>
            </a:r>
            <a:r>
              <a:rPr lang="sl-SI" altLang="en-US" sz="2800" i="1">
                <a:solidFill>
                  <a:srgbClr val="FF0000"/>
                </a:solidFill>
              </a:rPr>
              <a:t>K</a:t>
            </a:r>
            <a:r>
              <a:rPr lang="sl-SI" altLang="en-US" sz="2800" i="1" baseline="-25000">
                <a:solidFill>
                  <a:srgbClr val="FF0000"/>
                </a:solidFill>
              </a:rPr>
              <a:t>S</a:t>
            </a:r>
            <a:r>
              <a:rPr lang="sl-SI" altLang="en-US" sz="2800"/>
              <a:t> </a:t>
            </a:r>
            <a:r>
              <a:rPr lang="sr-Latn-CS" altLang="en-US" sz="2800" i="1"/>
              <a:t>G</a:t>
            </a:r>
            <a:endParaRPr lang="en-US" altLang="en-US" sz="2800" i="1"/>
          </a:p>
        </p:txBody>
      </p:sp>
      <p:sp>
        <p:nvSpPr>
          <p:cNvPr id="5130" name="Rectangle 69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37636" name="Object 68"/>
          <p:cNvGraphicFramePr>
            <a:graphicFrameLocks noChangeAspect="1"/>
          </p:cNvGraphicFramePr>
          <p:nvPr/>
        </p:nvGraphicFramePr>
        <p:xfrm>
          <a:off x="5457825" y="2708275"/>
          <a:ext cx="2667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5" imgW="114201" imgH="203024" progId="Equation.3">
                  <p:embed/>
                </p:oleObj>
              </mc:Choice>
              <mc:Fallback>
                <p:oleObj name="Equation" r:id="rId5" imgW="114201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5" y="2708275"/>
                        <a:ext cx="2667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70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41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7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7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7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625" grpId="0" animBg="1"/>
      <p:bldP spid="2376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/>
            <a:r>
              <a:rPr lang="sr-Cyrl-CS" altLang="en-US" sz="4800" b="1" smtClean="0">
                <a:solidFill>
                  <a:schemeClr val="accent2"/>
                </a:solidFill>
                <a:latin typeface="Arial" charset="0"/>
              </a:rPr>
              <a:t>Метода коефицијената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49" name="Rectangle 9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7350" name="Picture 12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79930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605" name="Picture 13" descr="Sl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952875"/>
            <a:ext cx="12319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606" name="Rectangle 14"/>
          <p:cNvSpPr>
            <a:spLocks noChangeArrowheads="1"/>
          </p:cNvSpPr>
          <p:nvPr/>
        </p:nvSpPr>
        <p:spPr bwMode="auto">
          <a:xfrm>
            <a:off x="5003800" y="1484313"/>
            <a:ext cx="28813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r-Latn-CS" altLang="en-US" sz="4400" i="1">
                <a:solidFill>
                  <a:srgbClr val="FF0000"/>
                </a:solidFill>
              </a:rPr>
              <a:t>S</a:t>
            </a:r>
            <a:r>
              <a:rPr lang="sr-Latn-CS" altLang="en-US" sz="4400" b="0" i="1"/>
              <a:t> </a:t>
            </a:r>
            <a:r>
              <a:rPr lang="en-US" altLang="en-US" sz="4400" b="0">
                <a:solidFill>
                  <a:schemeClr val="tx2"/>
                </a:solidFill>
              </a:rPr>
              <a:t>=</a:t>
            </a:r>
            <a:r>
              <a:rPr lang="en-US" altLang="en-US" sz="4400" b="0"/>
              <a:t> </a:t>
            </a:r>
            <a:r>
              <a:rPr lang="en-US" altLang="en-US" sz="4400" i="1">
                <a:solidFill>
                  <a:srgbClr val="800000"/>
                </a:solidFill>
                <a:sym typeface="Symbol" pitchFamily="18" charset="2"/>
              </a:rPr>
              <a:t></a:t>
            </a:r>
            <a:r>
              <a:rPr lang="sr-Latn-CS" altLang="en-US" sz="4400" b="0" i="1"/>
              <a:t> </a:t>
            </a:r>
            <a:r>
              <a:rPr lang="sr-Latn-CS" altLang="en-US" sz="4400" b="0" i="1">
                <a:solidFill>
                  <a:srgbClr val="FF0000"/>
                </a:solidFill>
              </a:rPr>
              <a:t>K</a:t>
            </a:r>
            <a:r>
              <a:rPr lang="sr-Latn-CS" altLang="en-US" sz="4400" b="0" i="1" baseline="-25000">
                <a:solidFill>
                  <a:srgbClr val="FF0000"/>
                </a:solidFill>
                <a:sym typeface="Symbol" pitchFamily="18" charset="2"/>
              </a:rPr>
              <a:t>S</a:t>
            </a:r>
            <a:r>
              <a:rPr lang="sr-Latn-CS" altLang="en-US" sz="4400" b="0">
                <a:sym typeface="Symbol" pitchFamily="18" charset="2"/>
              </a:rPr>
              <a:t> </a:t>
            </a:r>
            <a:r>
              <a:rPr lang="sr-Latn-CS" altLang="en-US" sz="4400" i="1">
                <a:sym typeface="Symbol" pitchFamily="18" charset="2"/>
              </a:rPr>
              <a:t>G</a:t>
            </a:r>
            <a:r>
              <a:rPr lang="en-US" altLang="en-US" sz="4400">
                <a:sym typeface="Symbol" pitchFamily="18" charset="2"/>
              </a:rPr>
              <a:t> </a:t>
            </a:r>
          </a:p>
        </p:txBody>
      </p:sp>
      <p:sp>
        <p:nvSpPr>
          <p:cNvPr id="57353" name="Rectangle 1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18"/>
          <p:cNvGrpSpPr>
            <a:grpSpLocks noChangeAspect="1"/>
          </p:cNvGrpSpPr>
          <p:nvPr/>
        </p:nvGrpSpPr>
        <p:grpSpPr bwMode="auto">
          <a:xfrm>
            <a:off x="5435600" y="2243138"/>
            <a:ext cx="1728788" cy="1189037"/>
            <a:chOff x="3424" y="1413"/>
            <a:chExt cx="1089" cy="749"/>
          </a:xfrm>
        </p:grpSpPr>
        <p:sp>
          <p:nvSpPr>
            <p:cNvPr id="57355" name="AutoShape 17"/>
            <p:cNvSpPr>
              <a:spLocks noChangeAspect="1" noChangeArrowheads="1" noTextEdit="1"/>
            </p:cNvSpPr>
            <p:nvPr/>
          </p:nvSpPr>
          <p:spPr bwMode="auto">
            <a:xfrm>
              <a:off x="3424" y="1413"/>
              <a:ext cx="1089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Line 19"/>
            <p:cNvSpPr>
              <a:spLocks noChangeShapeType="1"/>
            </p:cNvSpPr>
            <p:nvPr/>
          </p:nvSpPr>
          <p:spPr bwMode="auto">
            <a:xfrm>
              <a:off x="4209" y="1768"/>
              <a:ext cx="24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7" name="Rectangle 20"/>
            <p:cNvSpPr>
              <a:spLocks noChangeArrowheads="1"/>
            </p:cNvSpPr>
            <p:nvPr/>
          </p:nvSpPr>
          <p:spPr bwMode="auto">
            <a:xfrm>
              <a:off x="4344" y="1968"/>
              <a:ext cx="12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b="0">
                  <a:solidFill>
                    <a:srgbClr val="000000"/>
                  </a:solidFill>
                </a:rPr>
                <a:t>0</a:t>
              </a:r>
              <a:endParaRPr lang="en-US" altLang="en-US" sz="4400"/>
            </a:p>
          </p:txBody>
        </p:sp>
        <p:sp>
          <p:nvSpPr>
            <p:cNvPr id="57358" name="Rectangle 21"/>
            <p:cNvSpPr>
              <a:spLocks noChangeArrowheads="1"/>
            </p:cNvSpPr>
            <p:nvPr/>
          </p:nvSpPr>
          <p:spPr bwMode="auto">
            <a:xfrm>
              <a:off x="4051" y="1604"/>
              <a:ext cx="23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200" b="0">
                  <a:solidFill>
                    <a:srgbClr val="000000"/>
                  </a:solidFill>
                </a:rPr>
                <a:t>5</a:t>
              </a:r>
              <a:endParaRPr lang="en-US" altLang="en-US" sz="4400"/>
            </a:p>
          </p:txBody>
        </p:sp>
        <p:sp>
          <p:nvSpPr>
            <p:cNvPr id="57359" name="Rectangle 22"/>
            <p:cNvSpPr>
              <a:spLocks noChangeArrowheads="1"/>
            </p:cNvSpPr>
            <p:nvPr/>
          </p:nvSpPr>
          <p:spPr bwMode="auto">
            <a:xfrm>
              <a:off x="3987" y="1604"/>
              <a:ext cx="166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200" b="0">
                  <a:solidFill>
                    <a:srgbClr val="000000"/>
                  </a:solidFill>
                </a:rPr>
                <a:t>.</a:t>
              </a:r>
              <a:endParaRPr lang="en-US" altLang="en-US" sz="4400"/>
            </a:p>
          </p:txBody>
        </p:sp>
        <p:sp>
          <p:nvSpPr>
            <p:cNvPr id="57360" name="Rectangle 23"/>
            <p:cNvSpPr>
              <a:spLocks noChangeArrowheads="1"/>
            </p:cNvSpPr>
            <p:nvPr/>
          </p:nvSpPr>
          <p:spPr bwMode="auto">
            <a:xfrm>
              <a:off x="3860" y="1604"/>
              <a:ext cx="23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200" b="0">
                  <a:solidFill>
                    <a:srgbClr val="000000"/>
                  </a:solidFill>
                </a:rPr>
                <a:t>1</a:t>
              </a:r>
              <a:endParaRPr lang="en-US" altLang="en-US" sz="4400"/>
            </a:p>
          </p:txBody>
        </p:sp>
        <p:sp>
          <p:nvSpPr>
            <p:cNvPr id="57361" name="Rectangle 24"/>
            <p:cNvSpPr>
              <a:spLocks noChangeArrowheads="1"/>
            </p:cNvSpPr>
            <p:nvPr/>
          </p:nvSpPr>
          <p:spPr bwMode="auto">
            <a:xfrm>
              <a:off x="4228" y="1801"/>
              <a:ext cx="23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200" b="0" i="1">
                  <a:solidFill>
                    <a:srgbClr val="000000"/>
                  </a:solidFill>
                </a:rPr>
                <a:t>h</a:t>
              </a:r>
              <a:endParaRPr lang="en-US" altLang="en-US" sz="4400"/>
            </a:p>
          </p:txBody>
        </p:sp>
        <p:sp>
          <p:nvSpPr>
            <p:cNvPr id="57362" name="Rectangle 25"/>
            <p:cNvSpPr>
              <a:spLocks noChangeArrowheads="1"/>
            </p:cNvSpPr>
            <p:nvPr/>
          </p:nvSpPr>
          <p:spPr bwMode="auto">
            <a:xfrm>
              <a:off x="4242" y="1444"/>
              <a:ext cx="23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200" b="0" i="1">
                  <a:solidFill>
                    <a:srgbClr val="000000"/>
                  </a:solidFill>
                </a:rPr>
                <a:t>h</a:t>
              </a:r>
              <a:endParaRPr lang="en-US" altLang="en-US" sz="4400"/>
            </a:p>
          </p:txBody>
        </p:sp>
        <p:sp>
          <p:nvSpPr>
            <p:cNvPr id="57363" name="Rectangle 26"/>
            <p:cNvSpPr>
              <a:spLocks noChangeArrowheads="1"/>
            </p:cNvSpPr>
            <p:nvPr/>
          </p:nvSpPr>
          <p:spPr bwMode="auto">
            <a:xfrm>
              <a:off x="4355" y="1611"/>
              <a:ext cx="9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b="0" i="1">
                  <a:solidFill>
                    <a:srgbClr val="000000"/>
                  </a:solidFill>
                </a:rPr>
                <a:t>i</a:t>
              </a:r>
              <a:endParaRPr lang="en-US" altLang="en-US" sz="4400"/>
            </a:p>
          </p:txBody>
        </p:sp>
        <p:sp>
          <p:nvSpPr>
            <p:cNvPr id="57364" name="Rectangle 27"/>
            <p:cNvSpPr>
              <a:spLocks noChangeArrowheads="1"/>
            </p:cNvSpPr>
            <p:nvPr/>
          </p:nvSpPr>
          <p:spPr bwMode="auto">
            <a:xfrm>
              <a:off x="3691" y="1575"/>
              <a:ext cx="29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200" b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altLang="en-US" sz="4400"/>
            </a:p>
          </p:txBody>
        </p:sp>
        <p:sp>
          <p:nvSpPr>
            <p:cNvPr id="57365" name="Rectangle 28"/>
            <p:cNvSpPr>
              <a:spLocks noChangeArrowheads="1"/>
            </p:cNvSpPr>
            <p:nvPr/>
          </p:nvSpPr>
          <p:spPr bwMode="auto">
            <a:xfrm>
              <a:off x="3446" y="1575"/>
              <a:ext cx="16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200" i="1">
                  <a:solidFill>
                    <a:srgbClr val="800000"/>
                  </a:solidFill>
                  <a:latin typeface="Symbol" pitchFamily="18" charset="2"/>
                </a:rPr>
                <a:t>a</a:t>
              </a:r>
              <a:endParaRPr lang="en-US" altLang="en-US" sz="440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4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/>
            <a:r>
              <a:rPr lang="sr-Cyrl-CS" altLang="en-US" sz="4800" b="1" smtClean="0">
                <a:solidFill>
                  <a:schemeClr val="accent2"/>
                </a:solidFill>
                <a:latin typeface="Arial" charset="0"/>
              </a:rPr>
              <a:t>Сеизмичка сила од воде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8374" name="Picture 22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7777162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836613"/>
          </a:xfrm>
        </p:spPr>
        <p:txBody>
          <a:bodyPr/>
          <a:lstStyle/>
          <a:p>
            <a:pPr eaLnBrk="1" hangingPunct="1"/>
            <a:r>
              <a:rPr lang="sr-Cyrl-CS" altLang="en-US" sz="4800" b="1" smtClean="0">
                <a:solidFill>
                  <a:schemeClr val="accent2"/>
                </a:solidFill>
                <a:latin typeface="Arial" charset="0"/>
              </a:rPr>
              <a:t>Силе тежине</a:t>
            </a:r>
            <a:endParaRPr lang="sr-Cyrl-CS" altLang="en-US" sz="4800" b="1" smtClean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6" name="Rectangle 29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9397" name="Picture 55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9119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9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036050" cy="720725"/>
          </a:xfrm>
        </p:spPr>
        <p:txBody>
          <a:bodyPr/>
          <a:lstStyle/>
          <a:p>
            <a:pPr eaLnBrk="1" hangingPunct="1"/>
            <a:r>
              <a:rPr lang="sr-Cyrl-CS" altLang="en-US" sz="4800" b="1" smtClean="0">
                <a:solidFill>
                  <a:schemeClr val="accent2"/>
                </a:solidFill>
                <a:latin typeface="Arial" charset="0"/>
              </a:rPr>
              <a:t>Комбинације Оптерећења</a:t>
            </a:r>
            <a:endParaRPr lang="sr-Latn-CS" altLang="en-US" sz="4800" b="1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05038"/>
            <a:ext cx="8496300" cy="4510087"/>
          </a:xfrm>
        </p:spPr>
        <p:txBody>
          <a:bodyPr/>
          <a:lstStyle/>
          <a:p>
            <a:pPr marL="508000" indent="-508000" algn="just" eaLnBrk="1" hangingPunct="1">
              <a:lnSpc>
                <a:spcPct val="80000"/>
              </a:lnSpc>
              <a:spcBef>
                <a:spcPts val="1800"/>
              </a:spcBef>
              <a:buFontTx/>
              <a:buAutoNum type="romanUcPeriod"/>
            </a:pPr>
            <a:r>
              <a:rPr lang="sr-Latn-CS" altLang="en-US" sz="2400" b="1" smtClean="0">
                <a:latin typeface="Arial" charset="0"/>
              </a:rPr>
              <a:t>Празна акумулација</a:t>
            </a:r>
            <a:r>
              <a:rPr lang="en-US" altLang="en-US" sz="2400" smtClean="0"/>
              <a:t>, </a:t>
            </a:r>
            <a:r>
              <a:rPr lang="sr-Latn-CS" altLang="en-US" sz="2400" smtClean="0"/>
              <a:t>по завршетку грађења</a:t>
            </a:r>
            <a:r>
              <a:rPr lang="en-US" altLang="en-US" sz="2400" smtClean="0"/>
              <a:t>, а пре пуњења акумулације; </a:t>
            </a:r>
            <a:r>
              <a:rPr lang="sr-Latn-CS" altLang="en-US" sz="2400" smtClean="0"/>
              <a:t>делује само тежина бране (и опреме)</a:t>
            </a:r>
            <a:r>
              <a:rPr lang="en-US" altLang="en-US" sz="2400" smtClean="0"/>
              <a:t>.</a:t>
            </a:r>
            <a:endParaRPr lang="sr-Latn-CS" altLang="en-US" sz="2400" b="1" smtClean="0"/>
          </a:p>
          <a:p>
            <a:pPr marL="508000" indent="-508000" algn="just" eaLnBrk="1" hangingPunct="1">
              <a:lnSpc>
                <a:spcPct val="80000"/>
              </a:lnSpc>
              <a:spcBef>
                <a:spcPts val="1800"/>
              </a:spcBef>
              <a:buFontTx/>
              <a:buAutoNum type="romanUcPeriod"/>
            </a:pPr>
            <a:r>
              <a:rPr lang="sr-Latn-CS" altLang="en-US" sz="2400" b="1" smtClean="0">
                <a:solidFill>
                  <a:srgbClr val="009900"/>
                </a:solidFill>
                <a:latin typeface="Arial" charset="0"/>
              </a:rPr>
              <a:t>Нормално</a:t>
            </a:r>
            <a:r>
              <a:rPr lang="en-US" altLang="en-US" sz="2400" b="1" smtClean="0">
                <a:solidFill>
                  <a:srgbClr val="009900"/>
                </a:solidFill>
              </a:rPr>
              <a:t> (погонско) </a:t>
            </a:r>
            <a:r>
              <a:rPr lang="sr-Latn-CS" altLang="en-US" sz="2400" b="1" smtClean="0">
                <a:solidFill>
                  <a:srgbClr val="009900"/>
                </a:solidFill>
              </a:rPr>
              <a:t>оптерећење</a:t>
            </a:r>
            <a:r>
              <a:rPr lang="sr-Cyrl-CS" altLang="en-US" sz="2400" b="1" smtClean="0">
                <a:solidFill>
                  <a:srgbClr val="009900"/>
                </a:solidFill>
              </a:rPr>
              <a:t>:</a:t>
            </a:r>
            <a:r>
              <a:rPr lang="en-US" altLang="en-US" sz="2400" smtClean="0"/>
              <a:t> </a:t>
            </a:r>
            <a:r>
              <a:rPr lang="sr-Latn-CS" altLang="en-US" sz="2400" smtClean="0"/>
              <a:t>Ниво у акумулацији на коти </a:t>
            </a:r>
            <a:r>
              <a:rPr lang="sr-Latn-CS" altLang="en-US" sz="2400" b="1" i="1" smtClean="0">
                <a:solidFill>
                  <a:srgbClr val="009900"/>
                </a:solidFill>
              </a:rPr>
              <a:t>ZNU</a:t>
            </a:r>
            <a:r>
              <a:rPr lang="en-US" altLang="en-US" sz="2400" smtClean="0"/>
              <a:t>; </a:t>
            </a:r>
            <a:r>
              <a:rPr lang="sr-Latn-CS" altLang="en-US" sz="2400" smtClean="0"/>
              <a:t>доња вода са нивоом који даје неповољније оптерећење; </a:t>
            </a:r>
            <a:r>
              <a:rPr lang="sr-Latn-CS" altLang="en-US" sz="2400" i="1" smtClean="0"/>
              <a:t>притисак наноса</a:t>
            </a:r>
            <a:r>
              <a:rPr lang="sr-Latn-CS" altLang="en-US" sz="2400" smtClean="0"/>
              <a:t> и </a:t>
            </a:r>
            <a:r>
              <a:rPr lang="sr-Latn-CS" altLang="en-US" sz="2400" i="1" smtClean="0"/>
              <a:t>леда</a:t>
            </a:r>
            <a:r>
              <a:rPr lang="sr-Latn-CS" altLang="en-US" sz="2400" smtClean="0"/>
              <a:t> </a:t>
            </a:r>
            <a:r>
              <a:rPr lang="sr-Cyrl-CS" altLang="en-US" sz="2400" smtClean="0"/>
              <a:t>(</a:t>
            </a:r>
            <a:r>
              <a:rPr lang="sr-Latn-CS" altLang="en-US" sz="2400" i="1" smtClean="0"/>
              <a:t>таласа</a:t>
            </a:r>
            <a:r>
              <a:rPr lang="sr-Cyrl-CS" altLang="en-US" sz="2400" smtClean="0"/>
              <a:t>)</a:t>
            </a:r>
            <a:r>
              <a:rPr lang="en-US" altLang="en-US" sz="2400" smtClean="0"/>
              <a:t>; </a:t>
            </a:r>
            <a:r>
              <a:rPr lang="en-US" altLang="en-US" sz="2400" i="1" smtClean="0"/>
              <a:t>антифилтрационе мере у погону</a:t>
            </a:r>
            <a:r>
              <a:rPr lang="en-US" altLang="en-US" sz="2400" smtClean="0"/>
              <a:t>.</a:t>
            </a:r>
            <a:endParaRPr lang="sr-Latn-CS" altLang="en-US" sz="2400" b="1" smtClean="0"/>
          </a:p>
          <a:p>
            <a:pPr marL="508000" indent="-508000" algn="just" eaLnBrk="1" hangingPunct="1">
              <a:lnSpc>
                <a:spcPct val="80000"/>
              </a:lnSpc>
              <a:spcBef>
                <a:spcPts val="1800"/>
              </a:spcBef>
              <a:buFontTx/>
              <a:buAutoNum type="romanUcPeriod"/>
            </a:pPr>
            <a:r>
              <a:rPr lang="sr-Latn-CS" altLang="en-US" sz="2400" b="1" smtClean="0">
                <a:solidFill>
                  <a:schemeClr val="accent2"/>
                </a:solidFill>
                <a:latin typeface="Arial" charset="0"/>
              </a:rPr>
              <a:t>Изузетно</a:t>
            </a:r>
            <a:r>
              <a:rPr lang="sr-Latn-CS" altLang="en-US" sz="2400" b="1" smtClean="0">
                <a:solidFill>
                  <a:schemeClr val="accent2"/>
                </a:solidFill>
              </a:rPr>
              <a:t> оптерећење од </a:t>
            </a:r>
            <a:r>
              <a:rPr lang="sr-Latn-CS" altLang="en-US" sz="2400" b="1" smtClean="0">
                <a:solidFill>
                  <a:schemeClr val="accent2"/>
                </a:solidFill>
                <a:latin typeface="Arial" charset="0"/>
              </a:rPr>
              <a:t>воде</a:t>
            </a:r>
            <a:r>
              <a:rPr lang="sr-Cyrl-CS" altLang="en-US" sz="2400" b="1" smtClean="0">
                <a:solidFill>
                  <a:schemeClr val="accent2"/>
                </a:solidFill>
              </a:rPr>
              <a:t>:</a:t>
            </a:r>
            <a:r>
              <a:rPr lang="en-US" altLang="en-US" sz="2400" smtClean="0"/>
              <a:t> </a:t>
            </a:r>
            <a:r>
              <a:rPr lang="sr-Latn-CS" altLang="en-US" sz="2400" smtClean="0"/>
              <a:t>Ниво на коти </a:t>
            </a:r>
            <a:r>
              <a:rPr lang="sr-Latn-CS" altLang="en-US" sz="2400" b="1" i="1" smtClean="0">
                <a:solidFill>
                  <a:schemeClr val="accent2"/>
                </a:solidFill>
              </a:rPr>
              <a:t>ZMU</a:t>
            </a:r>
            <a:r>
              <a:rPr lang="en-US" altLang="en-US" sz="2400" smtClean="0"/>
              <a:t>; </a:t>
            </a:r>
            <a:r>
              <a:rPr lang="sr-Latn-CS" altLang="en-US" sz="2400" smtClean="0"/>
              <a:t>доња вода максимална или минимална</a:t>
            </a:r>
            <a:r>
              <a:rPr lang="en-US" altLang="en-US" sz="2400" smtClean="0"/>
              <a:t> (</a:t>
            </a:r>
            <a:r>
              <a:rPr lang="sr-Latn-CS" altLang="en-US" sz="2400" smtClean="0"/>
              <a:t>неповољније</a:t>
            </a:r>
            <a:r>
              <a:rPr lang="en-US" altLang="en-US" sz="2400" smtClean="0"/>
              <a:t>); </a:t>
            </a:r>
            <a:r>
              <a:rPr lang="sr-Latn-CS" altLang="en-US" sz="2400" i="1" smtClean="0"/>
              <a:t>притисак наноса и таласа</a:t>
            </a:r>
            <a:r>
              <a:rPr lang="en-US" altLang="en-US" sz="2400" smtClean="0"/>
              <a:t>; </a:t>
            </a:r>
            <a:r>
              <a:rPr lang="sr-Latn-CS" altLang="en-US" sz="2400" b="1" i="1" smtClean="0">
                <a:solidFill>
                  <a:schemeClr val="accent2"/>
                </a:solidFill>
                <a:latin typeface="Arial" charset="0"/>
              </a:rPr>
              <a:t>антифилтрационе мере НЕ раде</a:t>
            </a:r>
            <a:r>
              <a:rPr lang="en-US" altLang="en-US" sz="2400" smtClean="0"/>
              <a:t>.</a:t>
            </a:r>
            <a:endParaRPr lang="sr-Latn-CS" altLang="en-US" sz="2400" b="1" smtClean="0"/>
          </a:p>
          <a:p>
            <a:pPr marL="508000" indent="-508000" algn="just" eaLnBrk="1" hangingPunct="1">
              <a:lnSpc>
                <a:spcPct val="80000"/>
              </a:lnSpc>
              <a:spcBef>
                <a:spcPts val="1800"/>
              </a:spcBef>
              <a:buFontTx/>
              <a:buAutoNum type="romanUcPeriod"/>
            </a:pPr>
            <a:r>
              <a:rPr lang="sr-Latn-CS" altLang="en-US" sz="2400" b="1" smtClean="0">
                <a:solidFill>
                  <a:srgbClr val="800000"/>
                </a:solidFill>
                <a:latin typeface="Arial" charset="0"/>
              </a:rPr>
              <a:t>Изузетно</a:t>
            </a:r>
            <a:r>
              <a:rPr lang="sr-Latn-CS" altLang="en-US" sz="2400" b="1" smtClean="0">
                <a:solidFill>
                  <a:srgbClr val="800000"/>
                </a:solidFill>
              </a:rPr>
              <a:t> оптерећење од </a:t>
            </a:r>
            <a:r>
              <a:rPr lang="sr-Latn-CS" altLang="en-US" sz="2400" b="1" smtClean="0">
                <a:solidFill>
                  <a:srgbClr val="800000"/>
                </a:solidFill>
                <a:latin typeface="Arial" charset="0"/>
              </a:rPr>
              <a:t>се</a:t>
            </a:r>
            <a:r>
              <a:rPr lang="sr-Cyrl-CS" altLang="en-US" sz="2400" b="1" smtClean="0">
                <a:solidFill>
                  <a:srgbClr val="800000"/>
                </a:solidFill>
                <a:latin typeface="Arial" charset="0"/>
              </a:rPr>
              <a:t>и</a:t>
            </a:r>
            <a:r>
              <a:rPr lang="sr-Latn-CS" altLang="en-US" sz="2400" b="1" smtClean="0">
                <a:solidFill>
                  <a:srgbClr val="800000"/>
                </a:solidFill>
                <a:latin typeface="Arial" charset="0"/>
              </a:rPr>
              <a:t>змике</a:t>
            </a:r>
            <a:r>
              <a:rPr lang="sr-Cyrl-CS" altLang="en-US" sz="2400" b="1" smtClean="0">
                <a:solidFill>
                  <a:srgbClr val="800000"/>
                </a:solidFill>
              </a:rPr>
              <a:t>:</a:t>
            </a:r>
            <a:r>
              <a:rPr lang="sr-Latn-CS" altLang="en-US" sz="2400" b="1" smtClean="0"/>
              <a:t> II</a:t>
            </a:r>
            <a:r>
              <a:rPr lang="sr-Latn-CS" altLang="en-US" sz="2400" smtClean="0"/>
              <a:t>-га комбинација уз </a:t>
            </a:r>
            <a:r>
              <a:rPr lang="sr-Latn-CS" altLang="en-US" sz="2400" b="1" i="1" smtClean="0">
                <a:solidFill>
                  <a:srgbClr val="800000"/>
                </a:solidFill>
              </a:rPr>
              <a:t>сеизмичко оптерећење</a:t>
            </a:r>
            <a:r>
              <a:rPr lang="sr-Cyrl-CS" altLang="en-US" sz="2400" smtClean="0"/>
              <a:t> при</a:t>
            </a:r>
            <a:r>
              <a:rPr lang="sr-Latn-CS" altLang="en-US" sz="2400" smtClean="0"/>
              <a:t> меродавним земљотресима</a:t>
            </a:r>
            <a:r>
              <a:rPr lang="en-US" altLang="en-US" sz="2400" smtClean="0"/>
              <a:t> (</a:t>
            </a:r>
            <a:r>
              <a:rPr lang="sr-Latn-CS" altLang="en-US" sz="2400" smtClean="0"/>
              <a:t>вероватноће појаве</a:t>
            </a:r>
            <a:r>
              <a:rPr lang="en-US" altLang="en-US" sz="2400" smtClean="0"/>
              <a:t> 0.5% </a:t>
            </a:r>
            <a:r>
              <a:rPr lang="sr-Latn-CS" altLang="en-US" sz="2400" smtClean="0"/>
              <a:t>и</a:t>
            </a:r>
            <a:r>
              <a:rPr lang="en-US" altLang="en-US" sz="2400" smtClean="0"/>
              <a:t> 0.1%) </a:t>
            </a:r>
            <a:r>
              <a:rPr lang="sr-Latn-CS" altLang="en-US" sz="2400" smtClean="0"/>
              <a:t>за разматрано подручје</a:t>
            </a:r>
            <a:r>
              <a:rPr lang="en-US" altLang="en-US" sz="2400" smtClean="0"/>
              <a:t>.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79388" y="1268413"/>
            <a:ext cx="8569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sr-Cyrl-CS" altLang="en-US" sz="2000" b="0">
                <a:solidFill>
                  <a:schemeClr val="tx1"/>
                </a:solidFill>
              </a:rPr>
              <a:t>Све </a:t>
            </a:r>
            <a:r>
              <a:rPr lang="sr-Latn-CS" altLang="en-US" sz="2000">
                <a:solidFill>
                  <a:schemeClr val="tx1"/>
                </a:solidFill>
              </a:rPr>
              <a:t>најнеповољније комбинације</a:t>
            </a:r>
            <a:r>
              <a:rPr lang="sr-Latn-CS" altLang="en-US" sz="2000" b="0">
                <a:solidFill>
                  <a:schemeClr val="tx1"/>
                </a:solidFill>
              </a:rPr>
              <a:t> које се </a:t>
            </a:r>
            <a:r>
              <a:rPr lang="sr-Latn-CS" altLang="en-US" sz="2000" b="0" i="1">
                <a:solidFill>
                  <a:schemeClr val="tx1"/>
                </a:solidFill>
              </a:rPr>
              <a:t>могу очекивати</a:t>
            </a:r>
            <a:r>
              <a:rPr lang="sr-Latn-CS" altLang="en-US" sz="2000" b="0">
                <a:solidFill>
                  <a:schemeClr val="tx1"/>
                </a:solidFill>
              </a:rPr>
              <a:t> за време</a:t>
            </a:r>
            <a:endParaRPr lang="sr-Cyrl-CS" altLang="en-US" sz="2000" b="0">
              <a:solidFill>
                <a:schemeClr val="tx1"/>
              </a:solidFill>
            </a:endParaRPr>
          </a:p>
          <a:p>
            <a:pPr algn="ctr" eaLnBrk="1" hangingPunct="1"/>
            <a:r>
              <a:rPr lang="sr-Latn-CS" altLang="en-US" sz="2000" b="0">
                <a:solidFill>
                  <a:schemeClr val="tx1"/>
                </a:solidFill>
              </a:rPr>
              <a:t> </a:t>
            </a:r>
            <a:r>
              <a:rPr lang="sr-Latn-CS" altLang="en-US" sz="2000">
                <a:solidFill>
                  <a:srgbClr val="009900"/>
                </a:solidFill>
              </a:rPr>
              <a:t>грађења</a:t>
            </a:r>
            <a:r>
              <a:rPr lang="sr-Latn-CS" altLang="en-US" sz="2000" b="0">
                <a:solidFill>
                  <a:schemeClr val="tx1"/>
                </a:solidFill>
              </a:rPr>
              <a:t> и </a:t>
            </a:r>
            <a:r>
              <a:rPr lang="sr-Latn-CS" altLang="en-US" sz="2000"/>
              <a:t>коришћења</a:t>
            </a:r>
            <a:r>
              <a:rPr lang="sr-Latn-CS" altLang="en-US" sz="2000" b="0">
                <a:solidFill>
                  <a:schemeClr val="tx1"/>
                </a:solidFill>
              </a:rPr>
              <a:t> објекта</a:t>
            </a:r>
            <a:endParaRPr lang="en-US" altLang="en-US" sz="2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0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461375" cy="863600"/>
          </a:xfrm>
        </p:spPr>
        <p:txBody>
          <a:bodyPr/>
          <a:lstStyle/>
          <a:p>
            <a:pPr eaLnBrk="1" hangingPunct="1"/>
            <a:r>
              <a:rPr lang="sr-Cyrl-CS" altLang="en-US" sz="5400" b="1" smtClean="0">
                <a:solidFill>
                  <a:schemeClr val="accent2"/>
                </a:solidFill>
                <a:latin typeface="Arial" charset="0"/>
              </a:rPr>
              <a:t>Стабилност  ГББ</a:t>
            </a:r>
          </a:p>
        </p:txBody>
      </p: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468313" y="1989138"/>
            <a:ext cx="817721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r-Cyrl-CS" altLang="en-US" sz="3200" b="0"/>
              <a:t>Б</a:t>
            </a:r>
            <a:r>
              <a:rPr lang="sr-Latn-CS" altLang="en-US" sz="3200" b="0"/>
              <a:t>рана је </a:t>
            </a:r>
            <a:r>
              <a:rPr lang="sr-Latn-CS" altLang="en-US" sz="3200">
                <a:solidFill>
                  <a:srgbClr val="800000"/>
                </a:solidFill>
              </a:rPr>
              <a:t>стабилна</a:t>
            </a:r>
            <a:r>
              <a:rPr lang="sr-Latn-CS" altLang="en-US" sz="3200"/>
              <a:t> </a:t>
            </a:r>
            <a:r>
              <a:rPr lang="sr-Latn-CS" altLang="en-US" sz="3200" b="0"/>
              <a:t>ако се може одупрети</a:t>
            </a:r>
            <a:endParaRPr lang="sr-Cyrl-CS" altLang="en-US" sz="3200" b="0"/>
          </a:p>
          <a:p>
            <a:pPr eaLnBrk="1" hangingPunct="1"/>
            <a:r>
              <a:rPr lang="sr-Latn-CS" altLang="en-US" sz="3200" b="0"/>
              <a:t>оптерећењима које настоје да је помере</a:t>
            </a:r>
            <a:r>
              <a:rPr lang="en-US" altLang="en-US" sz="3200" b="0"/>
              <a:t>.</a:t>
            </a:r>
            <a:endParaRPr lang="sr-Cyrl-CS" altLang="en-US" sz="3200" b="0"/>
          </a:p>
          <a:p>
            <a:pPr eaLnBrk="1" hangingPunct="1"/>
            <a:r>
              <a:rPr lang="en-US" altLang="en-US" sz="3200" b="0"/>
              <a:t> </a:t>
            </a:r>
            <a:endParaRPr lang="sr-Cyrl-CS" altLang="en-US" sz="3200" b="0"/>
          </a:p>
          <a:p>
            <a:pPr eaLnBrk="1" hangingPunct="1"/>
            <a:r>
              <a:rPr lang="sr-Latn-CS" altLang="en-US" sz="3200" b="0"/>
              <a:t>Услови</a:t>
            </a:r>
            <a:r>
              <a:rPr lang="en-US" altLang="en-US" sz="3200" b="0"/>
              <a:t> стабилности </a:t>
            </a:r>
            <a:r>
              <a:rPr lang="sr-Latn-CS" altLang="en-US" sz="3200" b="0"/>
              <a:t>морају бити задовољени </a:t>
            </a:r>
            <a:endParaRPr lang="sr-Cyrl-CS" altLang="en-US" sz="3200" b="0"/>
          </a:p>
          <a:p>
            <a:pPr eaLnBrk="1" hangingPunct="1"/>
            <a:r>
              <a:rPr lang="sr-Latn-CS" altLang="en-US" sz="3200" b="0"/>
              <a:t>при</a:t>
            </a:r>
            <a:r>
              <a:rPr lang="sr-Latn-CS" altLang="en-US" sz="3200"/>
              <a:t> свим </a:t>
            </a:r>
            <a:r>
              <a:rPr lang="sr-Latn-CS" altLang="en-US" sz="3200">
                <a:solidFill>
                  <a:srgbClr val="800000"/>
                </a:solidFill>
              </a:rPr>
              <a:t>комбинацијама оптерећења</a:t>
            </a:r>
            <a:r>
              <a:rPr lang="sr-Cyrl-CS" altLang="en-US" sz="3200"/>
              <a:t> </a:t>
            </a:r>
            <a:r>
              <a:rPr lang="sr-Latn-CS" altLang="en-US" sz="3200" b="0"/>
              <a:t>са </a:t>
            </a:r>
            <a:endParaRPr lang="sr-Cyrl-CS" altLang="en-US" sz="3200" b="0"/>
          </a:p>
          <a:p>
            <a:pPr eaLnBrk="1" hangingPunct="1"/>
            <a:r>
              <a:rPr lang="sr-Latn-CS" altLang="en-US" sz="3200"/>
              <a:t>захтеваним </a:t>
            </a:r>
            <a:r>
              <a:rPr lang="sr-Latn-CS" altLang="en-US" sz="3200">
                <a:solidFill>
                  <a:srgbClr val="800000"/>
                </a:solidFill>
              </a:rPr>
              <a:t>коефицијент</a:t>
            </a:r>
            <a:r>
              <a:rPr lang="sr-Cyrl-CS" altLang="en-US" sz="3200">
                <a:solidFill>
                  <a:srgbClr val="800000"/>
                </a:solidFill>
              </a:rPr>
              <a:t>има </a:t>
            </a:r>
            <a:r>
              <a:rPr lang="sr-Latn-CS" altLang="en-US" sz="3200">
                <a:solidFill>
                  <a:srgbClr val="800000"/>
                </a:solidFill>
              </a:rPr>
              <a:t>сигурности</a:t>
            </a:r>
            <a:r>
              <a:rPr lang="en-US" altLang="en-US" sz="3200" b="0"/>
              <a:t>.</a:t>
            </a:r>
            <a:r>
              <a:rPr lang="en-US" altLang="en-US" sz="32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5404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0795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Узгон – Потисак и Филтрациони</a:t>
            </a:r>
          </a:p>
        </p:txBody>
      </p:sp>
      <p:pic>
        <p:nvPicPr>
          <p:cNvPr id="48131" name="Picture 7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763588"/>
            <a:ext cx="7848600" cy="60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036050" cy="1296987"/>
          </a:xfrm>
        </p:spPr>
        <p:txBody>
          <a:bodyPr/>
          <a:lstStyle/>
          <a:p>
            <a:pPr eaLnBrk="1" hangingPunct="1"/>
            <a:r>
              <a:rPr lang="sr-Cyrl-CS" altLang="en-US" sz="4800" b="1" smtClean="0">
                <a:solidFill>
                  <a:schemeClr val="accent2"/>
                </a:solidFill>
                <a:latin typeface="Arial" charset="0"/>
              </a:rPr>
              <a:t>Прорачун </a:t>
            </a:r>
            <a:r>
              <a:rPr lang="sr-Cyrl-CS" altLang="en-US" sz="4800" b="1" smtClean="0">
                <a:solidFill>
                  <a:srgbClr val="800000"/>
                </a:solidFill>
                <a:latin typeface="Arial" charset="0"/>
              </a:rPr>
              <a:t>опште стабилности</a:t>
            </a:r>
            <a:endParaRPr lang="sr-Latn-CS" altLang="en-US" sz="4800" b="1" smtClean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964613" cy="4403725"/>
          </a:xfrm>
        </p:spPr>
        <p:txBody>
          <a:bodyPr/>
          <a:lstStyle/>
          <a:p>
            <a:pPr marL="803275" indent="-803275" eaLnBrk="1" hangingPunct="1">
              <a:lnSpc>
                <a:spcPct val="80000"/>
              </a:lnSpc>
              <a:buFontTx/>
              <a:buNone/>
            </a:pPr>
            <a:r>
              <a:rPr lang="sr-Cyrl-CS" altLang="en-US" sz="2800" smtClean="0"/>
              <a:t>Одређивање:</a:t>
            </a:r>
          </a:p>
          <a:p>
            <a:pPr marL="803275" indent="-803275" eaLnBrk="1" hangingPunct="1">
              <a:lnSpc>
                <a:spcPct val="80000"/>
              </a:lnSpc>
              <a:buFontTx/>
              <a:buNone/>
            </a:pPr>
            <a:endParaRPr lang="sr-Cyrl-CS" altLang="en-US" sz="2800" smtClean="0"/>
          </a:p>
          <a:p>
            <a:pPr marL="803275" indent="-803275" eaLnBrk="1" hangingPunct="1">
              <a:lnSpc>
                <a:spcPct val="130000"/>
              </a:lnSpc>
            </a:pPr>
            <a:r>
              <a:rPr lang="sr-Cyrl-CS" altLang="en-US" sz="2800" smtClean="0"/>
              <a:t>К</a:t>
            </a:r>
            <a:r>
              <a:rPr lang="en-US" altLang="en-US" sz="2800" smtClean="0"/>
              <a:t>оефицијената сигурности против </a:t>
            </a:r>
            <a:r>
              <a:rPr lang="sr-Latn-CS" altLang="en-US" sz="2800" b="1" smtClean="0">
                <a:solidFill>
                  <a:srgbClr val="FF0000"/>
                </a:solidFill>
                <a:latin typeface="Arial" charset="0"/>
              </a:rPr>
              <a:t>клизања</a:t>
            </a:r>
            <a:r>
              <a:rPr lang="sr-Latn-CS" altLang="en-US" sz="2800" smtClean="0"/>
              <a:t>,</a:t>
            </a:r>
            <a:endParaRPr lang="sr-Cyrl-CS" altLang="en-US" sz="2800" smtClean="0"/>
          </a:p>
          <a:p>
            <a:pPr marL="803275" indent="-803275" eaLnBrk="1" hangingPunct="1">
              <a:lnSpc>
                <a:spcPct val="130000"/>
              </a:lnSpc>
            </a:pPr>
            <a:r>
              <a:rPr lang="sr-Cyrl-CS" altLang="en-US" sz="2800" smtClean="0"/>
              <a:t>К</a:t>
            </a:r>
            <a:r>
              <a:rPr lang="en-US" altLang="en-US" sz="2800" smtClean="0"/>
              <a:t>оефицијената сигурности против</a:t>
            </a:r>
            <a:r>
              <a:rPr lang="sr-Latn-CS" altLang="en-US" sz="2800" b="1" smtClean="0"/>
              <a:t> </a:t>
            </a:r>
            <a:r>
              <a:rPr lang="sr-Latn-CS" altLang="en-US" sz="2800" b="1" smtClean="0">
                <a:solidFill>
                  <a:schemeClr val="accent2"/>
                </a:solidFill>
                <a:latin typeface="Arial" charset="0"/>
              </a:rPr>
              <a:t>превртања</a:t>
            </a:r>
            <a:r>
              <a:rPr lang="sr-Cyrl-CS" altLang="en-US" sz="2800" smtClean="0"/>
              <a:t>,</a:t>
            </a:r>
          </a:p>
          <a:p>
            <a:pPr marL="803275" indent="-803275" eaLnBrk="1" hangingPunct="1">
              <a:lnSpc>
                <a:spcPct val="130000"/>
              </a:lnSpc>
            </a:pPr>
            <a:r>
              <a:rPr lang="sr-Cyrl-CS" altLang="en-US" sz="2800" smtClean="0"/>
              <a:t>К</a:t>
            </a:r>
            <a:r>
              <a:rPr lang="en-US" altLang="en-US" sz="2800" smtClean="0"/>
              <a:t>оефицијената сигурности против </a:t>
            </a:r>
            <a:r>
              <a:rPr lang="sr-Latn-CS" altLang="en-US" sz="2800" b="1" smtClean="0">
                <a:latin typeface="Arial" charset="0"/>
              </a:rPr>
              <a:t>испливавања</a:t>
            </a:r>
            <a:r>
              <a:rPr lang="en-US" altLang="en-US" sz="2800" smtClean="0"/>
              <a:t>,</a:t>
            </a:r>
            <a:endParaRPr lang="sr-Cyrl-CS" altLang="en-US" sz="2800" b="1" smtClean="0"/>
          </a:p>
          <a:p>
            <a:pPr marL="803275" indent="-803275" eaLnBrk="1" hangingPunct="1">
              <a:lnSpc>
                <a:spcPct val="130000"/>
              </a:lnSpc>
            </a:pPr>
            <a:r>
              <a:rPr lang="sr-Cyrl-CS" altLang="en-US" sz="2800" smtClean="0"/>
              <a:t>П</a:t>
            </a:r>
            <a:r>
              <a:rPr lang="sr-Latn-CS" altLang="en-US" sz="2800" smtClean="0"/>
              <a:t>рорачун </a:t>
            </a:r>
            <a:r>
              <a:rPr lang="sr-Latn-CS" altLang="en-US" sz="2800" b="1" smtClean="0">
                <a:solidFill>
                  <a:srgbClr val="FF0000"/>
                </a:solidFill>
                <a:latin typeface="Arial" charset="0"/>
              </a:rPr>
              <a:t>напона у темељној спојници</a:t>
            </a:r>
            <a:r>
              <a:rPr lang="en-US" altLang="en-US" sz="2800" smtClean="0"/>
              <a:t>, </a:t>
            </a:r>
            <a:endParaRPr lang="sr-Cyrl-CS" altLang="en-US" sz="2800" smtClean="0"/>
          </a:p>
          <a:p>
            <a:pPr marL="803275" indent="-803275" eaLnBrk="1" hangingPunct="1">
              <a:lnSpc>
                <a:spcPct val="130000"/>
              </a:lnSpc>
            </a:pPr>
            <a:r>
              <a:rPr lang="sr-Cyrl-CS" altLang="en-US" sz="2800" smtClean="0"/>
              <a:t>П</a:t>
            </a:r>
            <a:r>
              <a:rPr lang="sr-Latn-CS" altLang="en-US" sz="2800" smtClean="0"/>
              <a:t>рорачун </a:t>
            </a:r>
            <a:r>
              <a:rPr lang="sr-Latn-CS" altLang="en-US" sz="2800" b="1" smtClean="0">
                <a:latin typeface="Arial" charset="0"/>
              </a:rPr>
              <a:t>померања</a:t>
            </a:r>
            <a:r>
              <a:rPr lang="en-US" altLang="en-US" sz="2800" smtClean="0"/>
              <a:t>. </a:t>
            </a:r>
          </a:p>
          <a:p>
            <a:pPr marL="803275" indent="-803275" eaLnBrk="1" hangingPunct="1">
              <a:lnSpc>
                <a:spcPct val="130000"/>
              </a:lnSpc>
              <a:buFontTx/>
              <a:buNone/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56562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6858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Стабилност против </a:t>
            </a:r>
            <a:r>
              <a:rPr lang="sr-Cyrl-CS" altLang="en-US" b="1" smtClean="0">
                <a:solidFill>
                  <a:srgbClr val="800000"/>
                </a:solidFill>
                <a:latin typeface="Arial" charset="0"/>
              </a:rPr>
              <a:t>клизања</a:t>
            </a:r>
          </a:p>
        </p:txBody>
      </p:sp>
      <p:pic>
        <p:nvPicPr>
          <p:cNvPr id="6149" name="Picture 5" descr="Sl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12813"/>
            <a:ext cx="3919538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9" name="Picture 7" descr="Sl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908050"/>
            <a:ext cx="3903663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43720" name="Object 8"/>
          <p:cNvGraphicFramePr>
            <a:graphicFrameLocks noChangeAspect="1"/>
          </p:cNvGraphicFramePr>
          <p:nvPr/>
        </p:nvGraphicFramePr>
        <p:xfrm>
          <a:off x="1042988" y="5419725"/>
          <a:ext cx="27638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5" imgW="1066800" imgH="368300" progId="Equation.3">
                  <p:embed/>
                </p:oleObj>
              </mc:Choice>
              <mc:Fallback>
                <p:oleObj name="Equation" r:id="rId5" imgW="1066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419725"/>
                        <a:ext cx="2763837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43722" name="Object 10"/>
          <p:cNvGraphicFramePr>
            <a:graphicFrameLocks noChangeAspect="1"/>
          </p:cNvGraphicFramePr>
          <p:nvPr/>
        </p:nvGraphicFramePr>
        <p:xfrm>
          <a:off x="5435600" y="5373688"/>
          <a:ext cx="35290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7" imgW="1358900" imgH="368300" progId="Equation.3">
                  <p:embed/>
                </p:oleObj>
              </mc:Choice>
              <mc:Fallback>
                <p:oleObj name="Equation" r:id="rId7" imgW="1358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373688"/>
                        <a:ext cx="3529013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186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sr-Latn-CS" altLang="en-US" b="1" smtClean="0">
                <a:solidFill>
                  <a:schemeClr val="accent2"/>
                </a:solidFill>
              </a:rPr>
              <a:t>Оријентационе</a:t>
            </a:r>
            <a:r>
              <a:rPr lang="en-US" altLang="en-US" b="1" smtClean="0">
                <a:solidFill>
                  <a:schemeClr val="accent2"/>
                </a:solidFill>
              </a:rPr>
              <a:t> </a:t>
            </a:r>
            <a:r>
              <a:rPr lang="sr-Latn-CS" altLang="en-US" b="1" smtClean="0">
                <a:solidFill>
                  <a:schemeClr val="accent2"/>
                </a:solidFill>
              </a:rPr>
              <a:t> вредности </a:t>
            </a:r>
            <a:r>
              <a:rPr lang="sr-Latn-CS" altLang="en-US" b="1" smtClean="0">
                <a:solidFill>
                  <a:srgbClr val="800000"/>
                </a:solidFill>
              </a:rPr>
              <a:t>кохезије</a:t>
            </a:r>
            <a:r>
              <a:rPr lang="en-US" altLang="en-US" b="1" smtClean="0">
                <a:solidFill>
                  <a:schemeClr val="accent2"/>
                </a:solidFill>
              </a:rPr>
              <a:t> </a:t>
            </a:r>
            <a:r>
              <a:rPr lang="sr-Latn-CS" altLang="en-US" b="1" smtClean="0">
                <a:solidFill>
                  <a:schemeClr val="accent2"/>
                </a:solidFill>
              </a:rPr>
              <a:t> и</a:t>
            </a:r>
            <a:r>
              <a:rPr lang="en-US" altLang="en-US" b="1" smtClean="0">
                <a:solidFill>
                  <a:schemeClr val="accent2"/>
                </a:solidFill>
              </a:rPr>
              <a:t> </a:t>
            </a:r>
            <a:r>
              <a:rPr lang="sr-Latn-CS" altLang="en-US" b="1" smtClean="0">
                <a:solidFill>
                  <a:schemeClr val="accent2"/>
                </a:solidFill>
              </a:rPr>
              <a:t> </a:t>
            </a:r>
            <a:r>
              <a:rPr lang="sr-Latn-CS" altLang="en-US" b="1" smtClean="0">
                <a:solidFill>
                  <a:srgbClr val="FF0000"/>
                </a:solidFill>
              </a:rPr>
              <a:t>коефицијента </a:t>
            </a:r>
            <a:r>
              <a:rPr lang="en-US" altLang="en-US" b="1" smtClean="0">
                <a:solidFill>
                  <a:srgbClr val="FF0000"/>
                </a:solidFill>
              </a:rPr>
              <a:t> </a:t>
            </a:r>
            <a:r>
              <a:rPr lang="sr-Latn-CS" altLang="en-US" b="1" smtClean="0">
                <a:solidFill>
                  <a:srgbClr val="FF0000"/>
                </a:solidFill>
              </a:rPr>
              <a:t>трења</a:t>
            </a:r>
            <a:r>
              <a:rPr lang="en-US" altLang="en-US" b="1" smtClean="0">
                <a:solidFill>
                  <a:schemeClr val="accent2"/>
                </a:solidFill>
              </a:rPr>
              <a:t> </a:t>
            </a:r>
          </a:p>
        </p:txBody>
      </p:sp>
      <p:graphicFrame>
        <p:nvGraphicFramePr>
          <p:cNvPr id="259208" name="Group 136"/>
          <p:cNvGraphicFramePr>
            <a:graphicFrameLocks noGrp="1"/>
          </p:cNvGraphicFramePr>
          <p:nvPr>
            <p:ph type="tbl" idx="1"/>
          </p:nvPr>
        </p:nvGraphicFramePr>
        <p:xfrm>
          <a:off x="250825" y="1374775"/>
          <a:ext cx="8785225" cy="5299075"/>
        </p:xfrm>
        <a:graphic>
          <a:graphicData uri="http://schemas.openxmlformats.org/drawingml/2006/table">
            <a:tbl>
              <a:tblPr/>
              <a:tblGrid>
                <a:gridCol w="5472113"/>
                <a:gridCol w="1585912"/>
                <a:gridCol w="1727200"/>
              </a:tblGrid>
              <a:tr h="993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sr-Latn-C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Средина </a:t>
                      </a:r>
                      <a:endParaRPr kumimoji="0" lang="sr-Latn-C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  <a:tab pos="5943600" algn="r"/>
                        </a:tabLst>
                      </a:pPr>
                      <a:r>
                        <a:rPr kumimoji="0" lang="sr-Latn-C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Кохезија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kumimoji="0" lang="sr-Latn-C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  <a:tab pos="5943600" algn="r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MPa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  <a:tab pos="5943600" algn="r"/>
                        </a:tabLst>
                      </a:pPr>
                      <a:r>
                        <a:rPr kumimoji="0" lang="sr-Latn-C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Коефицијент трења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kumimoji="0" lang="sr-Latn-C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Бетон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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3.5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</a:t>
                      </a:r>
                      <a:r>
                        <a:rPr kumimoji="0" lang="sr-Cyrl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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1.5</a:t>
                      </a:r>
                      <a:r>
                        <a:rPr kumimoji="0" lang="sr-Cyrl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Нееродирана стена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чврстоће на притисак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40 </a:t>
                      </a: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Mpa</a:t>
                      </a:r>
                      <a:endParaRPr kumimoji="0" lang="sr-Latn-C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Слабо еродирана стена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средње испуцала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чврстоће на притисак од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40 </a:t>
                      </a: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Mpa</a:t>
                      </a:r>
                      <a:endParaRPr kumimoji="0" lang="sr-Latn-C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Веома испуцала стена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чврстоће на притисак од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2.5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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sr-Cyrl-C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0.60</a:t>
                      </a:r>
                      <a:r>
                        <a:rPr kumimoji="0" lang="sr-Cyrl-C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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 0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Шљунак – алувион</a:t>
                      </a:r>
                      <a:endParaRPr kumimoji="0" lang="sr-Latn-C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r>
                        <a:rPr kumimoji="0" lang="sr-Cyrl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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0.3</a:t>
                      </a:r>
                      <a:r>
                        <a:rPr kumimoji="0" lang="sr-Cyrl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</a:rPr>
              <a:t>Минималне (захтеване) в</a:t>
            </a:r>
            <a:r>
              <a:rPr lang="en-US" altLang="en-US" sz="4000" b="1" smtClean="0">
                <a:solidFill>
                  <a:schemeClr val="accent2"/>
                </a:solidFill>
              </a:rPr>
              <a:t>редности </a:t>
            </a:r>
            <a:r>
              <a:rPr lang="en-US" altLang="en-US" sz="4000" b="1" smtClean="0">
                <a:solidFill>
                  <a:srgbClr val="800000"/>
                </a:solidFill>
              </a:rPr>
              <a:t>коефицијената сигурности</a:t>
            </a:r>
            <a:r>
              <a:rPr lang="en-US" altLang="en-US" sz="4000" smtClean="0"/>
              <a:t> </a:t>
            </a:r>
          </a:p>
        </p:txBody>
      </p:sp>
      <p:graphicFrame>
        <p:nvGraphicFramePr>
          <p:cNvPr id="261377" name="Group 257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184653"/>
        </p:xfrm>
        <a:graphic>
          <a:graphicData uri="http://schemas.openxmlformats.org/drawingml/2006/table">
            <a:tbl>
              <a:tblPr/>
              <a:tblGrid>
                <a:gridCol w="3386138"/>
                <a:gridCol w="1096962"/>
                <a:gridCol w="1096963"/>
                <a:gridCol w="1095375"/>
                <a:gridCol w="1096962"/>
              </a:tblGrid>
              <a:tr h="5857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Коефицијент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сигурности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Комбинација оптерећења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4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sr-Latn-C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sr-Latn-CS" sz="24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,min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без кохезије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sr-Latn-C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sr-Latn-CS" sz="24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,min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са кохезијом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24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,min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24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,min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24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,min</a:t>
                      </a:r>
                      <a:endParaRPr kumimoji="0" lang="en-US" sz="2400" b="1" i="1" u="none" strike="noStrike" cap="none" normalizeH="0" baseline="-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5715000" algn="l"/>
                          <a:tab pos="5943600" algn="r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2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785225" cy="6858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Коса клизна раван</a:t>
            </a:r>
            <a:endParaRPr lang="sr-Cyrl-CS" altLang="en-US" b="1" smtClean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245764" name="Picture 4" descr="Sl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484313"/>
            <a:ext cx="3535362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Sl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484313"/>
            <a:ext cx="45593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45767" name="Object 7"/>
          <p:cNvGraphicFramePr>
            <a:graphicFrameLocks noChangeAspect="1"/>
          </p:cNvGraphicFramePr>
          <p:nvPr/>
        </p:nvGraphicFramePr>
        <p:xfrm>
          <a:off x="1692275" y="5653088"/>
          <a:ext cx="59769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5" imgW="2463800" imgH="419100" progId="Equation.3">
                  <p:embed/>
                </p:oleObj>
              </mc:Choice>
              <mc:Fallback>
                <p:oleObj name="Equation" r:id="rId5" imgW="2463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653088"/>
                        <a:ext cx="5976938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571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785225" cy="6858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Стабилност против </a:t>
            </a:r>
            <a:r>
              <a:rPr lang="sr-Cyrl-CS" altLang="en-US" b="1" smtClean="0">
                <a:solidFill>
                  <a:srgbClr val="800000"/>
                </a:solidFill>
                <a:latin typeface="Arial" charset="0"/>
              </a:rPr>
              <a:t>превртања и испливавања</a:t>
            </a:r>
          </a:p>
        </p:txBody>
      </p:sp>
      <p:pic>
        <p:nvPicPr>
          <p:cNvPr id="65539" name="Picture 4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73238"/>
            <a:ext cx="442753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1" name="Picture 5" descr="Sl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3429000"/>
            <a:ext cx="11049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93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42875"/>
            <a:ext cx="7772400" cy="11430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Провера напона у темељној спојници</a:t>
            </a:r>
            <a:endParaRPr lang="en-US" altLang="en-US" b="1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964612" cy="4679950"/>
          </a:xfrm>
        </p:spPr>
        <p:txBody>
          <a:bodyPr/>
          <a:lstStyle/>
          <a:p>
            <a:pPr marL="271463" indent="-271463" eaLnBrk="1" hangingPunct="1">
              <a:lnSpc>
                <a:spcPct val="90000"/>
              </a:lnSpc>
            </a:pPr>
            <a:r>
              <a:rPr lang="en-US" altLang="en-US" smtClean="0"/>
              <a:t>Прорачун “</a:t>
            </a:r>
            <a:r>
              <a:rPr lang="en-US" altLang="en-US" b="1" smtClean="0"/>
              <a:t>остварених</a:t>
            </a:r>
            <a:r>
              <a:rPr lang="en-US" altLang="en-US" smtClean="0"/>
              <a:t>” напона (методом хоризонталних пресека, или методом коначних елемената).</a:t>
            </a:r>
          </a:p>
          <a:p>
            <a:pPr marL="271463" indent="-271463" eaLnBrk="1" hangingPunct="1">
              <a:lnSpc>
                <a:spcPct val="90000"/>
              </a:lnSpc>
            </a:pPr>
            <a:endParaRPr lang="sr-Latn-CS" altLang="en-US" smtClean="0"/>
          </a:p>
          <a:p>
            <a:pPr marL="271463" indent="-271463" eaLnBrk="1" hangingPunct="1">
              <a:lnSpc>
                <a:spcPct val="90000"/>
              </a:lnSpc>
            </a:pPr>
            <a:r>
              <a:rPr lang="en-US" altLang="en-US" smtClean="0"/>
              <a:t>Процена </a:t>
            </a:r>
            <a:r>
              <a:rPr lang="en-US" altLang="en-US" b="1" smtClean="0">
                <a:solidFill>
                  <a:srgbClr val="FF0000"/>
                </a:solidFill>
              </a:rPr>
              <a:t>дозвољених</a:t>
            </a:r>
            <a:r>
              <a:rPr lang="en-US" altLang="en-US" smtClean="0"/>
              <a:t> (допуштених) напона у темљној средини.</a:t>
            </a:r>
          </a:p>
          <a:p>
            <a:pPr marL="271463" indent="-271463" eaLnBrk="1" hangingPunct="1">
              <a:lnSpc>
                <a:spcPct val="90000"/>
              </a:lnSpc>
            </a:pPr>
            <a:endParaRPr lang="en-US" altLang="en-US" smtClean="0"/>
          </a:p>
          <a:p>
            <a:pPr marL="271463" indent="-271463" eaLnBrk="1" hangingPunct="1">
              <a:lnSpc>
                <a:spcPct val="90000"/>
              </a:lnSpc>
            </a:pPr>
            <a:r>
              <a:rPr lang="en-US" altLang="en-US" smtClean="0"/>
              <a:t>Поређење </a:t>
            </a:r>
            <a:r>
              <a:rPr lang="en-US" altLang="en-US" b="1" smtClean="0"/>
              <a:t>остварених</a:t>
            </a:r>
            <a:r>
              <a:rPr lang="en-US" altLang="en-US" smtClean="0"/>
              <a:t> и </a:t>
            </a:r>
            <a:r>
              <a:rPr lang="en-US" altLang="en-US" b="1" smtClean="0">
                <a:solidFill>
                  <a:srgbClr val="FF0000"/>
                </a:solidFill>
              </a:rPr>
              <a:t>допуштених</a:t>
            </a:r>
            <a:r>
              <a:rPr lang="en-US" altLang="en-US" smtClean="0"/>
              <a:t> напона.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</a:rPr>
              <a:t>Хомогена и изотропна средина</a:t>
            </a:r>
          </a:p>
        </p:txBody>
      </p:sp>
      <p:pic>
        <p:nvPicPr>
          <p:cNvPr id="49155" name="Picture 7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812800"/>
            <a:ext cx="860425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8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</a:rPr>
              <a:t>Добра веза између бране и стене</a:t>
            </a:r>
          </a:p>
        </p:txBody>
      </p:sp>
      <p:pic>
        <p:nvPicPr>
          <p:cNvPr id="2053" name="Picture 7" descr="Sl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08063"/>
            <a:ext cx="8964613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20168" name="Object 8"/>
          <p:cNvGraphicFramePr>
            <a:graphicFrameLocks noChangeAspect="1"/>
          </p:cNvGraphicFramePr>
          <p:nvPr/>
        </p:nvGraphicFramePr>
        <p:xfrm>
          <a:off x="6659563" y="3789363"/>
          <a:ext cx="194468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4" imgW="875920" imgH="406224" progId="Equation.3">
                  <p:embed/>
                </p:oleObj>
              </mc:Choice>
              <mc:Fallback>
                <p:oleObj name="Equation" r:id="rId4" imgW="87592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789363"/>
                        <a:ext cx="1944687" cy="9096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20170" name="Object 10"/>
          <p:cNvGraphicFramePr>
            <a:graphicFrameLocks noChangeAspect="1"/>
          </p:cNvGraphicFramePr>
          <p:nvPr/>
        </p:nvGraphicFramePr>
        <p:xfrm>
          <a:off x="6227763" y="4292600"/>
          <a:ext cx="2036762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6" imgW="888614" imgH="406224" progId="Equation.3">
                  <p:embed/>
                </p:oleObj>
              </mc:Choice>
              <mc:Fallback>
                <p:oleObj name="Equation" r:id="rId6" imgW="888614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292600"/>
                        <a:ext cx="2036762" cy="9413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324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</a:rPr>
              <a:t>Нехомогена филтрациона средина</a:t>
            </a:r>
          </a:p>
        </p:txBody>
      </p:sp>
      <p:pic>
        <p:nvPicPr>
          <p:cNvPr id="3076" name="Picture 5" descr="Sl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15950"/>
            <a:ext cx="8315325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21190" name="Object 6"/>
          <p:cNvGraphicFramePr>
            <a:graphicFrameLocks noChangeAspect="1"/>
          </p:cNvGraphicFramePr>
          <p:nvPr/>
        </p:nvGraphicFramePr>
        <p:xfrm>
          <a:off x="4211638" y="3500438"/>
          <a:ext cx="18732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4" imgW="901309" imgH="444307" progId="Equation.3">
                  <p:embed/>
                </p:oleObj>
              </mc:Choice>
              <mc:Fallback>
                <p:oleObj name="Equation" r:id="rId4" imgW="901309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500438"/>
                        <a:ext cx="1873250" cy="927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457200" y="2776538"/>
            <a:ext cx="6762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100" b="0">
                <a:solidFill>
                  <a:schemeClr val="tx1"/>
                </a:solidFill>
                <a:cs typeface="Times New Roman" pitchFamily="18" charset="0"/>
              </a:rPr>
              <a:t>,</a:t>
            </a:r>
            <a:endParaRPr lang="en-US" altLang="en-US" sz="900" b="0">
              <a:solidFill>
                <a:schemeClr val="tx1"/>
              </a:solidFill>
            </a:endParaRPr>
          </a:p>
          <a:p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3080" name="Rectangle 13"/>
          <p:cNvSpPr>
            <a:spLocks noChangeArrowheads="1"/>
          </p:cNvSpPr>
          <p:nvPr/>
        </p:nvSpPr>
        <p:spPr bwMode="auto">
          <a:xfrm>
            <a:off x="457200" y="3821113"/>
            <a:ext cx="676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sz="1100" b="0">
                <a:solidFill>
                  <a:schemeClr val="tx1"/>
                </a:solidFill>
                <a:cs typeface="Times New Roman" pitchFamily="18" charset="0"/>
              </a:rPr>
              <a:t>,</a:t>
            </a:r>
            <a:endParaRPr lang="en-US" altLang="en-US" sz="2400" b="0">
              <a:solidFill>
                <a:schemeClr val="tx1"/>
              </a:solidFill>
            </a:endParaRPr>
          </a:p>
        </p:txBody>
      </p:sp>
      <p:pic>
        <p:nvPicPr>
          <p:cNvPr id="221199" name="Picture 15" descr="FIltracija jednac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573463"/>
            <a:ext cx="55086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42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142875"/>
            <a:ext cx="5286375" cy="642938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accent2"/>
                </a:solidFill>
              </a:rPr>
              <a:t>Може и овако</a:t>
            </a:r>
            <a:endParaRPr lang="sr-Cyrl-CS" altLang="en-US" sz="4000" b="1" smtClean="0">
              <a:solidFill>
                <a:schemeClr val="accent2"/>
              </a:solidFill>
            </a:endParaRP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4106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7" name="Rectangle 19"/>
          <p:cNvSpPr>
            <a:spLocks noChangeArrowheads="1"/>
          </p:cNvSpPr>
          <p:nvPr/>
        </p:nvSpPr>
        <p:spPr bwMode="auto">
          <a:xfrm>
            <a:off x="0" y="2667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8" name="Rectangle 20"/>
          <p:cNvSpPr>
            <a:spLocks noChangeArrowheads="1"/>
          </p:cNvSpPr>
          <p:nvPr/>
        </p:nvSpPr>
        <p:spPr bwMode="auto">
          <a:xfrm>
            <a:off x="0" y="37433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097" name="Object 25"/>
          <p:cNvGraphicFramePr>
            <a:graphicFrameLocks noChangeAspect="1"/>
          </p:cNvGraphicFramePr>
          <p:nvPr/>
        </p:nvGraphicFramePr>
        <p:xfrm>
          <a:off x="2071688" y="1071563"/>
          <a:ext cx="297815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3" imgW="1562100" imgH="431800" progId="Equation.3">
                  <p:embed/>
                </p:oleObj>
              </mc:Choice>
              <mc:Fallback>
                <p:oleObj name="Equation" r:id="rId3" imgW="1562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1071563"/>
                        <a:ext cx="2978150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6" name="Object 24"/>
          <p:cNvGraphicFramePr>
            <a:graphicFrameLocks noChangeAspect="1"/>
          </p:cNvGraphicFramePr>
          <p:nvPr/>
        </p:nvGraphicFramePr>
        <p:xfrm>
          <a:off x="2071688" y="1957388"/>
          <a:ext cx="30686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5" imgW="1612900" imgH="444500" progId="Equation.3">
                  <p:embed/>
                </p:oleObj>
              </mc:Choice>
              <mc:Fallback>
                <p:oleObj name="Equation" r:id="rId5" imgW="1612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1957388"/>
                        <a:ext cx="3068637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2071688" y="2862263"/>
          <a:ext cx="30686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7" imgW="1612900" imgH="444500" progId="Equation.3">
                  <p:embed/>
                </p:oleObj>
              </mc:Choice>
              <mc:Fallback>
                <p:oleObj name="Equation" r:id="rId7" imgW="1612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2862263"/>
                        <a:ext cx="3068637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4" name="Object 22"/>
          <p:cNvGraphicFramePr>
            <a:graphicFrameLocks noChangeAspect="1"/>
          </p:cNvGraphicFramePr>
          <p:nvPr/>
        </p:nvGraphicFramePr>
        <p:xfrm>
          <a:off x="1357313" y="4114800"/>
          <a:ext cx="695007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9" imgW="3644640" imgH="431640" progId="Equation.3">
                  <p:embed/>
                </p:oleObj>
              </mc:Choice>
              <mc:Fallback>
                <p:oleObj name="Equation" r:id="rId9" imgW="3644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114800"/>
                        <a:ext cx="6950075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3209925" y="5286375"/>
          <a:ext cx="322421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11" imgW="1688760" imgH="622080" progId="Equation.3">
                  <p:embed/>
                </p:oleObj>
              </mc:Choice>
              <mc:Fallback>
                <p:oleObj name="Equation" r:id="rId11" imgW="16887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5286375"/>
                        <a:ext cx="3224213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10" name="Rectangle 27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1" name="Rectangle 28"/>
          <p:cNvSpPr>
            <a:spLocks noChangeArrowheads="1"/>
          </p:cNvSpPr>
          <p:nvPr/>
        </p:nvSpPr>
        <p:spPr bwMode="auto">
          <a:xfrm>
            <a:off x="0" y="17907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2" name="Rectangle 29"/>
          <p:cNvSpPr>
            <a:spLocks noChangeArrowheads="1"/>
          </p:cNvSpPr>
          <p:nvPr/>
        </p:nvSpPr>
        <p:spPr bwMode="auto">
          <a:xfrm>
            <a:off x="0" y="26955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13" name="Rectangle 31"/>
          <p:cNvSpPr>
            <a:spLocks noChangeArrowheads="1"/>
          </p:cNvSpPr>
          <p:nvPr/>
        </p:nvSpPr>
        <p:spPr bwMode="auto">
          <a:xfrm>
            <a:off x="0" y="4657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57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576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  <a:latin typeface="Arial" charset="0"/>
              </a:rPr>
              <a:t>Контактна и Хоризонтална филтрација </a:t>
            </a:r>
            <a:br>
              <a:rPr lang="sr-Cyrl-CS" altLang="en-US" sz="3600" b="1" smtClean="0">
                <a:solidFill>
                  <a:schemeClr val="accent2"/>
                </a:solidFill>
                <a:latin typeface="Arial" charset="0"/>
              </a:rPr>
            </a:br>
            <a:endParaRPr lang="sr-Latn-CS" altLang="en-US" sz="3600" b="1" smtClean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50179" name="Picture 5" descr="Sl 5t17 Horizontalna filtrac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36688"/>
            <a:ext cx="7632700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0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chemeClr val="accent2"/>
                </a:solidFill>
                <a:latin typeface="Arial" charset="0"/>
              </a:rPr>
              <a:t>T</a:t>
            </a:r>
            <a:r>
              <a:rPr lang="sr-Cyrl-CS" altLang="en-US" sz="5400" b="1" smtClean="0">
                <a:solidFill>
                  <a:schemeClr val="accent2"/>
                </a:solidFill>
                <a:latin typeface="Arial" charset="0"/>
              </a:rPr>
              <a:t>аласи  и  ветар</a:t>
            </a:r>
          </a:p>
        </p:txBody>
      </p:sp>
      <p:pic>
        <p:nvPicPr>
          <p:cNvPr id="51203" name="Picture 4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878522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56663" cy="503237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Процена висине таласа</a:t>
            </a:r>
          </a:p>
        </p:txBody>
      </p:sp>
      <p:pic>
        <p:nvPicPr>
          <p:cNvPr id="52227" name="Picture 4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885666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2"/>
          <p:cNvGrpSpPr>
            <a:grpSpLocks/>
          </p:cNvGrpSpPr>
          <p:nvPr/>
        </p:nvGrpSpPr>
        <p:grpSpPr bwMode="auto">
          <a:xfrm>
            <a:off x="1116013" y="3500438"/>
            <a:ext cx="7880350" cy="1490662"/>
            <a:chOff x="703" y="2205"/>
            <a:chExt cx="4964" cy="939"/>
          </a:xfrm>
        </p:grpSpPr>
        <p:pic>
          <p:nvPicPr>
            <p:cNvPr id="52230" name="Picture 3" descr="Sl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295"/>
              <a:ext cx="1271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1" name="Rectangle 5"/>
            <p:cNvSpPr>
              <a:spLocks noChangeArrowheads="1"/>
            </p:cNvSpPr>
            <p:nvPr/>
          </p:nvSpPr>
          <p:spPr bwMode="auto">
            <a:xfrm>
              <a:off x="2245" y="2205"/>
              <a:ext cx="33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sr-Latn-CS" altLang="en-US" sz="2800" b="0" i="1">
                  <a:solidFill>
                    <a:srgbClr val="FF0000"/>
                  </a:solidFill>
                </a:rPr>
                <a:t>h</a:t>
              </a:r>
              <a:r>
                <a:rPr lang="sr-Latn-CS" altLang="en-US" sz="2800" b="0" i="1" baseline="-25000">
                  <a:solidFill>
                    <a:srgbClr val="FF0000"/>
                  </a:solidFill>
                </a:rPr>
                <a:t>T</a:t>
              </a:r>
              <a:r>
                <a:rPr lang="en-US" altLang="en-US" sz="2800" b="0"/>
                <a:t>  =  0.00513  </a:t>
              </a:r>
              <a:r>
                <a:rPr lang="sr-Latn-CS" altLang="en-US" sz="2800" b="0" i="1"/>
                <a:t>V</a:t>
              </a:r>
              <a:r>
                <a:rPr lang="sr-Latn-CS" altLang="en-US" sz="2800" b="0" i="1" baseline="-25000"/>
                <a:t>V</a:t>
              </a:r>
              <a:r>
                <a:rPr lang="sr-Latn-CS" altLang="en-US" sz="2800" b="0"/>
                <a:t> </a:t>
              </a:r>
              <a:r>
                <a:rPr lang="en-US" altLang="en-US" sz="2800" b="0" baseline="30000"/>
                <a:t>1.06</a:t>
              </a:r>
              <a:r>
                <a:rPr lang="en-US" altLang="en-US" sz="2800" b="0"/>
                <a:t> (</a:t>
              </a:r>
              <a:r>
                <a:rPr lang="sr-Latn-CS" altLang="en-US" sz="2800" b="0" i="1"/>
                <a:t>K L</a:t>
              </a:r>
              <a:r>
                <a:rPr lang="en-US" altLang="en-US" sz="2800" b="0" i="1" baseline="-25000"/>
                <a:t>0</a:t>
              </a:r>
              <a:r>
                <a:rPr lang="en-US" altLang="en-US" sz="2800" b="0"/>
                <a:t>) </a:t>
              </a:r>
              <a:r>
                <a:rPr lang="en-US" altLang="en-US" sz="2800" b="0" baseline="30000"/>
                <a:t>0.47</a:t>
              </a:r>
              <a:r>
                <a:rPr lang="en-US" altLang="en-US" sz="2800"/>
                <a:t> </a:t>
              </a:r>
            </a:p>
          </p:txBody>
        </p:sp>
        <p:sp>
          <p:nvSpPr>
            <p:cNvPr id="52232" name="Rectangle 6"/>
            <p:cNvSpPr>
              <a:spLocks noChangeArrowheads="1"/>
            </p:cNvSpPr>
            <p:nvPr/>
          </p:nvSpPr>
          <p:spPr bwMode="auto">
            <a:xfrm>
              <a:off x="2336" y="2817"/>
              <a:ext cx="33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 b="0" i="1">
                  <a:solidFill>
                    <a:srgbClr val="FF0000"/>
                  </a:solidFill>
                </a:rPr>
                <a:t>L</a:t>
              </a:r>
              <a:r>
                <a:rPr lang="sr-Latn-CS" altLang="en-US" sz="2800" b="0" i="1" baseline="-25000">
                  <a:solidFill>
                    <a:srgbClr val="FF0000"/>
                  </a:solidFill>
                </a:rPr>
                <a:t>T</a:t>
              </a:r>
              <a:r>
                <a:rPr lang="en-US" altLang="en-US" sz="2800" b="0"/>
                <a:t>  =  0.187  </a:t>
              </a:r>
              <a:r>
                <a:rPr lang="sr-Latn-CS" altLang="en-US" sz="2800" b="0" i="1"/>
                <a:t>V</a:t>
              </a:r>
              <a:r>
                <a:rPr lang="sr-Latn-CS" altLang="en-US" sz="2800" b="0" i="1" baseline="-25000"/>
                <a:t>V</a:t>
              </a:r>
              <a:r>
                <a:rPr lang="sr-Latn-CS" altLang="en-US" sz="2800" b="0"/>
                <a:t> </a:t>
              </a:r>
              <a:r>
                <a:rPr lang="en-US" altLang="en-US" sz="2800" b="0" baseline="30000"/>
                <a:t>0.88</a:t>
              </a:r>
              <a:r>
                <a:rPr lang="en-US" altLang="en-US" sz="2800" b="0"/>
                <a:t> (</a:t>
              </a:r>
              <a:r>
                <a:rPr lang="sr-Latn-CS" altLang="en-US" sz="2800" b="0" i="1"/>
                <a:t>K L</a:t>
              </a:r>
              <a:r>
                <a:rPr lang="en-US" altLang="en-US" sz="2800" b="0" i="1" baseline="-25000"/>
                <a:t>0</a:t>
              </a:r>
              <a:r>
                <a:rPr lang="en-US" altLang="en-US" sz="2800" b="0"/>
                <a:t>) </a:t>
              </a:r>
              <a:r>
                <a:rPr lang="en-US" altLang="en-US" sz="2800" b="0" baseline="30000"/>
                <a:t>0.56</a:t>
              </a:r>
              <a:r>
                <a:rPr lang="en-US" altLang="en-US" sz="2800"/>
                <a:t> </a:t>
              </a:r>
            </a:p>
          </p:txBody>
        </p:sp>
      </p:grpSp>
      <p:pic>
        <p:nvPicPr>
          <p:cNvPr id="230531" name="Picture 131" descr="Tab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300663"/>
            <a:ext cx="80851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9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6039</TotalTime>
  <Words>591</Words>
  <Application>Microsoft Office PowerPoint</Application>
  <PresentationFormat>On-screen Show (4:3)</PresentationFormat>
  <Paragraphs>173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Equation</vt:lpstr>
      <vt:lpstr>PowerPoint Presentation</vt:lpstr>
      <vt:lpstr>Узгон – Потисак и Филтрациони</vt:lpstr>
      <vt:lpstr>Хомогена и изотропна средина</vt:lpstr>
      <vt:lpstr>Добра веза између бране и стене</vt:lpstr>
      <vt:lpstr>Нехомогена филтрациона средина</vt:lpstr>
      <vt:lpstr>Може и овако</vt:lpstr>
      <vt:lpstr>Контактна и Хоризонтална филтрација  </vt:lpstr>
      <vt:lpstr>Tаласи  и  ветар</vt:lpstr>
      <vt:lpstr>Процена висине таласа</vt:lpstr>
      <vt:lpstr>Пењање таласа</vt:lpstr>
      <vt:lpstr>Притисак  Леда</vt:lpstr>
      <vt:lpstr>Статички притисак  Леда</vt:lpstr>
      <vt:lpstr>Деловање  Наноса</vt:lpstr>
      <vt:lpstr>Сеизмичке  силе</vt:lpstr>
      <vt:lpstr>Метода коефицијената</vt:lpstr>
      <vt:lpstr>Сеизмичка сила од воде</vt:lpstr>
      <vt:lpstr>Силе тежине</vt:lpstr>
      <vt:lpstr>Комбинације Оптерећења</vt:lpstr>
      <vt:lpstr>Стабилност  ГББ</vt:lpstr>
      <vt:lpstr>Прорачун опште стабилности</vt:lpstr>
      <vt:lpstr>Стабилност против клизања</vt:lpstr>
      <vt:lpstr>Оријентационе  вредности кохезије  и  коефицијента  трења </vt:lpstr>
      <vt:lpstr>Минималне (захтеване) вредности коефицијената сигурности </vt:lpstr>
      <vt:lpstr>Коса клизна раван</vt:lpstr>
      <vt:lpstr>Стабилност против превртања и испливавања</vt:lpstr>
      <vt:lpstr>Провера напона у темељној спојници</vt:lpstr>
    </vt:vector>
  </TitlesOfParts>
  <Company>Beli&amp;Ljuba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ЕВАКУАЦИЈА ВЕЛИКИХ ВОДА</dc:title>
  <dc:creator>Ljuba</dc:creator>
  <cp:lastModifiedBy>user</cp:lastModifiedBy>
  <cp:revision>292</cp:revision>
  <dcterms:created xsi:type="dcterms:W3CDTF">2003-02-08T13:16:46Z</dcterms:created>
  <dcterms:modified xsi:type="dcterms:W3CDTF">2021-02-25T14:03:56Z</dcterms:modified>
</cp:coreProperties>
</file>