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0" r:id="rId2"/>
    <p:sldId id="641" r:id="rId3"/>
    <p:sldId id="642" r:id="rId4"/>
    <p:sldId id="64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6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6600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4107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rb u b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817382" cy="1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1493185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Основне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en-U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Cyrl-RS" sz="20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Насуте бране 1</a:t>
            </a:r>
            <a:endParaRPr lang="sr-Cyrl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r-Cyrl-R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2020.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2020/2021 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38"/>
            <a:ext cx="7772400" cy="668337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Хаварије насутих брана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286000" y="928688"/>
            <a:ext cx="421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Три најчешћа узрока:</a:t>
            </a:r>
            <a:endParaRPr lang="en-US" altLang="en-US" sz="280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857375"/>
            <a:ext cx="9144000" cy="477043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65125" indent="-365125" eaLnBrk="0" hangingPunct="0"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r"/>
                <a:tab pos="5715000" algn="l"/>
                <a:tab pos="5943600" algn="r"/>
              </a:tabLs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Преливање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, праћено ерозијом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 низводне косине и круне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0"/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Испирање</a:t>
            </a:r>
            <a:r>
              <a:rPr lang="en-US" altLang="en-US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b="0">
                <a:cs typeface="Times New Roman" pitchFamily="18" charset="0"/>
              </a:rPr>
              <a:t>–</a:t>
            </a:r>
            <a:r>
              <a:rPr lang="en-US" altLang="en-US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унутрашња ерозија </a:t>
            </a:r>
            <a:r>
              <a:rPr lang="en-US" altLang="en-US" b="0">
                <a:cs typeface="Times New Roman" pitchFamily="18" charset="0"/>
              </a:rPr>
              <a:t>–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у коначном стадијуму образује се велики отвор (</a:t>
            </a:r>
            <a:r>
              <a:rPr lang="en-US" altLang="en-US" b="0">
                <a:cs typeface="Times New Roman" pitchFamily="18" charset="0"/>
              </a:rPr>
              <a:t>“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пробој</a:t>
            </a:r>
            <a:r>
              <a:rPr lang="en-US" altLang="en-US" b="0">
                <a:cs typeface="Times New Roman" pitchFamily="18" charset="0"/>
              </a:rPr>
              <a:t>”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кроз брану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, или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 темељ.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 Најчешће дуж </a:t>
            </a:r>
            <a:r>
              <a:rPr lang="sr-Latn-CS" altLang="en-US" b="0">
                <a:cs typeface="Times New Roman" pitchFamily="18" charset="0"/>
              </a:rPr>
              <a:t>“</a:t>
            </a:r>
            <a:r>
              <a:rPr lang="sr-Cyrl-CS" altLang="en-US">
                <a:latin typeface="Times New Roman" pitchFamily="18" charset="0"/>
                <a:cs typeface="Times New Roman" pitchFamily="18" charset="0"/>
              </a:rPr>
              <a:t>привилегованог</a:t>
            </a:r>
            <a:r>
              <a:rPr lang="sr-Latn-CS" altLang="en-US" b="0">
                <a:cs typeface="Times New Roman" pitchFamily="18" charset="0"/>
              </a:rPr>
              <a:t>“</a:t>
            </a:r>
            <a:r>
              <a:rPr lang="sr-Latn-CS" alt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пута провирања (контакт насипа и бетонске конструкције или темеља), или кроз попречне пукотине услед нејаднаког слегања делова насипа.</a:t>
            </a:r>
            <a:endParaRPr lang="en-US" altLang="en-US" b="0"/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Клизање</a:t>
            </a:r>
            <a:r>
              <a:rPr lang="en-US" altLang="en-US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b="0" i="1">
                <a:latin typeface="Times New Roman" pitchFamily="18" charset="0"/>
                <a:cs typeface="Times New Roman" pitchFamily="18" charset="0"/>
              </a:rPr>
              <a:t>низводне косине,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 услед високог порног притиска у језгру (због  неконтролисаног провирања, или уграђивања при влажности већој од оптималне).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Клизање</a:t>
            </a:r>
            <a:r>
              <a:rPr lang="en-US" altLang="en-US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b="0" i="1">
                <a:latin typeface="Times New Roman" pitchFamily="18" charset="0"/>
                <a:cs typeface="Times New Roman" pitchFamily="18" charset="0"/>
              </a:rPr>
              <a:t>низводне косине,</a:t>
            </a:r>
            <a:r>
              <a:rPr lang="sr-Cyrl-CS" altLang="en-US" b="0">
                <a:latin typeface="Times New Roman" pitchFamily="18" charset="0"/>
                <a:cs typeface="Times New Roman" pitchFamily="18" charset="0"/>
              </a:rPr>
              <a:t> услед </a:t>
            </a:r>
            <a:r>
              <a:rPr lang="sr-Cyrl-C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сеизмичког удара</a:t>
            </a:r>
            <a:r>
              <a:rPr lang="en-US" altLang="en-US" b="0"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8" y="785813"/>
            <a:ext cx="9001125" cy="60023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4800"/>
          </a:p>
          <a:p>
            <a:pPr eaLnBrk="1" hangingPunct="1"/>
            <a:r>
              <a:rPr lang="en-US" altLang="en-US" sz="4800"/>
              <a:t>При пројектовању, изградњи и одржавању морају се применити све </a:t>
            </a:r>
            <a:r>
              <a:rPr lang="en-US" altLang="en-US" sz="4800">
                <a:solidFill>
                  <a:srgbClr val="FF0000"/>
                </a:solidFill>
              </a:rPr>
              <a:t>мере за отклањање потенцијалних узрока рушења</a:t>
            </a:r>
            <a:r>
              <a:rPr lang="en-US" altLang="en-US" sz="4800"/>
              <a:t>.</a:t>
            </a:r>
          </a:p>
          <a:p>
            <a:pPr eaLnBrk="1" hangingPunct="1"/>
            <a:endParaRPr lang="en-US" altLang="en-US" sz="4800"/>
          </a:p>
        </p:txBody>
      </p:sp>
    </p:spTree>
    <p:extLst>
      <p:ext uri="{BB962C8B-B14F-4D97-AF65-F5344CB8AC3E}">
        <p14:creationId xmlns:p14="http://schemas.microsoft.com/office/powerpoint/2010/main" val="7245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Преливање насуте бране</a:t>
            </a:r>
          </a:p>
        </p:txBody>
      </p:sp>
      <p:pic>
        <p:nvPicPr>
          <p:cNvPr id="25603" name="Picture 5" descr="Auburn%20Cofferdam%20failure%20mid-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2009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Kladnica Prolom 2014"/>
          <p:cNvPicPr>
            <a:picLocks noChangeAspect="1" noChangeArrowheads="1"/>
          </p:cNvPicPr>
          <p:nvPr/>
        </p:nvPicPr>
        <p:blipFill>
          <a:blip r:embed="rId2">
            <a:lum bright="1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7786688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008063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Преливање насуте бране</a:t>
            </a:r>
          </a:p>
        </p:txBody>
      </p:sp>
    </p:spTree>
    <p:extLst>
      <p:ext uri="{BB962C8B-B14F-4D97-AF65-F5344CB8AC3E}">
        <p14:creationId xmlns:p14="http://schemas.microsoft.com/office/powerpoint/2010/main" val="273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Мере против преливања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8964613" cy="440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Једина делотворна мера је да се </a:t>
            </a:r>
            <a:r>
              <a:rPr lang="en-US" altLang="en-US" sz="2800" b="1" smtClean="0">
                <a:solidFill>
                  <a:srgbClr val="FF0000"/>
                </a:solidFill>
                <a:latin typeface="Arial" charset="0"/>
              </a:rPr>
              <a:t>преливање спречи</a:t>
            </a:r>
            <a:r>
              <a:rPr lang="en-US" altLang="en-US" sz="2800" smtClean="0"/>
              <a:t>, а то  се постиже: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Исправном проценом </a:t>
            </a:r>
            <a:r>
              <a:rPr lang="en-US" altLang="en-US" sz="2800" b="1" smtClean="0">
                <a:solidFill>
                  <a:srgbClr val="3333CC"/>
                </a:solidFill>
              </a:rPr>
              <a:t>меродавног таласа велике воде</a:t>
            </a:r>
            <a:r>
              <a:rPr lang="en-US" altLang="en-US" sz="2800" smtClean="0"/>
              <a:t> од кога се објекат брани.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Правилним </a:t>
            </a:r>
            <a:r>
              <a:rPr lang="en-US" altLang="en-US" sz="2800" b="1" smtClean="0">
                <a:solidFill>
                  <a:srgbClr val="3333CC"/>
                </a:solidFill>
              </a:rPr>
              <a:t>избором, димензионисањем и обликовањем</a:t>
            </a:r>
            <a:r>
              <a:rPr lang="en-US" altLang="en-US" sz="2800" smtClean="0"/>
              <a:t>, </a:t>
            </a:r>
            <a:r>
              <a:rPr lang="en-US" altLang="en-US" sz="2800" b="1" smtClean="0">
                <a:solidFill>
                  <a:srgbClr val="800000"/>
                </a:solidFill>
              </a:rPr>
              <a:t>израдом</a:t>
            </a:r>
            <a:r>
              <a:rPr lang="en-US" altLang="en-US" sz="2800" smtClean="0"/>
              <a:t>, </a:t>
            </a:r>
            <a:r>
              <a:rPr lang="en-US" altLang="en-US" sz="2800" b="1" smtClean="0">
                <a:solidFill>
                  <a:srgbClr val="006600"/>
                </a:solidFill>
              </a:rPr>
              <a:t>управљањем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/>
              <a:t>и </a:t>
            </a:r>
            <a:r>
              <a:rPr lang="en-US" altLang="en-US" sz="2800" b="1" smtClean="0">
                <a:solidFill>
                  <a:srgbClr val="FF0000"/>
                </a:solidFill>
              </a:rPr>
              <a:t>одржавањем</a:t>
            </a:r>
            <a:r>
              <a:rPr lang="en-US" altLang="en-US" sz="2800" smtClean="0"/>
              <a:t> евакуационих органа.</a:t>
            </a:r>
          </a:p>
        </p:txBody>
      </p:sp>
    </p:spTree>
    <p:extLst>
      <p:ext uri="{BB962C8B-B14F-4D97-AF65-F5344CB8AC3E}">
        <p14:creationId xmlns:p14="http://schemas.microsoft.com/office/powerpoint/2010/main" val="17755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144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Помоћни – Емергенциони прелив</a:t>
            </a:r>
            <a:endParaRPr lang="en-US" altLang="en-US" b="1" smtClean="0">
              <a:solidFill>
                <a:schemeClr val="accent2"/>
              </a:solidFill>
            </a:endParaRPr>
          </a:p>
        </p:txBody>
      </p:sp>
      <p:pic>
        <p:nvPicPr>
          <p:cNvPr id="22531" name="Picture 3" descr="Strucna ekskurzija IV godina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08050"/>
            <a:ext cx="871378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Унутрашња ерозија</a:t>
            </a:r>
          </a:p>
        </p:txBody>
      </p:sp>
      <p:pic>
        <p:nvPicPr>
          <p:cNvPr id="29699" name="Picture 5" descr="Tunbridge Dam Australia sufozijaGEO-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255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1484313"/>
            <a:ext cx="4464050" cy="1296987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Унутрашња </a:t>
            </a:r>
            <a:br>
              <a:rPr lang="sr-Cyrl-CS" altLang="en-US" sz="4000" b="1" smtClean="0">
                <a:solidFill>
                  <a:schemeClr val="accent2"/>
                </a:solidFill>
              </a:rPr>
            </a:br>
            <a:r>
              <a:rPr lang="sr-Cyrl-CS" altLang="en-US" sz="4000" b="1" smtClean="0">
                <a:solidFill>
                  <a:schemeClr val="accent2"/>
                </a:solidFill>
              </a:rPr>
              <a:t>ерозија</a:t>
            </a:r>
          </a:p>
        </p:txBody>
      </p:sp>
      <p:pic>
        <p:nvPicPr>
          <p:cNvPr id="30723" name="Picture 4" descr="Baldwin%20Hills%20Dam%20Failure%20-%20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254500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Унутрашња ерозија бране ТЕТОН</a:t>
            </a:r>
          </a:p>
        </p:txBody>
      </p:sp>
      <p:pic>
        <p:nvPicPr>
          <p:cNvPr id="31747" name="Picture 4" descr="Teton%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200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1700213"/>
            <a:ext cx="3708400" cy="720725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Унутрашња ерозија </a:t>
            </a:r>
            <a:br>
              <a:rPr lang="sr-Cyrl-CS" altLang="en-US" sz="4000" b="1" smtClean="0">
                <a:solidFill>
                  <a:schemeClr val="accent2"/>
                </a:solidFill>
              </a:rPr>
            </a:br>
            <a:r>
              <a:rPr lang="sr-Cyrl-CS" altLang="en-US" sz="4000" b="1" smtClean="0">
                <a:solidFill>
                  <a:schemeClr val="accent2"/>
                </a:solidFill>
              </a:rPr>
              <a:t>бране ТЕТОН</a:t>
            </a:r>
          </a:p>
        </p:txBody>
      </p:sp>
      <p:pic>
        <p:nvPicPr>
          <p:cNvPr id="32771" name="Picture 4" descr="Teton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4741863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Унутрашња ерозија бране ТЕТОН</a:t>
            </a:r>
          </a:p>
        </p:txBody>
      </p:sp>
      <p:pic>
        <p:nvPicPr>
          <p:cNvPr id="33795" name="Picture 5" descr="Teton%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9437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71512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</a:rPr>
              <a:t>НАСУТЕ  БРАНЕ</a:t>
            </a:r>
          </a:p>
        </p:txBody>
      </p:sp>
      <p:pic>
        <p:nvPicPr>
          <p:cNvPr id="16387" name="Picture 5" descr="Uvac1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630862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95567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Мере против унутрашње ерозије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963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mtClean="0"/>
              <a:t>Добро </a:t>
            </a:r>
            <a:r>
              <a:rPr lang="sr-Cyrl-CS" altLang="en-US" b="1" smtClean="0">
                <a:solidFill>
                  <a:srgbClr val="800000"/>
                </a:solidFill>
              </a:rPr>
              <a:t>познавање</a:t>
            </a:r>
            <a:r>
              <a:rPr lang="sr-Cyrl-CS" altLang="en-US" b="1" smtClean="0"/>
              <a:t> </a:t>
            </a:r>
            <a:r>
              <a:rPr lang="sr-Cyrl-CS" altLang="en-US" smtClean="0"/>
              <a:t>особина </a:t>
            </a:r>
            <a:r>
              <a:rPr lang="sr-Cyrl-CS" altLang="en-US" b="1" smtClean="0">
                <a:solidFill>
                  <a:srgbClr val="800000"/>
                </a:solidFill>
              </a:rPr>
              <a:t>материјала</a:t>
            </a:r>
            <a:r>
              <a:rPr lang="sr-Cyrl-CS" altLang="en-US" smtClean="0"/>
              <a:t> за брану и средине </a:t>
            </a:r>
            <a:r>
              <a:rPr lang="sr-Cyrl-CS" altLang="en-US" b="1" smtClean="0">
                <a:solidFill>
                  <a:srgbClr val="800000"/>
                </a:solidFill>
              </a:rPr>
              <a:t>темеља</a:t>
            </a:r>
            <a:r>
              <a:rPr lang="sr-Cyrl-CS" altLang="en-US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mtClean="0">
                <a:solidFill>
                  <a:srgbClr val="FF0000"/>
                </a:solidFill>
              </a:rPr>
              <a:t>Избегавати решења </a:t>
            </a:r>
            <a:r>
              <a:rPr lang="sr-Cyrl-CS" altLang="en-US" smtClean="0"/>
              <a:t>која могу да образују</a:t>
            </a:r>
            <a:r>
              <a:rPr lang="sr-Cyrl-CS" altLang="en-US" smtClean="0">
                <a:solidFill>
                  <a:srgbClr val="FF0000"/>
                </a:solidFill>
              </a:rPr>
              <a:t> </a:t>
            </a:r>
            <a:r>
              <a:rPr lang="sr-Cyrl-CS" altLang="en-US" b="1" smtClean="0">
                <a:solidFill>
                  <a:srgbClr val="FF0000"/>
                </a:solidFill>
              </a:rPr>
              <a:t>привилегован пут</a:t>
            </a:r>
            <a:r>
              <a:rPr lang="sr-Cyrl-CS" altLang="en-US" smtClean="0">
                <a:solidFill>
                  <a:srgbClr val="FF0000"/>
                </a:solidFill>
              </a:rPr>
              <a:t> провирању</a:t>
            </a:r>
            <a:r>
              <a:rPr lang="sr-Cyrl-CS" altLang="en-US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mtClean="0"/>
              <a:t>Исправна </a:t>
            </a:r>
            <a:r>
              <a:rPr lang="sr-Cyrl-CS" altLang="en-US" b="1" smtClean="0">
                <a:solidFill>
                  <a:srgbClr val="006600"/>
                </a:solidFill>
              </a:rPr>
              <a:t>обрада темеља и уградња</a:t>
            </a:r>
            <a:r>
              <a:rPr lang="sr-Cyrl-CS" altLang="en-US" smtClean="0"/>
              <a:t> материјала (</a:t>
            </a:r>
            <a:r>
              <a:rPr lang="sr-Cyrl-CS" altLang="en-US" b="1" smtClean="0">
                <a:solidFill>
                  <a:srgbClr val="006600"/>
                </a:solidFill>
              </a:rPr>
              <a:t>збијање</a:t>
            </a:r>
            <a:r>
              <a:rPr lang="sr-Cyrl-CS" altLang="en-US" smtClean="0"/>
              <a:t>, оцеђивање).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mtClean="0"/>
              <a:t>Правилно коришћење </a:t>
            </a:r>
            <a:r>
              <a:rPr lang="sr-Cyrl-CS" altLang="en-US" b="1" smtClean="0">
                <a:solidFill>
                  <a:srgbClr val="000099"/>
                </a:solidFill>
              </a:rPr>
              <a:t>филтара</a:t>
            </a:r>
            <a:r>
              <a:rPr lang="sr-Cyrl-CS" altLang="en-US" smtClean="0"/>
              <a:t> и </a:t>
            </a:r>
            <a:r>
              <a:rPr lang="sr-Cyrl-CS" altLang="en-US" b="1" smtClean="0">
                <a:solidFill>
                  <a:srgbClr val="000099"/>
                </a:solidFill>
              </a:rPr>
              <a:t>дренаже</a:t>
            </a:r>
            <a:r>
              <a:rPr lang="sr-Cyrl-CS" altLang="en-US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b="1" smtClean="0">
                <a:solidFill>
                  <a:srgbClr val="000066"/>
                </a:solidFill>
              </a:rPr>
              <a:t>Застори</a:t>
            </a:r>
            <a:r>
              <a:rPr lang="sr-Cyrl-CS" altLang="en-US" smtClean="0">
                <a:solidFill>
                  <a:srgbClr val="000066"/>
                </a:solidFill>
              </a:rPr>
              <a:t>, </a:t>
            </a:r>
            <a:r>
              <a:rPr lang="sr-Cyrl-CS" altLang="en-US" b="1" smtClean="0">
                <a:solidFill>
                  <a:srgbClr val="000066"/>
                </a:solidFill>
              </a:rPr>
              <a:t>дијафрагме</a:t>
            </a:r>
            <a:r>
              <a:rPr lang="sr-Cyrl-CS" altLang="en-US" smtClean="0"/>
              <a:t>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3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52705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Испирање – суфозија</a:t>
            </a:r>
          </a:p>
        </p:txBody>
      </p:sp>
      <p:pic>
        <p:nvPicPr>
          <p:cNvPr id="1028" name="Picture 4" descr="Sl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7137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0" descr="Sl 7.1a Ispiranje S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000375"/>
            <a:ext cx="48323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2400" y="5643563"/>
          <a:ext cx="8848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194300" imgH="419100" progId="Equation.3">
                  <p:embed/>
                </p:oleObj>
              </mc:Choice>
              <mc:Fallback>
                <p:oleObj name="Equation" r:id="rId5" imgW="519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43563"/>
                        <a:ext cx="8848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92162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Испирање – суфозија</a:t>
            </a:r>
          </a:p>
        </p:txBody>
      </p:sp>
      <p:pic>
        <p:nvPicPr>
          <p:cNvPr id="35843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137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2939" name="Picture 11" descr="Tab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-3586" r="19278"/>
          <a:stretch>
            <a:fillRect/>
          </a:stretch>
        </p:blipFill>
        <p:spPr bwMode="auto">
          <a:xfrm>
            <a:off x="785813" y="3071813"/>
            <a:ext cx="7597775" cy="31877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64613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Деловање филтарске заштите </a:t>
            </a:r>
          </a:p>
        </p:txBody>
      </p:sp>
      <p:pic>
        <p:nvPicPr>
          <p:cNvPr id="36867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44763"/>
            <a:ext cx="86407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Највиша н</a:t>
            </a:r>
            <a:r>
              <a:rPr lang="sr-Cyrl-CS" altLang="en-US" b="1" smtClean="0">
                <a:solidFill>
                  <a:schemeClr val="accent2"/>
                </a:solidFill>
              </a:rPr>
              <a:t>асута брана Нурек</a:t>
            </a:r>
          </a:p>
        </p:txBody>
      </p:sp>
      <p:pic>
        <p:nvPicPr>
          <p:cNvPr id="17411" name="Picture 3" descr="Nurek sa prelivom.jpg"/>
          <p:cNvPicPr>
            <a:picLocks noChangeAspect="1"/>
          </p:cNvPicPr>
          <p:nvPr/>
        </p:nvPicPr>
        <p:blipFill>
          <a:blip r:embed="rId2">
            <a:lum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Насута земљана брана</a:t>
            </a:r>
          </a:p>
        </p:txBody>
      </p:sp>
      <p:pic>
        <p:nvPicPr>
          <p:cNvPr id="18435" name="Picture 5" descr="Mavrovo 1"/>
          <p:cNvPicPr>
            <a:picLocks noChangeAspect="1" noChangeArrowheads="1"/>
          </p:cNvPicPr>
          <p:nvPr/>
        </p:nvPicPr>
        <p:blipFill>
          <a:blip r:embed="rId2" cstate="print">
            <a:lum bright="2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108075"/>
            <a:ext cx="64928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07375" cy="671513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Бране од каменог набачаја</a:t>
            </a:r>
          </a:p>
        </p:txBody>
      </p:sp>
      <p:pic>
        <p:nvPicPr>
          <p:cNvPr id="19459" name="Picture 3" descr="Tikves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20800"/>
            <a:ext cx="5443538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000125"/>
          </a:xfrm>
        </p:spPr>
        <p:txBody>
          <a:bodyPr/>
          <a:lstStyle/>
          <a:p>
            <a:pPr eaLnBrk="1" hangingPunct="1">
              <a:lnSpc>
                <a:spcPct val="88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Предности и мане насутих брана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501062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sr-Cyrl-CS" altLang="en-US" sz="2800" smtClean="0"/>
              <a:t>Минимални захтеви за </a:t>
            </a:r>
            <a:r>
              <a:rPr lang="sr-Cyrl-CS" altLang="en-US" sz="2800" b="1" smtClean="0">
                <a:solidFill>
                  <a:srgbClr val="800000"/>
                </a:solidFill>
              </a:rPr>
              <a:t>фундирањ</a:t>
            </a:r>
            <a:r>
              <a:rPr lang="en-US" altLang="en-US" sz="2800" b="1" smtClean="0">
                <a:solidFill>
                  <a:srgbClr val="800000"/>
                </a:solidFill>
              </a:rPr>
              <a:t>e</a:t>
            </a:r>
            <a:endParaRPr lang="sr-Cyrl-CS" altLang="en-US" sz="2800" b="1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en-US" altLang="en-US" sz="2800" smtClean="0"/>
              <a:t>K</a:t>
            </a:r>
            <a:r>
              <a:rPr lang="sr-Cyrl-CS" altLang="en-US" sz="2800" smtClean="0"/>
              <a:t>оришћењ</a:t>
            </a:r>
            <a:r>
              <a:rPr lang="en-US" altLang="en-US" sz="2800" smtClean="0"/>
              <a:t>e</a:t>
            </a:r>
            <a:r>
              <a:rPr lang="sr-Cyrl-CS" altLang="en-US" sz="2800" smtClean="0"/>
              <a:t> разнорврсних, хетерогених </a:t>
            </a:r>
            <a:r>
              <a:rPr lang="sr-Cyrl-CS" altLang="en-US" sz="2800" smtClean="0">
                <a:solidFill>
                  <a:srgbClr val="000099"/>
                </a:solidFill>
              </a:rPr>
              <a:t>материјала</a:t>
            </a:r>
            <a:r>
              <a:rPr lang="sr-Cyrl-CS" altLang="en-US" sz="2800" smtClean="0"/>
              <a:t>, расположивих у </a:t>
            </a:r>
            <a:r>
              <a:rPr lang="sr-Cyrl-CS" altLang="en-US" sz="2800" b="1" smtClean="0"/>
              <a:t>непосредној близини профила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sr-Cyrl-CS" altLang="en-US" sz="2800" smtClean="0"/>
              <a:t>Јефтино и брзо </a:t>
            </a:r>
            <a:r>
              <a:rPr lang="sr-Cyrl-CS" altLang="en-US" sz="2800" smtClean="0">
                <a:solidFill>
                  <a:srgbClr val="000099"/>
                </a:solidFill>
              </a:rPr>
              <a:t>уграђивање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endParaRPr lang="sr-Cyrl-CS" altLang="en-US" sz="2800" smtClean="0"/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z="2800" smtClean="0"/>
              <a:t>Осетљивост на </a:t>
            </a:r>
            <a:r>
              <a:rPr lang="sr-Cyrl-CS" altLang="en-US" sz="2800" b="1" smtClean="0">
                <a:solidFill>
                  <a:srgbClr val="FF0000"/>
                </a:solidFill>
              </a:rPr>
              <a:t>преливање</a:t>
            </a:r>
            <a:r>
              <a:rPr lang="sr-Cyrl-CS" altLang="en-US" sz="2800" smtClean="0"/>
              <a:t> и </a:t>
            </a:r>
            <a:r>
              <a:rPr lang="sr-Cyrl-CS" altLang="en-US" sz="2800" b="1" smtClean="0">
                <a:solidFill>
                  <a:srgbClr val="FF0000"/>
                </a:solidFill>
              </a:rPr>
              <a:t>процуривање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z="2800" smtClean="0"/>
              <a:t>Велики </a:t>
            </a:r>
            <a:r>
              <a:rPr lang="sr-Cyrl-CS" altLang="en-US" sz="2800" smtClean="0">
                <a:solidFill>
                  <a:srgbClr val="800000"/>
                </a:solidFill>
              </a:rPr>
              <a:t>обим радова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sr-Cyrl-CS" altLang="en-US" sz="2800" smtClean="0"/>
              <a:t>Потребан посебан </a:t>
            </a:r>
            <a:r>
              <a:rPr lang="sr-Cyrl-CS" altLang="en-US" sz="2800" smtClean="0">
                <a:solidFill>
                  <a:srgbClr val="800000"/>
                </a:solidFill>
              </a:rPr>
              <a:t>објекат за евакуацију вода</a:t>
            </a:r>
            <a:endParaRPr lang="en-US" altLang="en-US" sz="280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4927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Основни делови насуте бране</a:t>
            </a:r>
          </a:p>
        </p:txBody>
      </p:sp>
      <p:pic>
        <p:nvPicPr>
          <p:cNvPr id="21507" name="Picture 6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6563"/>
            <a:ext cx="87852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73025"/>
            <a:ext cx="7772400" cy="549275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Основни типови земљаних брана</a:t>
            </a:r>
          </a:p>
        </p:txBody>
      </p:sp>
      <p:pic>
        <p:nvPicPr>
          <p:cNvPr id="22531" name="Picture 7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6425"/>
            <a:ext cx="6553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Основни типови брана од каменог набачаја</a:t>
            </a:r>
          </a:p>
        </p:txBody>
      </p:sp>
      <p:pic>
        <p:nvPicPr>
          <p:cNvPr id="23555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698341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322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PowerPoint Presentation</vt:lpstr>
      <vt:lpstr>НАСУТЕ  БРАНЕ</vt:lpstr>
      <vt:lpstr>Највиша насута брана Нурек</vt:lpstr>
      <vt:lpstr>Насута земљана брана</vt:lpstr>
      <vt:lpstr>Бране од каменог набачаја</vt:lpstr>
      <vt:lpstr>Предности и мане насутих брана</vt:lpstr>
      <vt:lpstr>Основни делови насуте бране</vt:lpstr>
      <vt:lpstr>Основни типови земљаних брана</vt:lpstr>
      <vt:lpstr>Основни типови брана од каменог набачаја</vt:lpstr>
      <vt:lpstr>Хаварије насутих брана</vt:lpstr>
      <vt:lpstr>Преливање насуте бране</vt:lpstr>
      <vt:lpstr>Преливање насуте бране</vt:lpstr>
      <vt:lpstr>Мере против преливања</vt:lpstr>
      <vt:lpstr>Помоћни – Емергенциони прелив</vt:lpstr>
      <vt:lpstr>Унутрашња ерозија</vt:lpstr>
      <vt:lpstr>Унутрашња  ерозија</vt:lpstr>
      <vt:lpstr>Унутрашња ерозија бране ТЕТОН</vt:lpstr>
      <vt:lpstr>Унутрашња ерозија  бране ТЕТОН</vt:lpstr>
      <vt:lpstr>Унутрашња ерозија бране ТЕТОН</vt:lpstr>
      <vt:lpstr>Мере против унутрашње ерозије</vt:lpstr>
      <vt:lpstr>Испирање – суфозија</vt:lpstr>
      <vt:lpstr>Испирање – суфозија</vt:lpstr>
      <vt:lpstr>Деловање филтарске заштите 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300</cp:revision>
  <dcterms:created xsi:type="dcterms:W3CDTF">2003-02-08T13:16:46Z</dcterms:created>
  <dcterms:modified xsi:type="dcterms:W3CDTF">2021-02-25T14:05:27Z</dcterms:modified>
</cp:coreProperties>
</file>