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640" r:id="rId2"/>
    <p:sldId id="798" r:id="rId3"/>
    <p:sldId id="799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23" r:id="rId28"/>
    <p:sldId id="824" r:id="rId29"/>
    <p:sldId id="825" r:id="rId30"/>
    <p:sldId id="826" r:id="rId31"/>
    <p:sldId id="827" r:id="rId32"/>
    <p:sldId id="82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006600"/>
    <a:srgbClr val="003300"/>
    <a:srgbClr val="3366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9462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A040FA-9A9F-42AC-AA64-87791BAEA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2A6A-B7A4-48A2-867E-7D425D01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D561-276B-4738-B32A-283A75047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05D3-D3B9-4135-A344-5DD123E14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B468-5084-45BB-BBD9-5C068BE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0A9-98EA-4A7A-ACF9-EA6E72A7C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B4AA-DD12-473B-A368-02EBEADE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BFD9-9464-449D-A236-D58D9ABE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4558-6977-4159-BA4E-6DEDC5B0B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5433-E176-4CEA-971F-604584F9A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9411-2AC9-4D22-A6CE-59C0D3B4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7E74-85A3-4D11-9206-66676AB58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66ABA1-1EEB-488D-B34B-F27F84D7D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0298" y="500042"/>
            <a:ext cx="541074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Универзитет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Београду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Грађевински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факултет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www.grf.bg.ac.rs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rb u b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817382" cy="100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642910" y="1419226"/>
            <a:ext cx="8139143" cy="951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2910" y="5572140"/>
            <a:ext cx="8129618" cy="6189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5536" y="1493185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Студијски програм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Грађевинарство Основне студије</a:t>
            </a:r>
          </a:p>
          <a:p>
            <a:pPr>
              <a:spcAft>
                <a:spcPts val="600"/>
              </a:spcAft>
            </a:pP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дул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ХВЕ</a:t>
            </a:r>
            <a:endParaRPr lang="sr-Latn-RS" sz="24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Година/Семестар: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Latn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година /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sr-Latn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семестар</a:t>
            </a:r>
            <a:endParaRPr lang="sr-Latn-RS" sz="2000" b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Latn-RS" sz="20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Назив предмета (шифра</a:t>
            </a: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r-Cyrl-R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Хидротехничке грађевине </a:t>
            </a:r>
            <a:r>
              <a:rPr lang="en-US" sz="20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Cyrl-RS" sz="2000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sr-Cyrl-RS" sz="2000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Наставник 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Љубодраг Савић</a:t>
            </a:r>
            <a:endParaRPr lang="sr-Latn-RS" sz="2400" b="1" dirty="0" smtClean="0">
              <a:solidFill>
                <a:schemeClr val="accent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Наслов предавања</a:t>
            </a:r>
            <a:r>
              <a:rPr lang="sr-Latn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Latn-R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r-Cyrl-RS" sz="32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Гравитационе бетонске бране 1</a:t>
            </a:r>
            <a:endParaRPr lang="sr-Cyrl-RS" sz="3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sr-Cyrl-R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Датум 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r-Cyrl-R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sr-Cyrl-R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sr-Cyrl-R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en-US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sr-Latn-RS" sz="2000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643578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Београд, 2020.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sr-Cyrl-RS" sz="13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Сва ауторска права аутора презентације и/или видео снимака су заштићена. Снимак или презентација се могу користити само за наставу на даљину студента Грађевинског факултета Универзитета у Београду у школској 2020/2021 и не могу се користити за друге сврхе без писмене сагласности аутора материјала.</a:t>
            </a:r>
            <a:endParaRPr lang="sr-Cyrl-RS" sz="1300" i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5334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Брана  Ђердап </a:t>
            </a:r>
            <a:r>
              <a:rPr lang="sl-SI" altLang="en-US" b="1" smtClean="0">
                <a:solidFill>
                  <a:schemeClr val="accent2"/>
                </a:solidFill>
              </a:rPr>
              <a:t>I</a:t>
            </a:r>
            <a:endParaRPr lang="sr-Cyrl-CS" alt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25603" name="Picture 7" descr="M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697663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5334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Брана  Ђердап </a:t>
            </a:r>
            <a:r>
              <a:rPr lang="sl-SI" altLang="en-US" b="1" smtClean="0">
                <a:solidFill>
                  <a:schemeClr val="accent2"/>
                </a:solidFill>
              </a:rPr>
              <a:t>I</a:t>
            </a:r>
            <a:r>
              <a:rPr lang="sr-Cyrl-CS" altLang="en-US" b="1" smtClean="0">
                <a:solidFill>
                  <a:schemeClr val="accent2"/>
                </a:solidFill>
              </a:rPr>
              <a:t> </a:t>
            </a:r>
            <a:r>
              <a:rPr lang="sr-Cyrl-CS" altLang="en-US" sz="3600" b="1" smtClean="0">
                <a:solidFill>
                  <a:schemeClr val="accent2"/>
                </a:solidFill>
              </a:rPr>
              <a:t>са Румунске стране</a:t>
            </a:r>
          </a:p>
        </p:txBody>
      </p:sp>
      <p:pic>
        <p:nvPicPr>
          <p:cNvPr id="26627" name="Picture 3" descr="Prelivi na Djerdapu iz 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8135938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98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Ламеле и конструктивне разделнице</a:t>
            </a:r>
          </a:p>
        </p:txBody>
      </p:sp>
      <p:pic>
        <p:nvPicPr>
          <p:cNvPr id="27651" name="Picture 3" descr="LAM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467995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Lamela S5T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564991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7" name="Picture 5" descr="Gravitaciona Lame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27305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2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2954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Рачунски сегмент у оквиру ламеле</a:t>
            </a:r>
            <a:endParaRPr lang="sr-Latn-CS" altLang="en-US" sz="4000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8675" name="Picture 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7489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7772400" cy="666750"/>
          </a:xfrm>
        </p:spPr>
        <p:txBody>
          <a:bodyPr/>
          <a:lstStyle/>
          <a:p>
            <a:pPr eaLnBrk="1" hangingPunct="1"/>
            <a:r>
              <a:rPr lang="sr-Cyrl-CS" altLang="en-US" sz="4800" b="1" smtClean="0">
                <a:solidFill>
                  <a:schemeClr val="accent2"/>
                </a:solidFill>
                <a:latin typeface="Arial" charset="0"/>
              </a:rPr>
              <a:t>Оптерећења</a:t>
            </a:r>
            <a:endParaRPr lang="sr-Latn-CS" altLang="en-US" sz="4800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28750"/>
            <a:ext cx="7772400" cy="48720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3600" b="1" smtClean="0">
                <a:solidFill>
                  <a:schemeClr val="accent2"/>
                </a:solidFill>
                <a:latin typeface="Arial" charset="0"/>
              </a:rPr>
              <a:t>Хидростатички притисак</a:t>
            </a:r>
            <a:r>
              <a:rPr lang="en-US" altLang="en-US" sz="3600" smtClean="0">
                <a:solidFill>
                  <a:schemeClr val="accent2"/>
                </a:solidFill>
              </a:rPr>
              <a:t>  </a:t>
            </a:r>
            <a:r>
              <a:rPr lang="en-US" altLang="en-US" sz="2800" smtClean="0">
                <a:solidFill>
                  <a:schemeClr val="accent2"/>
                </a:solidFill>
              </a:rPr>
              <a:t>на узводно и низводно лице бране.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3600" b="1" smtClean="0">
                <a:solidFill>
                  <a:schemeClr val="accent2"/>
                </a:solidFill>
                <a:latin typeface="Arial" charset="0"/>
              </a:rPr>
              <a:t>Узгон</a:t>
            </a:r>
            <a:r>
              <a:rPr lang="en-US" altLang="en-US" sz="2800" smtClean="0">
                <a:solidFill>
                  <a:schemeClr val="accent2"/>
                </a:solidFill>
              </a:rPr>
              <a:t> (порни притисак воде).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800" smtClean="0">
                <a:solidFill>
                  <a:schemeClr val="accent2"/>
                </a:solidFill>
              </a:rPr>
              <a:t>Динамички притисак воде услед </a:t>
            </a:r>
            <a:r>
              <a:rPr lang="en-US" altLang="en-US" sz="2800" b="1" smtClean="0">
                <a:solidFill>
                  <a:schemeClr val="accent2"/>
                </a:solidFill>
              </a:rPr>
              <a:t>ветра</a:t>
            </a:r>
            <a:r>
              <a:rPr lang="en-US" altLang="en-US" sz="2800" smtClean="0">
                <a:solidFill>
                  <a:schemeClr val="accent2"/>
                </a:solidFill>
              </a:rPr>
              <a:t> и </a:t>
            </a:r>
            <a:r>
              <a:rPr lang="en-US" altLang="en-US" sz="2800" b="1" smtClean="0">
                <a:solidFill>
                  <a:schemeClr val="accent2"/>
                </a:solidFill>
              </a:rPr>
              <a:t>таласа</a:t>
            </a:r>
            <a:r>
              <a:rPr lang="en-US" altLang="en-US" sz="280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800" smtClean="0">
                <a:solidFill>
                  <a:srgbClr val="009900"/>
                </a:solidFill>
              </a:rPr>
              <a:t>Притисак </a:t>
            </a:r>
            <a:r>
              <a:rPr lang="en-US" altLang="en-US" sz="2800" b="1" smtClean="0">
                <a:solidFill>
                  <a:srgbClr val="006600"/>
                </a:solidFill>
              </a:rPr>
              <a:t>леда</a:t>
            </a:r>
            <a:r>
              <a:rPr lang="en-US" altLang="en-US" sz="280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2800" smtClean="0">
                <a:solidFill>
                  <a:srgbClr val="800000"/>
                </a:solidFill>
              </a:rPr>
              <a:t>Притисак </a:t>
            </a:r>
            <a:r>
              <a:rPr lang="en-US" altLang="en-US" sz="2800" b="1" smtClean="0">
                <a:solidFill>
                  <a:srgbClr val="800000"/>
                </a:solidFill>
              </a:rPr>
              <a:t>наноса</a:t>
            </a:r>
            <a:r>
              <a:rPr lang="en-US" altLang="en-US" sz="280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</a:pPr>
            <a:r>
              <a:rPr lang="sr-Cyrl-CS" altLang="en-US" sz="3600" b="1" smtClean="0">
                <a:solidFill>
                  <a:srgbClr val="FF0000"/>
                </a:solidFill>
                <a:latin typeface="Arial" charset="0"/>
              </a:rPr>
              <a:t>Сеизмичке с</a:t>
            </a:r>
            <a:r>
              <a:rPr lang="en-US" altLang="en-US" sz="3600" b="1" smtClean="0">
                <a:solidFill>
                  <a:srgbClr val="FF0000"/>
                </a:solidFill>
                <a:latin typeface="Arial" charset="0"/>
              </a:rPr>
              <a:t>иле</a:t>
            </a:r>
            <a:r>
              <a:rPr lang="en-US" altLang="en-US" sz="280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altLang="en-US" sz="3600" b="1" smtClean="0">
                <a:latin typeface="Arial" charset="0"/>
              </a:rPr>
              <a:t>Тежина бране</a:t>
            </a:r>
            <a:r>
              <a:rPr lang="en-US" altLang="en-US" sz="3600" smtClean="0"/>
              <a:t> </a:t>
            </a:r>
            <a:r>
              <a:rPr lang="en-US" altLang="en-US" sz="2800" smtClean="0"/>
              <a:t>и </a:t>
            </a:r>
            <a:r>
              <a:rPr lang="sr-Cyrl-CS" altLang="en-US" sz="2800" smtClean="0"/>
              <a:t>активног дела </a:t>
            </a:r>
            <a:r>
              <a:rPr lang="en-US" altLang="en-US" sz="2800" smtClean="0"/>
              <a:t>темеља.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0675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80400" cy="998538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Класификација Оптерећења</a:t>
            </a:r>
            <a:endParaRPr lang="sr-Latn-C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8"/>
            <a:ext cx="7988300" cy="4249737"/>
          </a:xfrm>
        </p:spPr>
        <p:txBody>
          <a:bodyPr/>
          <a:lstStyle/>
          <a:p>
            <a:pPr marL="639763" indent="-609600" eaLnBrk="1" hangingPunct="1">
              <a:lnSpc>
                <a:spcPts val="2500"/>
              </a:lnSpc>
              <a:spcBef>
                <a:spcPts val="3000"/>
              </a:spcBef>
            </a:pPr>
            <a:r>
              <a:rPr lang="en-US" altLang="en-US" b="1" smtClean="0">
                <a:solidFill>
                  <a:schemeClr val="accent2"/>
                </a:solidFill>
                <a:latin typeface="Arial" charset="0"/>
              </a:rPr>
              <a:t>Основна</a:t>
            </a:r>
            <a:r>
              <a:rPr lang="en-US" altLang="en-US" smtClean="0"/>
              <a:t> (</a:t>
            </a:r>
            <a:r>
              <a:rPr lang="en-US" altLang="en-US" sz="2400" smtClean="0"/>
              <a:t>сва наведена оптерећења при </a:t>
            </a:r>
            <a:r>
              <a:rPr lang="en-US" altLang="en-US" sz="2400" smtClean="0">
                <a:solidFill>
                  <a:schemeClr val="accent2"/>
                </a:solidFill>
              </a:rPr>
              <a:t>нормалним погонским условима</a:t>
            </a:r>
            <a:r>
              <a:rPr lang="en-US" altLang="en-US" sz="2400" smtClean="0"/>
              <a:t>, изузев земљотреса</a:t>
            </a:r>
            <a:r>
              <a:rPr lang="en-US" altLang="en-US" smtClean="0"/>
              <a:t>).  </a:t>
            </a:r>
          </a:p>
          <a:p>
            <a:pPr marL="639763" indent="-609600" eaLnBrk="1" hangingPunct="1">
              <a:lnSpc>
                <a:spcPts val="2500"/>
              </a:lnSpc>
              <a:spcBef>
                <a:spcPts val="3000"/>
              </a:spcBef>
            </a:pPr>
            <a:r>
              <a:rPr lang="en-US" altLang="en-US" b="1" smtClean="0">
                <a:solidFill>
                  <a:srgbClr val="800000"/>
                </a:solidFill>
              </a:rPr>
              <a:t>Допунска</a:t>
            </a:r>
            <a:r>
              <a:rPr lang="en-US" altLang="en-US" smtClean="0"/>
              <a:t> (</a:t>
            </a:r>
            <a:r>
              <a:rPr lang="en-US" altLang="en-US" sz="2400" smtClean="0"/>
              <a:t>утицаји од температуре, од бубрења и скупљања бетона, од деформације темеља и сл.</a:t>
            </a:r>
            <a:r>
              <a:rPr lang="en-US" altLang="en-US" smtClean="0"/>
              <a:t>). </a:t>
            </a:r>
          </a:p>
          <a:p>
            <a:pPr marL="639763" indent="-609600" eaLnBrk="1" hangingPunct="1">
              <a:lnSpc>
                <a:spcPts val="2500"/>
              </a:lnSpc>
              <a:spcBef>
                <a:spcPts val="3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Arial" charset="0"/>
              </a:rPr>
              <a:t>Изузетна</a:t>
            </a:r>
            <a:r>
              <a:rPr lang="en-US" altLang="en-US" smtClean="0"/>
              <a:t> (</a:t>
            </a:r>
            <a:r>
              <a:rPr lang="en-US" altLang="en-US" sz="2400" smtClean="0"/>
              <a:t>сва наведена оптерећења, али </a:t>
            </a:r>
            <a:r>
              <a:rPr lang="en-US" altLang="en-US" sz="2400" smtClean="0">
                <a:solidFill>
                  <a:srgbClr val="FF0000"/>
                </a:solidFill>
              </a:rPr>
              <a:t>изузетне јачине</a:t>
            </a:r>
            <a:r>
              <a:rPr lang="en-US" altLang="en-US" sz="2400" smtClean="0"/>
              <a:t> и </a:t>
            </a:r>
            <a:r>
              <a:rPr lang="en-US" altLang="en-US" sz="2400" smtClean="0">
                <a:solidFill>
                  <a:srgbClr val="FF0000"/>
                </a:solidFill>
              </a:rPr>
              <a:t>земљотрес</a:t>
            </a:r>
            <a:r>
              <a:rPr lang="sr-Cyrl-CS" altLang="en-US" smtClean="0"/>
              <a:t>)</a:t>
            </a:r>
            <a:r>
              <a:rPr lang="en-US" altLang="en-US" smtClean="0"/>
              <a:t>.</a:t>
            </a:r>
          </a:p>
          <a:p>
            <a:pPr marL="639763" indent="-609600" eaLnBrk="1" hangingPunct="1">
              <a:lnSpc>
                <a:spcPts val="2500"/>
              </a:lnSpc>
              <a:spcBef>
                <a:spcPts val="3000"/>
              </a:spcBef>
            </a:pPr>
            <a:r>
              <a:rPr lang="en-US" altLang="en-US" smtClean="0"/>
              <a:t>У току грађења. </a:t>
            </a:r>
          </a:p>
          <a:p>
            <a:pPr marL="639763" indent="-609600" eaLnBrk="1" hangingPunct="1">
              <a:lnSpc>
                <a:spcPts val="2500"/>
              </a:lnSpc>
              <a:spcBef>
                <a:spcPts val="3000"/>
              </a:spcBef>
            </a:pPr>
            <a:r>
              <a:rPr lang="en-US" altLang="en-US" smtClean="0"/>
              <a:t>У току прегледа и поправки.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Хидростатичко</a:t>
            </a:r>
            <a:r>
              <a:rPr lang="sr-Cyrl-CS" altLang="en-US" b="1" smtClean="0">
                <a:solidFill>
                  <a:schemeClr val="accent2"/>
                </a:solidFill>
              </a:rPr>
              <a:t>  Оптерећење</a:t>
            </a:r>
          </a:p>
        </p:txBody>
      </p:sp>
      <p:pic>
        <p:nvPicPr>
          <p:cNvPr id="1029" name="Picture 6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01775"/>
            <a:ext cx="8713787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2195513" y="5516563"/>
          <a:ext cx="20605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710891" imgH="380835" progId="Equation.3">
                  <p:embed/>
                </p:oleObj>
              </mc:Choice>
              <mc:Fallback>
                <p:oleObj name="Equation" r:id="rId4" imgW="710891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516563"/>
                        <a:ext cx="206057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4932363" y="5749925"/>
          <a:ext cx="20875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723586" imgH="215806" progId="Equation.3">
                  <p:embed/>
                </p:oleObj>
              </mc:Choice>
              <mc:Fallback>
                <p:oleObj name="Equation" r:id="rId6" imgW="72358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749925"/>
                        <a:ext cx="2087562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2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Хидростатичко  Оптерећење на преливном делу бране</a:t>
            </a:r>
            <a:b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</a:br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</a:br>
            <a:r>
              <a:rPr lang="sr-Cyrl-CS" altLang="en-US" sz="3200" b="1" smtClean="0">
                <a:solidFill>
                  <a:srgbClr val="800000"/>
                </a:solidFill>
                <a:latin typeface="Arial" charset="0"/>
              </a:rPr>
              <a:t>а) Прелив у погону</a:t>
            </a:r>
          </a:p>
        </p:txBody>
      </p:sp>
      <p:pic>
        <p:nvPicPr>
          <p:cNvPr id="31747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65400"/>
            <a:ext cx="87852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8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Хидростатичко  Оптерећење на преливном делу бране</a:t>
            </a:r>
            <a:b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</a:br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</a:br>
            <a:r>
              <a:rPr lang="sr-Cyrl-CS" altLang="en-US" sz="3200" b="1" smtClean="0">
                <a:solidFill>
                  <a:srgbClr val="009900"/>
                </a:solidFill>
                <a:latin typeface="Arial" charset="0"/>
              </a:rPr>
              <a:t>б) Прелив не ради</a:t>
            </a:r>
          </a:p>
        </p:txBody>
      </p:sp>
      <p:pic>
        <p:nvPicPr>
          <p:cNvPr id="32771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09838"/>
            <a:ext cx="87852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Узгон</a:t>
            </a:r>
          </a:p>
        </p:txBody>
      </p:sp>
      <p:pic>
        <p:nvPicPr>
          <p:cNvPr id="206853" name="Picture 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412875"/>
            <a:ext cx="4308475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4463"/>
            <a:ext cx="4586288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Гравитационе бетонске бране (ГББ)</a:t>
            </a:r>
          </a:p>
        </p:txBody>
      </p:sp>
      <p:pic>
        <p:nvPicPr>
          <p:cNvPr id="17411" name="Picture 3" descr="Potpoec7a"/>
          <p:cNvPicPr>
            <a:picLocks noChangeAspect="1" noChangeArrowheads="1"/>
          </p:cNvPicPr>
          <p:nvPr/>
        </p:nvPicPr>
        <p:blipFill>
          <a:blip r:embed="rId2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9055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33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85725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chemeClr val="accent2"/>
                </a:solidFill>
                <a:latin typeface="Arial" charset="0"/>
              </a:rPr>
              <a:t>Одакле  у</a:t>
            </a:r>
            <a:r>
              <a:rPr lang="sr-Cyrl-CS" altLang="en-US" sz="5400" b="1" smtClean="0">
                <a:solidFill>
                  <a:schemeClr val="accent2"/>
                </a:solidFill>
                <a:latin typeface="Arial" charset="0"/>
              </a:rPr>
              <a:t>згон ?</a:t>
            </a:r>
          </a:p>
        </p:txBody>
      </p:sp>
      <p:pic>
        <p:nvPicPr>
          <p:cNvPr id="34819" name="Picture 5" descr="Sl 5.5a Odakle Uzg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595438"/>
            <a:ext cx="6673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Ciscenje temelja.jpg"/>
          <p:cNvPicPr>
            <a:picLocks noChangeAspect="1"/>
          </p:cNvPicPr>
          <p:nvPr/>
        </p:nvPicPr>
        <p:blipFill>
          <a:blip r:embed="rId3" cstate="print">
            <a:lum bright="1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071563"/>
            <a:ext cx="350043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GravityDamUplift Autin Dam failor.png"/>
          <p:cNvPicPr>
            <a:picLocks noChangeAspect="1"/>
          </p:cNvPicPr>
          <p:nvPr/>
        </p:nvPicPr>
        <p:blipFill>
          <a:blip r:embed="rId2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8050213" cy="60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71437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accent2"/>
                </a:solidFill>
                <a:latin typeface="Arial" charset="0"/>
              </a:rPr>
              <a:t>Последице  у</a:t>
            </a:r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згона</a:t>
            </a:r>
          </a:p>
        </p:txBody>
      </p:sp>
    </p:spTree>
    <p:extLst>
      <p:ext uri="{BB962C8B-B14F-4D97-AF65-F5344CB8AC3E}">
        <p14:creationId xmlns:p14="http://schemas.microsoft.com/office/powerpoint/2010/main" val="32918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050" cy="620713"/>
          </a:xfrm>
        </p:spPr>
        <p:txBody>
          <a:bodyPr/>
          <a:lstStyle/>
          <a:p>
            <a:pPr eaLnBrk="1" hangingPunct="1"/>
            <a:r>
              <a:rPr lang="sr-Cyrl-CS" altLang="en-US" sz="2800" b="1" smtClean="0">
                <a:solidFill>
                  <a:schemeClr val="accent2"/>
                </a:solidFill>
                <a:latin typeface="Arial" charset="0"/>
              </a:rPr>
              <a:t>Узгон</a:t>
            </a:r>
            <a:r>
              <a:rPr lang="en-US" altLang="en-US" sz="2800" b="1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sr-Cyrl-CS" altLang="en-US" sz="2800" b="1" smtClean="0">
                <a:solidFill>
                  <a:schemeClr val="accent2"/>
                </a:solidFill>
                <a:latin typeface="Arial" charset="0"/>
              </a:rPr>
              <a:t>– Потенцијална и линеарна претпоставка</a:t>
            </a:r>
          </a:p>
        </p:txBody>
      </p:sp>
      <p:pic>
        <p:nvPicPr>
          <p:cNvPr id="36867" name="Picture 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47713"/>
            <a:ext cx="626427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1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457325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Компоненте Узгона – </a:t>
            </a:r>
            <a:br>
              <a:rPr lang="sr-Cyrl-CS" altLang="en-US" b="1" smtClean="0">
                <a:solidFill>
                  <a:schemeClr val="accent2"/>
                </a:solidFill>
              </a:rPr>
            </a:br>
            <a:r>
              <a:rPr lang="sr-Cyrl-CS" altLang="en-US" b="1" smtClean="0">
                <a:solidFill>
                  <a:schemeClr val="accent2"/>
                </a:solidFill>
              </a:rPr>
              <a:t>Потисак и Филтрациони</a:t>
            </a:r>
          </a:p>
        </p:txBody>
      </p:sp>
      <p:pic>
        <p:nvPicPr>
          <p:cNvPr id="37891" name="Picture 7" descr="Sl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214438"/>
            <a:ext cx="6929437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5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8785225" cy="11430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Мере за смањивање Узгона – </a:t>
            </a:r>
            <a:br>
              <a:rPr lang="sr-Cyrl-CS" altLang="en-US" b="1" smtClean="0">
                <a:solidFill>
                  <a:schemeClr val="accent2"/>
                </a:solidFill>
                <a:latin typeface="Arial" charset="0"/>
              </a:rPr>
            </a:br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Антифилтрационе мере</a:t>
            </a:r>
            <a:endParaRPr lang="sr-Latn-CS" altLang="en-US" b="1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924175"/>
            <a:ext cx="5400675" cy="2087563"/>
          </a:xfrm>
        </p:spPr>
        <p:txBody>
          <a:bodyPr/>
          <a:lstStyle/>
          <a:p>
            <a:pPr marL="609600" indent="-609600" eaLnBrk="1" hangingPunct="1"/>
            <a:r>
              <a:rPr lang="sr-Cyrl-CS" altLang="en-US" b="1" smtClean="0">
                <a:solidFill>
                  <a:srgbClr val="009900"/>
                </a:solidFill>
                <a:latin typeface="Arial" charset="0"/>
              </a:rPr>
              <a:t>ДРЕНИРАЊЕ</a:t>
            </a:r>
            <a:endParaRPr lang="en-US" altLang="en-US" smtClean="0">
              <a:solidFill>
                <a:srgbClr val="009900"/>
              </a:solidFill>
            </a:endParaRPr>
          </a:p>
          <a:p>
            <a:pPr marL="609600" indent="-609600" eaLnBrk="1" hangingPunct="1"/>
            <a:r>
              <a:rPr lang="sr-Cyrl-CS" altLang="en-US" b="1" smtClean="0">
                <a:solidFill>
                  <a:srgbClr val="800000"/>
                </a:solidFill>
                <a:latin typeface="Arial" charset="0"/>
              </a:rPr>
              <a:t>ЗАСТОРИ</a:t>
            </a:r>
            <a:endParaRPr lang="en-US" altLang="en-US" smtClean="0">
              <a:solidFill>
                <a:srgbClr val="800000"/>
              </a:solidFill>
            </a:endParaRPr>
          </a:p>
          <a:p>
            <a:pPr marL="609600" indent="-609600" eaLnBrk="1" hangingPunct="1"/>
            <a:r>
              <a:rPr lang="sr-Cyrl-CS" altLang="en-US" b="1" smtClean="0">
                <a:solidFill>
                  <a:srgbClr val="FF0000"/>
                </a:solidFill>
              </a:rPr>
              <a:t>ИНЈЕКТИРАЊЕ</a:t>
            </a:r>
            <a:endParaRPr lang="en-US" altLang="en-US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856662" cy="6477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Смањивање узгона </a:t>
            </a:r>
            <a:r>
              <a:rPr lang="sr-Cyrl-CS" altLang="en-US" b="1" smtClean="0">
                <a:solidFill>
                  <a:srgbClr val="009900"/>
                </a:solidFill>
                <a:latin typeface="Arial" charset="0"/>
              </a:rPr>
              <a:t>дренажом</a:t>
            </a:r>
          </a:p>
        </p:txBody>
      </p:sp>
      <p:pic>
        <p:nvPicPr>
          <p:cNvPr id="39939" name="Picture 7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50974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 descr="p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52963"/>
            <a:ext cx="10810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Типови  </a:t>
            </a:r>
            <a:r>
              <a:rPr lang="sr-Cyrl-CS" altLang="en-US" b="1" smtClean="0">
                <a:solidFill>
                  <a:srgbClr val="009900"/>
                </a:solidFill>
                <a:latin typeface="Arial" charset="0"/>
              </a:rPr>
              <a:t>дренаже</a:t>
            </a:r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 код ГББ</a:t>
            </a:r>
          </a:p>
        </p:txBody>
      </p:sp>
      <p:pic>
        <p:nvPicPr>
          <p:cNvPr id="40963" name="Picture 6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68450"/>
            <a:ext cx="4572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5" name="Picture 7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557338"/>
            <a:ext cx="417512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Смањивање узгона </a:t>
            </a:r>
            <a:r>
              <a:rPr lang="sr-Cyrl-CS" altLang="en-US" b="1" smtClean="0">
                <a:solidFill>
                  <a:srgbClr val="800000"/>
                </a:solidFill>
                <a:latin typeface="Arial" charset="0"/>
              </a:rPr>
              <a:t>хоризонталним застором</a:t>
            </a:r>
          </a:p>
        </p:txBody>
      </p:sp>
      <p:pic>
        <p:nvPicPr>
          <p:cNvPr id="41987" name="Picture 5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77406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6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Узгон код слапишта</a:t>
            </a:r>
            <a:endParaRPr lang="sr-Cyrl-CS" altLang="en-US" b="1" smtClean="0">
              <a:solidFill>
                <a:srgbClr val="800000"/>
              </a:solidFill>
              <a:latin typeface="Arial" charset="0"/>
            </a:endParaRPr>
          </a:p>
        </p:txBody>
      </p:sp>
      <p:pic>
        <p:nvPicPr>
          <p:cNvPr id="43011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68413"/>
            <a:ext cx="89646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  <a:latin typeface="Arial" charset="0"/>
              </a:rPr>
              <a:t>Смањивање узгона </a:t>
            </a:r>
            <a:r>
              <a:rPr lang="sr-Cyrl-CS" altLang="en-US" sz="3600" b="1" smtClean="0">
                <a:solidFill>
                  <a:srgbClr val="FF0000"/>
                </a:solidFill>
                <a:latin typeface="Arial" charset="0"/>
              </a:rPr>
              <a:t>инјектирањем</a:t>
            </a:r>
          </a:p>
        </p:txBody>
      </p:sp>
      <p:pic>
        <p:nvPicPr>
          <p:cNvPr id="44035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08050"/>
            <a:ext cx="52324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4037" name="Picture 17" descr="p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60850"/>
            <a:ext cx="1008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92163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Гравитацион бетонска брана</a:t>
            </a:r>
          </a:p>
        </p:txBody>
      </p:sp>
      <p:pic>
        <p:nvPicPr>
          <p:cNvPr id="18435" name="Picture 6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675688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9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Смањивање узгона </a:t>
            </a:r>
            <a:r>
              <a:rPr lang="sr-Cyrl-CS" altLang="en-US" b="1" smtClean="0">
                <a:solidFill>
                  <a:srgbClr val="FF0000"/>
                </a:solidFill>
                <a:latin typeface="Arial" charset="0"/>
              </a:rPr>
              <a:t>инјектирањем</a:t>
            </a:r>
          </a:p>
        </p:txBody>
      </p:sp>
      <p:pic>
        <p:nvPicPr>
          <p:cNvPr id="45059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49525"/>
            <a:ext cx="89646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5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08050"/>
            <a:ext cx="7772400" cy="6858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Инјекциона завеса</a:t>
            </a:r>
            <a:endParaRPr lang="sr-Cyrl-CS" altLang="en-US" b="1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6083" name="Picture 4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27300"/>
            <a:ext cx="896461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4463"/>
            <a:ext cx="8785225" cy="908050"/>
          </a:xfrm>
        </p:spPr>
        <p:txBody>
          <a:bodyPr/>
          <a:lstStyle/>
          <a:p>
            <a:pPr eaLnBrk="1" hangingPunct="1"/>
            <a:r>
              <a:rPr lang="sr-Cyrl-CS" altLang="en-US" sz="3600" b="1" smtClean="0">
                <a:solidFill>
                  <a:schemeClr val="accent2"/>
                </a:solidFill>
                <a:latin typeface="Arial" charset="0"/>
              </a:rPr>
              <a:t>Обрачунавање дејства </a:t>
            </a:r>
            <a:br>
              <a:rPr lang="sr-Cyrl-CS" altLang="en-US" sz="3600" b="1" smtClean="0">
                <a:solidFill>
                  <a:schemeClr val="accent2"/>
                </a:solidFill>
                <a:latin typeface="Arial" charset="0"/>
              </a:rPr>
            </a:br>
            <a:r>
              <a:rPr lang="sr-Cyrl-CS" altLang="en-US" sz="3600" b="1" smtClean="0">
                <a:solidFill>
                  <a:schemeClr val="accent2"/>
                </a:solidFill>
                <a:latin typeface="Arial" charset="0"/>
              </a:rPr>
              <a:t>Антифилтрационих мера</a:t>
            </a:r>
            <a:endParaRPr lang="sr-Latn-CS" altLang="en-US" sz="3600" b="1" smtClean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7107" name="Picture 6" descr="Sl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00163"/>
            <a:ext cx="4233863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7" descr="Sl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484313"/>
            <a:ext cx="42291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92163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Гравитацион бетонска брана</a:t>
            </a:r>
          </a:p>
        </p:txBody>
      </p:sp>
      <p:pic>
        <p:nvPicPr>
          <p:cNvPr id="19459" name="Picture 4" descr="P3100406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577138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sr-Cyrl-CS" altLang="en-US" sz="3600" b="1" smtClean="0">
                <a:solidFill>
                  <a:schemeClr val="accent2"/>
                </a:solidFill>
                <a:latin typeface="Arial" charset="0"/>
              </a:rPr>
              <a:t>Преношење оптерећења код брана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3200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CS" altLang="en-US" sz="2800" b="1" smtClean="0">
                <a:solidFill>
                  <a:srgbClr val="FF0000"/>
                </a:solidFill>
                <a:latin typeface="Arial" charset="0"/>
              </a:rPr>
              <a:t>Гравитационе</a:t>
            </a:r>
          </a:p>
          <a:p>
            <a:pPr eaLnBrk="1" hangingPunct="1">
              <a:lnSpc>
                <a:spcPct val="90000"/>
              </a:lnSpc>
            </a:pPr>
            <a:r>
              <a:rPr lang="sr-Cyrl-CS" altLang="en-US" sz="2800" smtClean="0">
                <a:latin typeface="Arial" charset="0"/>
              </a:rPr>
              <a:t>Лучне</a:t>
            </a:r>
          </a:p>
          <a:p>
            <a:pPr eaLnBrk="1" hangingPunct="1">
              <a:lnSpc>
                <a:spcPct val="90000"/>
              </a:lnSpc>
            </a:pPr>
            <a:r>
              <a:rPr lang="sr-Cyrl-CS" altLang="en-US" sz="2800" smtClean="0">
                <a:latin typeface="Arial" charset="0"/>
              </a:rPr>
              <a:t>Контрафорне</a:t>
            </a:r>
          </a:p>
          <a:p>
            <a:pPr eaLnBrk="1" hangingPunct="1">
              <a:lnSpc>
                <a:spcPct val="90000"/>
              </a:lnSpc>
            </a:pPr>
            <a:r>
              <a:rPr lang="sr-Cyrl-CS" altLang="en-US" sz="2800" smtClean="0">
                <a:latin typeface="Arial" charset="0"/>
              </a:rPr>
              <a:t>Комбиноване</a:t>
            </a:r>
            <a:endParaRPr lang="en-US" altLang="en-US" sz="2800" smtClean="0">
              <a:latin typeface="Arial" charset="0"/>
            </a:endParaRPr>
          </a:p>
        </p:txBody>
      </p:sp>
      <p:pic>
        <p:nvPicPr>
          <p:cNvPr id="20484" name="Picture 4" descr="Sl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19488"/>
            <a:ext cx="9144001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836613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Основни елементи бране</a:t>
            </a:r>
          </a:p>
        </p:txBody>
      </p:sp>
      <p:pic>
        <p:nvPicPr>
          <p:cNvPr id="21507" name="Picture 6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14375"/>
            <a:ext cx="6553200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713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4450"/>
            <a:ext cx="9036050" cy="1143000"/>
          </a:xfrm>
        </p:spPr>
        <p:txBody>
          <a:bodyPr/>
          <a:lstStyle/>
          <a:p>
            <a:pPr eaLnBrk="1" hangingPunct="1"/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Гравитацион</a:t>
            </a:r>
            <a:r>
              <a:rPr lang="en-US" altLang="en-US" sz="4000" b="1" smtClean="0">
                <a:solidFill>
                  <a:schemeClr val="accent2"/>
                </a:solidFill>
                <a:latin typeface="Arial" charset="0"/>
              </a:rPr>
              <a:t>a</a:t>
            </a:r>
            <a:r>
              <a:rPr lang="sr-Cyrl-CS" altLang="en-US" sz="4000" b="1" smtClean="0">
                <a:solidFill>
                  <a:schemeClr val="accent2"/>
                </a:solidFill>
                <a:latin typeface="Arial" charset="0"/>
              </a:rPr>
              <a:t> бетонска брана Међувршје</a:t>
            </a:r>
          </a:p>
        </p:txBody>
      </p:sp>
      <p:pic>
        <p:nvPicPr>
          <p:cNvPr id="22531" name="Picture 4" descr="Sl 5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0564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0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08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CS" altLang="en-US" b="1" smtClean="0">
                <a:solidFill>
                  <a:schemeClr val="accent2"/>
                </a:solidFill>
                <a:latin typeface="Arial" charset="0"/>
              </a:rPr>
              <a:t>ГББ за Евакуација воде код насутих брана</a:t>
            </a:r>
          </a:p>
        </p:txBody>
      </p:sp>
      <p:pic>
        <p:nvPicPr>
          <p:cNvPr id="23555" name="Picture 3" descr="Gosho Japan"/>
          <p:cNvPicPr>
            <a:picLocks noChangeAspect="1" noChangeArrowheads="1"/>
          </p:cNvPicPr>
          <p:nvPr/>
        </p:nvPicPr>
        <p:blipFill>
          <a:blip r:embed="rId2" cstate="print">
            <a:lum bright="2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1501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3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sr-Cyrl-CS" altLang="en-US" b="1" smtClean="0">
                <a:solidFill>
                  <a:schemeClr val="accent2"/>
                </a:solidFill>
              </a:rPr>
              <a:t>Највиша Бетонска брана</a:t>
            </a:r>
          </a:p>
        </p:txBody>
      </p:sp>
      <p:pic>
        <p:nvPicPr>
          <p:cNvPr id="24579" name="Picture 6" descr="Grande Dixenc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40386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Grande Dixence 1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668838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267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275</Words>
  <Application>Microsoft Office PowerPoint</Application>
  <PresentationFormat>On-screen Show (4:3)</PresentationFormat>
  <Paragraphs>62</Paragraphs>
  <Slides>32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Microsoft Equation 3.0</vt:lpstr>
      <vt:lpstr>PowerPoint Presentation</vt:lpstr>
      <vt:lpstr>Гравитационе бетонске бране (ГББ)</vt:lpstr>
      <vt:lpstr>Гравитацион бетонска брана</vt:lpstr>
      <vt:lpstr>Гравитацион бетонска брана</vt:lpstr>
      <vt:lpstr>Преношење оптерећења код брана</vt:lpstr>
      <vt:lpstr>Основни елементи бране</vt:lpstr>
      <vt:lpstr>Гравитационa бетонска брана Међувршје</vt:lpstr>
      <vt:lpstr>ГББ за Евакуација воде код насутих брана</vt:lpstr>
      <vt:lpstr>Највиша Бетонска брана</vt:lpstr>
      <vt:lpstr>Брана  Ђердап I</vt:lpstr>
      <vt:lpstr>Брана  Ђердап I са Румунске стране</vt:lpstr>
      <vt:lpstr>Ламеле и конструктивне разделнице</vt:lpstr>
      <vt:lpstr>Рачунски сегмент у оквиру ламеле</vt:lpstr>
      <vt:lpstr>Оптерећења</vt:lpstr>
      <vt:lpstr>Класификација Оптерећења</vt:lpstr>
      <vt:lpstr>Хидростатичко  Оптерећење</vt:lpstr>
      <vt:lpstr>Хидростатичко  Оптерећење на преливном делу бране  а) Прелив у погону</vt:lpstr>
      <vt:lpstr>Хидростатичко  Оптерећење на преливном делу бране  б) Прелив не ради</vt:lpstr>
      <vt:lpstr>Узгон</vt:lpstr>
      <vt:lpstr>Одакле  узгон ?</vt:lpstr>
      <vt:lpstr>Последице  узгона</vt:lpstr>
      <vt:lpstr>Узгон – Потенцијална и линеарна претпоставка</vt:lpstr>
      <vt:lpstr>Компоненте Узгона –  Потисак и Филтрациони</vt:lpstr>
      <vt:lpstr>Мере за смањивање Узгона –  Антифилтрационе мере</vt:lpstr>
      <vt:lpstr>Смањивање узгона дренажом</vt:lpstr>
      <vt:lpstr>Типови  дренаже код ГББ</vt:lpstr>
      <vt:lpstr>Смањивање узгона хоризонталним застором</vt:lpstr>
      <vt:lpstr>Узгон код слапишта</vt:lpstr>
      <vt:lpstr>Смањивање узгона инјектирањем</vt:lpstr>
      <vt:lpstr>Смањивање узгона инјектирањем</vt:lpstr>
      <vt:lpstr>Инјекциона завеса</vt:lpstr>
      <vt:lpstr>Обрачунавање дејства  Антифилтрационих мера</vt:lpstr>
    </vt:vector>
  </TitlesOfParts>
  <Company>Beli&amp;Ljuba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ЕВАКУАЦИЈА ВЕЛИКИХ ВОДА</dc:title>
  <dc:creator>Ljuba</dc:creator>
  <cp:lastModifiedBy>user</cp:lastModifiedBy>
  <cp:revision>289</cp:revision>
  <dcterms:created xsi:type="dcterms:W3CDTF">2003-02-08T13:16:46Z</dcterms:created>
  <dcterms:modified xsi:type="dcterms:W3CDTF">2021-02-25T13:27:01Z</dcterms:modified>
</cp:coreProperties>
</file>