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640" r:id="rId2"/>
    <p:sldId id="915" r:id="rId3"/>
    <p:sldId id="916" r:id="rId4"/>
    <p:sldId id="917" r:id="rId5"/>
    <p:sldId id="918" r:id="rId6"/>
    <p:sldId id="919" r:id="rId7"/>
    <p:sldId id="920" r:id="rId8"/>
    <p:sldId id="921" r:id="rId9"/>
    <p:sldId id="922" r:id="rId10"/>
    <p:sldId id="923" r:id="rId11"/>
    <p:sldId id="924" r:id="rId12"/>
    <p:sldId id="925" r:id="rId13"/>
    <p:sldId id="926" r:id="rId14"/>
    <p:sldId id="927" r:id="rId15"/>
    <p:sldId id="928" r:id="rId16"/>
    <p:sldId id="929" r:id="rId17"/>
    <p:sldId id="930" r:id="rId18"/>
    <p:sldId id="931" r:id="rId19"/>
    <p:sldId id="932" r:id="rId20"/>
    <p:sldId id="933" r:id="rId21"/>
    <p:sldId id="934" r:id="rId22"/>
    <p:sldId id="935" r:id="rId23"/>
    <p:sldId id="936" r:id="rId24"/>
    <p:sldId id="937" r:id="rId25"/>
    <p:sldId id="938" r:id="rId26"/>
    <p:sldId id="939" r:id="rId27"/>
    <p:sldId id="940" r:id="rId28"/>
    <p:sldId id="941" r:id="rId29"/>
    <p:sldId id="942" r:id="rId30"/>
    <p:sldId id="943" r:id="rId31"/>
    <p:sldId id="944" r:id="rId32"/>
    <p:sldId id="945" r:id="rId33"/>
    <p:sldId id="946" r:id="rId34"/>
    <p:sldId id="947" r:id="rId35"/>
    <p:sldId id="948" r:id="rId36"/>
    <p:sldId id="949" r:id="rId37"/>
    <p:sldId id="950" r:id="rId38"/>
    <p:sldId id="951" r:id="rId39"/>
    <p:sldId id="952" r:id="rId40"/>
    <p:sldId id="953" r:id="rId41"/>
    <p:sldId id="954" r:id="rId42"/>
    <p:sldId id="955" r:id="rId43"/>
    <p:sldId id="956" r:id="rId44"/>
    <p:sldId id="957" r:id="rId45"/>
    <p:sldId id="958" r:id="rId46"/>
    <p:sldId id="959" r:id="rId47"/>
    <p:sldId id="960" r:id="rId48"/>
    <p:sldId id="961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00"/>
    <a:srgbClr val="006600"/>
    <a:srgbClr val="003300"/>
    <a:srgbClr val="33660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24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A040FA-9A9F-42AC-AA64-87791BAEA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7A8FA7E-6A06-43F8-8727-BBF326F1CBCD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3</a:t>
            </a:fld>
            <a:endParaRPr lang="en-US" altLang="en-US" sz="1200" b="0" smtClean="0">
              <a:solidFill>
                <a:schemeClr val="tx1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93297E-0380-4245-A411-F340931C28AA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5</a:t>
            </a:fld>
            <a:endParaRPr lang="en-US" altLang="en-US" sz="1200" b="0" smtClean="0">
              <a:solidFill>
                <a:schemeClr val="tx1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255C4C-1016-482B-877E-4058225687E4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6</a:t>
            </a:fld>
            <a:endParaRPr lang="en-US" altLang="en-US" sz="1200" b="0" smtClean="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2A6A-B7A4-48A2-867E-7D425D01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D561-276B-4738-B32A-283A7504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05D3-D3B9-4135-A344-5DD123E1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B468-5084-45BB-BBD9-5C068BE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E0A9-98EA-4A7A-ACF9-EA6E72A7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B4AA-DD12-473B-A368-02EBEADE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BFD9-9464-449D-A236-D58D9ABE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4558-6977-4159-BA4E-6DEDC5B0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5433-E176-4CEA-971F-604584F9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411-2AC9-4D22-A6CE-59C0D3B4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7E74-85A3-4D11-9206-66676AB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6ABA1-1EEB-488D-B34B-F27F84D7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0298" y="500042"/>
            <a:ext cx="541074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Београду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Грађевински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www.grf.bg.ac.rs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Grb u boj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85728"/>
            <a:ext cx="817382" cy="100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642910" y="1419226"/>
            <a:ext cx="8139143" cy="951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2910" y="5572140"/>
            <a:ext cx="8129618" cy="6189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95536" y="1493185"/>
            <a:ext cx="87484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Студијски програм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Грађевинарство Основне студије</a:t>
            </a:r>
          </a:p>
          <a:p>
            <a:pPr>
              <a:spcAft>
                <a:spcPts val="600"/>
              </a:spcAft>
            </a:pP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дул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		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ХВЕ</a:t>
            </a:r>
            <a:endParaRPr lang="sr-Latn-RS" sz="24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Година/Семестар: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 /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семестар</a:t>
            </a:r>
            <a:endParaRPr lang="sr-Latn-R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Назив предмета (шифра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Cyrl-RS" sz="2000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Хидротехничке грађевине </a:t>
            </a:r>
            <a:r>
              <a:rPr lang="en-US" sz="2000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Cyrl-RS" sz="2000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Наставник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Љубодраг Савић</a:t>
            </a:r>
            <a:endParaRPr lang="sr-Latn-RS" sz="2400" b="1" dirty="0" smtClean="0">
              <a:solidFill>
                <a:schemeClr val="accent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Наслов предавања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Cyrl-RS" sz="3200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Лучне и контрафорне бране</a:t>
            </a:r>
            <a:endParaRPr lang="sr-Cyrl-RS" sz="32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Датум 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Cyrl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sr-Cyrl-R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.0</a:t>
            </a:r>
            <a:r>
              <a:rPr lang="en-US" sz="200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sr-Cyrl-RS" sz="200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.202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Latn-RS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64357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Београд, 2020.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Сва ауторска права аутора презентације и/или видео снимака су заштићена. Снимак или презентација се могу користити само за наставу на даљину студента Грађевинског факултета Универзитета у Београду у школској 2020/2021 и не могу се користити за друге сврхе без писмене сагласности аутора материјала.</a:t>
            </a:r>
            <a:endParaRPr lang="sr-Cyrl-RS" sz="13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569325" cy="6858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Лучна брана “Вајонт”</a:t>
            </a:r>
          </a:p>
        </p:txBody>
      </p:sp>
      <p:pic>
        <p:nvPicPr>
          <p:cNvPr id="10243" name="Picture 4" descr="Vajont 2"/>
          <p:cNvPicPr>
            <a:picLocks noChangeAspect="1" noChangeArrowheads="1"/>
          </p:cNvPicPr>
          <p:nvPr/>
        </p:nvPicPr>
        <p:blipFill>
          <a:blip r:embed="rId2" cstate="print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347821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Vajont crte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375285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3419475" y="3933825"/>
            <a:ext cx="1152525" cy="187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9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Лучна брана</a:t>
            </a:r>
          </a:p>
        </p:txBody>
      </p:sp>
      <p:pic>
        <p:nvPicPr>
          <p:cNvPr id="11267" name="Picture 4" descr="Speccheri Luc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38200"/>
            <a:ext cx="4310063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9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Предности и мане бетонских брана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07375" cy="4114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sr-Cyrl-CS" altLang="en-US" smtClean="0"/>
              <a:t>Велика </a:t>
            </a:r>
            <a:r>
              <a:rPr lang="sr-Cyrl-CS" altLang="en-US" b="1" smtClean="0"/>
              <a:t>отпорност на </a:t>
            </a:r>
            <a:r>
              <a:rPr lang="sr-Cyrl-CS" altLang="en-US" b="1" smtClean="0">
                <a:solidFill>
                  <a:schemeClr val="accent2"/>
                </a:solidFill>
              </a:rPr>
              <a:t>преливање и процуривање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sr-Cyrl-CS" altLang="en-US" b="1" smtClean="0"/>
              <a:t>Мали </a:t>
            </a:r>
            <a:r>
              <a:rPr lang="sr-Cyrl-CS" altLang="en-US" b="1" smtClean="0">
                <a:solidFill>
                  <a:schemeClr val="accent2"/>
                </a:solidFill>
              </a:rPr>
              <a:t>обим радова</a:t>
            </a:r>
          </a:p>
          <a:p>
            <a:pPr eaLnBrk="1" hangingPunct="1"/>
            <a:endParaRPr lang="sr-Cyrl-CS" altLang="en-US" smtClean="0"/>
          </a:p>
          <a:p>
            <a:pPr eaLnBrk="1" hangingPunct="1"/>
            <a:endParaRPr lang="sr-Cyrl-CS" altLang="en-US" smtClean="0"/>
          </a:p>
          <a:p>
            <a:pPr eaLnBrk="1" hangingPunct="1"/>
            <a:r>
              <a:rPr lang="sr-Cyrl-CS" altLang="en-US" smtClean="0"/>
              <a:t>Висока јединчна цена (у односу на насуте)</a:t>
            </a:r>
          </a:p>
          <a:p>
            <a:pPr eaLnBrk="1" hangingPunct="1"/>
            <a:r>
              <a:rPr lang="sr-Cyrl-CS" altLang="en-US" b="1" smtClean="0"/>
              <a:t>Високи захтеви за услове </a:t>
            </a:r>
            <a:r>
              <a:rPr lang="sr-Cyrl-CS" altLang="en-US" b="1" smtClean="0">
                <a:solidFill>
                  <a:srgbClr val="FF0000"/>
                </a:solidFill>
              </a:rPr>
              <a:t>фундирања</a:t>
            </a:r>
            <a:endParaRPr lang="en-US" altLang="en-US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69215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Карактеристике лука</a:t>
            </a:r>
          </a:p>
        </p:txBody>
      </p:sp>
      <p:pic>
        <p:nvPicPr>
          <p:cNvPr id="13315" name="Picture 7" descr="Sl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50888"/>
            <a:ext cx="8208962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Lucna Lamele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571750"/>
            <a:ext cx="360045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70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Цилиндрична лучна брана</a:t>
            </a:r>
          </a:p>
        </p:txBody>
      </p:sp>
      <p:pic>
        <p:nvPicPr>
          <p:cNvPr id="14339" name="Picture 4" descr="Slika 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71563"/>
            <a:ext cx="7273925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44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Цилиндрична лучна брана</a:t>
            </a:r>
          </a:p>
        </p:txBody>
      </p:sp>
      <p:pic>
        <p:nvPicPr>
          <p:cNvPr id="15363" name="Picture 4" descr="Sl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878522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1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Куполна лучна брана</a:t>
            </a:r>
          </a:p>
        </p:txBody>
      </p:sp>
      <p:pic>
        <p:nvPicPr>
          <p:cNvPr id="16387" name="Picture 4" descr="Slika 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712946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7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3800" y="2060575"/>
            <a:ext cx="3884613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4000" b="1" smtClean="0">
                <a:solidFill>
                  <a:schemeClr val="accent2"/>
                </a:solidFill>
              </a:rPr>
              <a:t>Куполна лучна брана</a:t>
            </a:r>
          </a:p>
        </p:txBody>
      </p:sp>
      <p:pic>
        <p:nvPicPr>
          <p:cNvPr id="17411" name="Picture 4" descr="Sl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581025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4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Content Placeholder 4"/>
          <p:cNvSpPr>
            <a:spLocks noGrp="1"/>
          </p:cNvSpPr>
          <p:nvPr>
            <p:ph idx="4294967295"/>
          </p:nvPr>
        </p:nvSpPr>
        <p:spPr>
          <a:xfrm>
            <a:off x="214313" y="1981200"/>
            <a:ext cx="8572500" cy="3662363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n-US" altLang="en-US" b="1" smtClean="0"/>
              <a:t>Искуство са </a:t>
            </a:r>
            <a:r>
              <a:rPr lang="en-US" altLang="en-US" b="1" smtClean="0">
                <a:solidFill>
                  <a:srgbClr val="FF0000"/>
                </a:solidFill>
              </a:rPr>
              <a:t>сличне бране </a:t>
            </a:r>
            <a:r>
              <a:rPr lang="en-US" altLang="en-US" b="1" smtClean="0"/>
              <a:t>(слични топографски и геолошки услови, слична висина и др.)</a:t>
            </a:r>
            <a:endParaRPr lang="en-US" altLang="en-US" b="1" smtClean="0">
              <a:solidFill>
                <a:srgbClr val="800000"/>
              </a:solidFill>
            </a:endParaRPr>
          </a:p>
          <a:p>
            <a:pPr eaLnBrk="1" hangingPunct="1">
              <a:spcBef>
                <a:spcPts val="3000"/>
              </a:spcBef>
            </a:pPr>
            <a:r>
              <a:rPr lang="en-US" altLang="en-US" b="1" smtClean="0">
                <a:solidFill>
                  <a:srgbClr val="006600"/>
                </a:solidFill>
              </a:rPr>
              <a:t>USBR метода </a:t>
            </a:r>
            <a:r>
              <a:rPr lang="en-US" altLang="en-US" b="1" smtClean="0"/>
              <a:t>– комбиновано искуство са више стотина брана.</a:t>
            </a:r>
            <a:endParaRPr lang="en-US" altLang="en-US" b="1" smtClean="0">
              <a:solidFill>
                <a:srgbClr val="CC3300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Про</a:t>
            </a:r>
            <a:r>
              <a:rPr lang="en-US" altLang="en-US" b="1" smtClean="0">
                <a:solidFill>
                  <a:schemeClr val="accent2"/>
                </a:solidFill>
              </a:rPr>
              <a:t>јектовање</a:t>
            </a:r>
            <a:r>
              <a:rPr lang="sr-Cyrl-CS" altLang="en-US" b="1" smtClean="0">
                <a:solidFill>
                  <a:schemeClr val="accent2"/>
                </a:solidFill>
              </a:rPr>
              <a:t> лучних брана</a:t>
            </a:r>
          </a:p>
        </p:txBody>
      </p:sp>
    </p:spTree>
    <p:extLst>
      <p:ext uri="{BB962C8B-B14F-4D97-AF65-F5344CB8AC3E}">
        <p14:creationId xmlns:p14="http://schemas.microsoft.com/office/powerpoint/2010/main" val="24930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Content Placeholder 4"/>
          <p:cNvSpPr>
            <a:spLocks noGrp="1"/>
          </p:cNvSpPr>
          <p:nvPr>
            <p:ph idx="4294967295"/>
          </p:nvPr>
        </p:nvSpPr>
        <p:spPr>
          <a:xfrm>
            <a:off x="214313" y="1981200"/>
            <a:ext cx="8572500" cy="36623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b="1" smtClean="0"/>
              <a:t>Методе засноване на </a:t>
            </a:r>
            <a:r>
              <a:rPr lang="en-US" altLang="en-US" b="1" smtClean="0">
                <a:solidFill>
                  <a:srgbClr val="800000"/>
                </a:solidFill>
              </a:rPr>
              <a:t>Котловској формули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smtClean="0"/>
              <a:t>Метода </a:t>
            </a:r>
            <a:r>
              <a:rPr lang="en-US" altLang="en-US" b="1" smtClean="0">
                <a:solidFill>
                  <a:srgbClr val="CC3300"/>
                </a:solidFill>
              </a:rPr>
              <a:t>“Једне конзоле и више лукова”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smtClean="0"/>
              <a:t>Метода </a:t>
            </a:r>
            <a:r>
              <a:rPr lang="en-US" altLang="en-US" b="1" smtClean="0">
                <a:solidFill>
                  <a:srgbClr val="FF3300"/>
                </a:solidFill>
              </a:rPr>
              <a:t>“Више конзола и више лукова”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smtClean="0"/>
              <a:t>Метода </a:t>
            </a:r>
            <a:r>
              <a:rPr lang="en-US" altLang="en-US" b="1" smtClean="0">
                <a:solidFill>
                  <a:srgbClr val="0000CC"/>
                </a:solidFill>
              </a:rPr>
              <a:t>коначних елемената</a:t>
            </a:r>
          </a:p>
          <a:p>
            <a:pPr eaLnBrk="1" hangingPunct="1">
              <a:lnSpc>
                <a:spcPct val="150000"/>
              </a:lnSpc>
            </a:pPr>
            <a:endParaRPr lang="en-US" altLang="en-US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Прорачун лучних брана</a:t>
            </a:r>
          </a:p>
        </p:txBody>
      </p:sp>
    </p:spTree>
    <p:extLst>
      <p:ext uri="{BB962C8B-B14F-4D97-AF65-F5344CB8AC3E}">
        <p14:creationId xmlns:p14="http://schemas.microsoft.com/office/powerpoint/2010/main" val="168945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571500"/>
            <a:ext cx="7772400" cy="1143000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</a:rPr>
              <a:t>ЛУЧНЕ  БРАНЕ</a:t>
            </a:r>
          </a:p>
        </p:txBody>
      </p:sp>
      <p:pic>
        <p:nvPicPr>
          <p:cNvPr id="2051" name="Picture 3" descr="Mratinje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62163"/>
            <a:ext cx="6583363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31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5" name="Picture 5" descr="Mratinje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6583362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7935912" cy="11430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accent2"/>
                </a:solidFill>
              </a:rPr>
              <a:t>E</a:t>
            </a:r>
            <a:r>
              <a:rPr lang="sr-Cyrl-CS" altLang="en-US" sz="4000" b="1" smtClean="0">
                <a:solidFill>
                  <a:schemeClr val="accent2"/>
                </a:solidFill>
              </a:rPr>
              <a:t>вакуациони објекти лучних брана - типови</a:t>
            </a:r>
          </a:p>
        </p:txBody>
      </p:sp>
      <p:pic>
        <p:nvPicPr>
          <p:cNvPr id="6" name="Picture 5" descr="Lucna brana sa brzotokom i odskok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143250"/>
            <a:ext cx="45545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1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4" name="Picture 4" descr="Trebisnjica1"/>
          <p:cNvPicPr>
            <a:picLocks noChangeAspect="1" noChangeArrowheads="1"/>
          </p:cNvPicPr>
          <p:nvPr/>
        </p:nvPicPr>
        <p:blipFill>
          <a:blip r:embed="rId2" cstate="print">
            <a:lum bright="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71625"/>
            <a:ext cx="5522912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532812" cy="739775"/>
          </a:xfrm>
        </p:spPr>
        <p:txBody>
          <a:bodyPr/>
          <a:lstStyle/>
          <a:p>
            <a:pPr eaLnBrk="1" hangingPunct="1">
              <a:lnSpc>
                <a:spcPts val="3400"/>
              </a:lnSpc>
            </a:pPr>
            <a:r>
              <a:rPr lang="en-US" altLang="en-US" sz="4000" b="1" smtClean="0">
                <a:solidFill>
                  <a:schemeClr val="accent2"/>
                </a:solidFill>
              </a:rPr>
              <a:t>E</a:t>
            </a:r>
            <a:r>
              <a:rPr lang="sr-Cyrl-CS" altLang="en-US" sz="4000" b="1" smtClean="0">
                <a:solidFill>
                  <a:schemeClr val="accent2"/>
                </a:solidFill>
              </a:rPr>
              <a:t>вакуациони објекти лучних брана</a:t>
            </a:r>
          </a:p>
        </p:txBody>
      </p:sp>
      <p:pic>
        <p:nvPicPr>
          <p:cNvPr id="21508" name="Picture 6" descr="Lucna brana sa bocnim i sahtnim prelivom Bosa_Arch_Gravity_Dam_Topview_italy.jpg"/>
          <p:cNvPicPr>
            <a:picLocks noChangeAspect="1"/>
          </p:cNvPicPr>
          <p:nvPr/>
        </p:nvPicPr>
        <p:blipFill>
          <a:blip r:embed="rId3">
            <a:lum bright="24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928688"/>
            <a:ext cx="5665787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98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964613" cy="576262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accent2"/>
                </a:solidFill>
              </a:rPr>
              <a:t>E</a:t>
            </a:r>
            <a:r>
              <a:rPr lang="sr-Cyrl-CS" altLang="en-US" sz="4000" b="1" smtClean="0">
                <a:solidFill>
                  <a:schemeClr val="accent2"/>
                </a:solidFill>
              </a:rPr>
              <a:t>О лучних брана – типична решења</a:t>
            </a:r>
          </a:p>
        </p:txBody>
      </p:sp>
      <p:pic>
        <p:nvPicPr>
          <p:cNvPr id="22531" name="Picture 5" descr="Sl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97088"/>
            <a:ext cx="5905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Picture 6" descr="Sl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00113"/>
            <a:ext cx="6516688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2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188913"/>
            <a:ext cx="9001125" cy="739775"/>
          </a:xfrm>
        </p:spPr>
        <p:txBody>
          <a:bodyPr/>
          <a:lstStyle/>
          <a:p>
            <a:pPr eaLnBrk="1" hangingPunct="1">
              <a:lnSpc>
                <a:spcPts val="3400"/>
              </a:lnSpc>
            </a:pPr>
            <a:r>
              <a:rPr lang="en-US" altLang="en-US" sz="4000" b="1" smtClean="0">
                <a:solidFill>
                  <a:schemeClr val="accent2"/>
                </a:solidFill>
              </a:rPr>
              <a:t>E</a:t>
            </a:r>
            <a:r>
              <a:rPr lang="sr-Cyrl-CS" altLang="en-US" sz="4000" b="1" smtClean="0">
                <a:solidFill>
                  <a:schemeClr val="accent2"/>
                </a:solidFill>
              </a:rPr>
              <a:t>О лучних брана – прелив са дефлектором</a:t>
            </a:r>
          </a:p>
        </p:txBody>
      </p:sp>
      <p:pic>
        <p:nvPicPr>
          <p:cNvPr id="23555" name="Picture 3" descr="Lucna brana -contra-dam-switzerland sa obostranim odskokom.jpg"/>
          <p:cNvPicPr>
            <a:picLocks noChangeAspect="1"/>
          </p:cNvPicPr>
          <p:nvPr/>
        </p:nvPicPr>
        <p:blipFill>
          <a:blip r:embed="rId2">
            <a:lum bright="1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071563"/>
            <a:ext cx="7072312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286125" y="6400800"/>
            <a:ext cx="3357563" cy="4572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r-Cyrl-RS" sz="2400" kern="0" dirty="0">
                <a:latin typeface="+mj-lt"/>
                <a:ea typeface="+mj-ea"/>
                <a:cs typeface="+mj-cs"/>
              </a:rPr>
              <a:t>Брана Контра</a:t>
            </a:r>
            <a:endParaRPr lang="en-US" sz="2400" kern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460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1905000"/>
            <a:ext cx="3886200" cy="11430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accent2"/>
                </a:solidFill>
              </a:rPr>
              <a:t>Дефлектори у погону</a:t>
            </a:r>
            <a:endParaRPr lang="sr-Cyrl-C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24579" name="Picture 4" descr="Kontr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170363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0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188913"/>
            <a:ext cx="9001125" cy="739775"/>
          </a:xfrm>
        </p:spPr>
        <p:txBody>
          <a:bodyPr/>
          <a:lstStyle/>
          <a:p>
            <a:pPr eaLnBrk="1" hangingPunct="1">
              <a:lnSpc>
                <a:spcPts val="3400"/>
              </a:lnSpc>
            </a:pPr>
            <a:r>
              <a:rPr lang="en-US" altLang="en-US" sz="4000" b="1" smtClean="0">
                <a:solidFill>
                  <a:schemeClr val="accent2"/>
                </a:solidFill>
              </a:rPr>
              <a:t>E</a:t>
            </a:r>
            <a:r>
              <a:rPr lang="sr-Cyrl-CS" altLang="en-US" sz="4000" b="1" smtClean="0">
                <a:solidFill>
                  <a:schemeClr val="accent2"/>
                </a:solidFill>
              </a:rPr>
              <a:t>О лучних брана – прелив са уставама</a:t>
            </a:r>
          </a:p>
        </p:txBody>
      </p:sp>
      <p:pic>
        <p:nvPicPr>
          <p:cNvPr id="25603" name="Picture 4" descr="Lucna brana sa ustavama-Kitagawa-2757-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285875"/>
            <a:ext cx="6953250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40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188913"/>
            <a:ext cx="9001125" cy="739775"/>
          </a:xfrm>
        </p:spPr>
        <p:txBody>
          <a:bodyPr/>
          <a:lstStyle/>
          <a:p>
            <a:pPr eaLnBrk="1" hangingPunct="1">
              <a:lnSpc>
                <a:spcPts val="3400"/>
              </a:lnSpc>
            </a:pPr>
            <a:r>
              <a:rPr lang="sr-Cyrl-CS" altLang="en-US" sz="4000" b="1" smtClean="0">
                <a:solidFill>
                  <a:schemeClr val="accent2"/>
                </a:solidFill>
              </a:rPr>
              <a:t>Прелив у комбинацији са испустима</a:t>
            </a:r>
            <a:br>
              <a:rPr lang="sr-Cyrl-CS" altLang="en-US" sz="4000" b="1" smtClean="0">
                <a:solidFill>
                  <a:schemeClr val="accent2"/>
                </a:solidFill>
              </a:rPr>
            </a:br>
            <a:r>
              <a:rPr lang="sr-Cyrl-CS" altLang="en-US" sz="4000" b="1" smtClean="0">
                <a:solidFill>
                  <a:schemeClr val="accent2"/>
                </a:solidFill>
              </a:rPr>
              <a:t>брана Ксиаован</a:t>
            </a:r>
          </a:p>
        </p:txBody>
      </p:sp>
      <p:pic>
        <p:nvPicPr>
          <p:cNvPr id="26627" name="Picture 3" descr="Xiaowan brana zavrsena i bazen.jpg"/>
          <p:cNvPicPr>
            <a:picLocks noChangeAspect="1"/>
          </p:cNvPicPr>
          <p:nvPr/>
        </p:nvPicPr>
        <p:blipFill>
          <a:blip r:embed="rId2">
            <a:lum bright="8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143000"/>
            <a:ext cx="88106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6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9001125" cy="596900"/>
          </a:xfrm>
        </p:spPr>
        <p:txBody>
          <a:bodyPr/>
          <a:lstStyle/>
          <a:p>
            <a:pPr eaLnBrk="1" hangingPunct="1">
              <a:lnSpc>
                <a:spcPts val="3400"/>
              </a:lnSpc>
            </a:pPr>
            <a:r>
              <a:rPr lang="sr-Cyrl-CS" altLang="en-US" sz="4000" b="1" smtClean="0">
                <a:solidFill>
                  <a:schemeClr val="accent2"/>
                </a:solidFill>
              </a:rPr>
              <a:t>Евакуатори бране Ксиаован у раду</a:t>
            </a:r>
          </a:p>
        </p:txBody>
      </p:sp>
      <p:pic>
        <p:nvPicPr>
          <p:cNvPr id="27651" name="Picture 4" descr="Xiaowan brana prelivi u radu.jpg"/>
          <p:cNvPicPr>
            <a:picLocks noChangeAspect="1"/>
          </p:cNvPicPr>
          <p:nvPr/>
        </p:nvPicPr>
        <p:blipFill>
          <a:blip r:embed="rId2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42938"/>
            <a:ext cx="88582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7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3886200" cy="8763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Брана Кариба”</a:t>
            </a:r>
          </a:p>
        </p:txBody>
      </p:sp>
      <p:pic>
        <p:nvPicPr>
          <p:cNvPr id="28675" name="Picture 5" descr="karib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6337300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8" name="Picture 6" descr="KarIBA SL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69342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365500"/>
            <a:ext cx="62642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08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64613" cy="576262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Темељни испусти лучних брана</a:t>
            </a:r>
          </a:p>
        </p:txBody>
      </p:sp>
      <p:pic>
        <p:nvPicPr>
          <p:cNvPr id="29699" name="Picture 6" descr="Sl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52513"/>
            <a:ext cx="32385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7" descr="Vrutci 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81075"/>
            <a:ext cx="4041775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6" name="Picture 8" descr="Vrutci TI detal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773238"/>
            <a:ext cx="32321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4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Trebisnjica1"/>
          <p:cNvPicPr>
            <a:picLocks noChangeAspect="1" noChangeArrowheads="1"/>
          </p:cNvPicPr>
          <p:nvPr/>
        </p:nvPicPr>
        <p:blipFill>
          <a:blip r:embed="rId3" cstate="print">
            <a:lum bright="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678738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0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457200"/>
          </a:xfrm>
          <a:noFill/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Лучна брана Требишњица</a:t>
            </a:r>
            <a:endParaRPr lang="en-US" altLang="en-US" sz="4000" b="1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2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64613" cy="576262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Темељни испусти: узводни затварач</a:t>
            </a:r>
          </a:p>
        </p:txBody>
      </p:sp>
      <p:pic>
        <p:nvPicPr>
          <p:cNvPr id="30723" name="Picture 6" descr="Zatvaracnica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81088"/>
            <a:ext cx="65722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Xiaowan dam upstream.jpg"/>
          <p:cNvPicPr>
            <a:picLocks noChangeAspect="1"/>
          </p:cNvPicPr>
          <p:nvPr/>
        </p:nvPicPr>
        <p:blipFill>
          <a:blip r:embed="rId3">
            <a:lum bright="1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71563"/>
            <a:ext cx="86344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8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Xiaowan dam.jpg"/>
          <p:cNvPicPr>
            <a:picLocks noChangeAspect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848042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8964613" cy="576263"/>
          </a:xfrm>
        </p:spPr>
        <p:txBody>
          <a:bodyPr/>
          <a:lstStyle/>
          <a:p>
            <a:pPr eaLnBrk="1" hangingPunct="1">
              <a:lnSpc>
                <a:spcPts val="3500"/>
              </a:lnSpc>
            </a:pPr>
            <a:r>
              <a:rPr lang="sr-Cyrl-CS" altLang="en-US" sz="4000" b="1" smtClean="0">
                <a:solidFill>
                  <a:schemeClr val="accent2"/>
                </a:solidFill>
              </a:rPr>
              <a:t>Темељни испусти: рад за време грађења</a:t>
            </a:r>
          </a:p>
        </p:txBody>
      </p:sp>
    </p:spTree>
    <p:extLst>
      <p:ext uri="{BB962C8B-B14F-4D97-AF65-F5344CB8AC3E}">
        <p14:creationId xmlns:p14="http://schemas.microsoft.com/office/powerpoint/2010/main" val="160357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64613" cy="576262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Темељни испусти</a:t>
            </a:r>
          </a:p>
        </p:txBody>
      </p:sp>
      <p:pic>
        <p:nvPicPr>
          <p:cNvPr id="32771" name="Picture 3" descr="Jinping-I-Dam-Yalong-River-China-by-cnstock.com_.jpg"/>
          <p:cNvPicPr>
            <a:picLocks noChangeAspect="1"/>
          </p:cNvPicPr>
          <p:nvPr/>
        </p:nvPicPr>
        <p:blipFill>
          <a:blip r:embed="rId2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28688"/>
            <a:ext cx="848995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22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Галерије у лучној брани</a:t>
            </a:r>
          </a:p>
        </p:txBody>
      </p:sp>
      <p:pic>
        <p:nvPicPr>
          <p:cNvPr id="33795" name="Picture 6" descr="EM-2-2201_041_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5257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62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Бетонирање лучне бране</a:t>
            </a:r>
          </a:p>
        </p:txBody>
      </p:sp>
      <p:pic>
        <p:nvPicPr>
          <p:cNvPr id="34819" name="Picture 4" descr="Lucna Lamel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8800"/>
            <a:ext cx="4062413" cy="4114800"/>
          </a:xfrm>
          <a:noFill/>
        </p:spPr>
      </p:pic>
      <p:pic>
        <p:nvPicPr>
          <p:cNvPr id="34820" name="Picture 5" descr="EM-2-2201_220_0001"/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57400"/>
            <a:ext cx="283686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0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Лучна брана од зиданог камена – Клиње</a:t>
            </a:r>
            <a:endParaRPr lang="en-US" altLang="en-US" b="1" smtClean="0">
              <a:solidFill>
                <a:schemeClr val="accent2"/>
              </a:solidFill>
            </a:endParaRPr>
          </a:p>
        </p:txBody>
      </p:sp>
      <p:pic>
        <p:nvPicPr>
          <p:cNvPr id="35843" name="Picture 6" descr="Kljinj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600200"/>
            <a:ext cx="3479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 descr="KlinjeZid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52578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Рушевине бране Малпасе</a:t>
            </a:r>
          </a:p>
        </p:txBody>
      </p:sp>
      <p:pic>
        <p:nvPicPr>
          <p:cNvPr id="36867" name="Picture 4" descr="OCF - CH P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7250112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4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accent2"/>
                </a:solidFill>
              </a:rPr>
              <a:t>O</a:t>
            </a:r>
            <a:r>
              <a:rPr lang="sr-Cyrl-CS" altLang="en-US" b="1" smtClean="0">
                <a:solidFill>
                  <a:schemeClr val="accent2"/>
                </a:solidFill>
              </a:rPr>
              <a:t>лакшане  бране</a:t>
            </a:r>
          </a:p>
        </p:txBody>
      </p:sp>
      <p:pic>
        <p:nvPicPr>
          <p:cNvPr id="37891" name="Picture 4" descr="Sl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8748712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30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6096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Контрафорне бране</a:t>
            </a:r>
          </a:p>
        </p:txBody>
      </p:sp>
      <p:pic>
        <p:nvPicPr>
          <p:cNvPr id="38915" name="Picture 4" descr="Sl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11250"/>
            <a:ext cx="5761037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37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8280400" cy="6096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Контрафорн</a:t>
            </a:r>
            <a:r>
              <a:rPr lang="en-US" altLang="en-US" b="1" smtClean="0">
                <a:solidFill>
                  <a:schemeClr val="accent2"/>
                </a:solidFill>
              </a:rPr>
              <a:t>a</a:t>
            </a:r>
            <a:r>
              <a:rPr lang="sr-Cyrl-CS" altLang="en-US" b="1" smtClean="0">
                <a:solidFill>
                  <a:schemeClr val="accent2"/>
                </a:solidFill>
              </a:rPr>
              <a:t> бран</a:t>
            </a:r>
            <a:r>
              <a:rPr lang="en-US" altLang="en-US" b="1" smtClean="0">
                <a:solidFill>
                  <a:schemeClr val="accent2"/>
                </a:solidFill>
              </a:rPr>
              <a:t>a</a:t>
            </a:r>
            <a:r>
              <a:rPr lang="sr-Cyrl-CS" altLang="en-US" b="1" smtClean="0">
                <a:solidFill>
                  <a:schemeClr val="accent2"/>
                </a:solidFill>
              </a:rPr>
              <a:t> са </a:t>
            </a:r>
            <a:r>
              <a:rPr lang="sr-Cyrl-CS" altLang="en-US" b="1" smtClean="0">
                <a:solidFill>
                  <a:srgbClr val="800000"/>
                </a:solidFill>
              </a:rPr>
              <a:t>појачаном узводном “главом”</a:t>
            </a:r>
          </a:p>
        </p:txBody>
      </p:sp>
      <p:pic>
        <p:nvPicPr>
          <p:cNvPr id="39939" name="Picture 4" descr="Sl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86423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6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Привремене и трајне конструкције</a:t>
            </a:r>
          </a:p>
        </p:txBody>
      </p:sp>
      <p:pic>
        <p:nvPicPr>
          <p:cNvPr id="4099" name="Picture 4" descr="Trebisnjica Zag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43434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Trebisnica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57475"/>
            <a:ext cx="35052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5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908050"/>
            <a:ext cx="8785225" cy="6096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Контрафорн</a:t>
            </a:r>
            <a:r>
              <a:rPr lang="en-US" altLang="en-US" b="1" smtClean="0">
                <a:solidFill>
                  <a:schemeClr val="accent2"/>
                </a:solidFill>
              </a:rPr>
              <a:t>a</a:t>
            </a:r>
            <a:r>
              <a:rPr lang="sr-Cyrl-CS" altLang="en-US" b="1" smtClean="0">
                <a:solidFill>
                  <a:schemeClr val="accent2"/>
                </a:solidFill>
              </a:rPr>
              <a:t> бран</a:t>
            </a:r>
            <a:r>
              <a:rPr lang="en-US" altLang="en-US" b="1" smtClean="0">
                <a:solidFill>
                  <a:schemeClr val="accent2"/>
                </a:solidFill>
              </a:rPr>
              <a:t>a</a:t>
            </a:r>
            <a:r>
              <a:rPr lang="sr-Cyrl-CS" altLang="en-US" b="1" smtClean="0">
                <a:solidFill>
                  <a:schemeClr val="accent2"/>
                </a:solidFill>
              </a:rPr>
              <a:t> са </a:t>
            </a:r>
            <a:r>
              <a:rPr lang="sr-Cyrl-CS" altLang="en-US" b="1" smtClean="0">
                <a:solidFill>
                  <a:srgbClr val="800000"/>
                </a:solidFill>
              </a:rPr>
              <a:t>ошупљеним</a:t>
            </a:r>
            <a:r>
              <a:rPr lang="sr-Cyrl-CS" altLang="en-US" b="1" smtClean="0">
                <a:solidFill>
                  <a:schemeClr val="accent2"/>
                </a:solidFill>
              </a:rPr>
              <a:t> контрафорима “Марчело” типа</a:t>
            </a:r>
          </a:p>
        </p:txBody>
      </p:sp>
      <p:pic>
        <p:nvPicPr>
          <p:cNvPr id="40963" name="Picture 3" descr="Sl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2738"/>
            <a:ext cx="8713787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36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6096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Контрафорн</a:t>
            </a:r>
            <a:r>
              <a:rPr lang="en-US" altLang="en-US" b="1" smtClean="0">
                <a:solidFill>
                  <a:schemeClr val="accent2"/>
                </a:solidFill>
              </a:rPr>
              <a:t>a</a:t>
            </a:r>
            <a:r>
              <a:rPr lang="sr-Cyrl-CS" altLang="en-US" b="1" smtClean="0">
                <a:solidFill>
                  <a:schemeClr val="accent2"/>
                </a:solidFill>
              </a:rPr>
              <a:t> бран</a:t>
            </a:r>
            <a:r>
              <a:rPr lang="en-US" altLang="en-US" b="1" smtClean="0">
                <a:solidFill>
                  <a:schemeClr val="accent2"/>
                </a:solidFill>
              </a:rPr>
              <a:t>a</a:t>
            </a:r>
            <a:endParaRPr lang="sr-Cyrl-CS" altLang="en-US" b="1" smtClean="0">
              <a:solidFill>
                <a:schemeClr val="accent2"/>
              </a:solidFill>
            </a:endParaRPr>
          </a:p>
        </p:txBody>
      </p:sp>
      <p:pic>
        <p:nvPicPr>
          <p:cNvPr id="41987" name="Picture 6" descr="Malga Bissina Kontraforna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25538"/>
            <a:ext cx="649605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1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90805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Бајина Башта</a:t>
            </a:r>
          </a:p>
        </p:txBody>
      </p:sp>
      <p:pic>
        <p:nvPicPr>
          <p:cNvPr id="43011" name="Picture 4" descr="Slika 1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71538"/>
            <a:ext cx="7561262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7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720725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Преливи контрафорних брана</a:t>
            </a:r>
          </a:p>
        </p:txBody>
      </p:sp>
      <p:pic>
        <p:nvPicPr>
          <p:cNvPr id="44035" name="Picture 5" descr="Kontraforna preliv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08050"/>
            <a:ext cx="4816475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0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Corba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5449887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Betoniranje kontrafora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765175"/>
            <a:ext cx="4297362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720725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Контрафорна: бетонирање</a:t>
            </a:r>
          </a:p>
        </p:txBody>
      </p:sp>
    </p:spTree>
    <p:extLst>
      <p:ext uri="{BB962C8B-B14F-4D97-AF65-F5344CB8AC3E}">
        <p14:creationId xmlns:p14="http://schemas.microsoft.com/office/powerpoint/2010/main" val="188654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720725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Блок за бетонирање</a:t>
            </a:r>
          </a:p>
        </p:txBody>
      </p:sp>
      <p:pic>
        <p:nvPicPr>
          <p:cNvPr id="46083" name="Picture 5" descr="Betoniranje bloka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7488237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4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</a:rPr>
              <a:t>Вишелучне бране</a:t>
            </a:r>
          </a:p>
        </p:txBody>
      </p:sp>
      <p:pic>
        <p:nvPicPr>
          <p:cNvPr id="47107" name="Picture 4" descr="Sl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74938"/>
            <a:ext cx="8856662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5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Вишелучне бране</a:t>
            </a:r>
          </a:p>
        </p:txBody>
      </p:sp>
      <p:pic>
        <p:nvPicPr>
          <p:cNvPr id="48131" name="Picture 4" descr="Prilep 1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4706938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8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Још један поглед</a:t>
            </a:r>
          </a:p>
        </p:txBody>
      </p:sp>
      <p:pic>
        <p:nvPicPr>
          <p:cNvPr id="49155" name="Picture 4" descr="Dalton V Lucna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39624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5" descr="Dalton V Lucna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76600"/>
            <a:ext cx="21336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6" descr="Dalton V Lucna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00400"/>
            <a:ext cx="2109788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3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0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45720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accent2"/>
                </a:solidFill>
              </a:rPr>
              <a:t>Највише л</a:t>
            </a:r>
            <a:r>
              <a:rPr lang="sr-Cyrl-CS" altLang="en-US" sz="4000" b="1" smtClean="0">
                <a:solidFill>
                  <a:schemeClr val="accent2"/>
                </a:solidFill>
              </a:rPr>
              <a:t>учне бране на свету</a:t>
            </a:r>
            <a:endParaRPr lang="en-U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5123" name="Picture 3" descr="Jinping brana IMG_2082.png"/>
          <p:cNvPicPr>
            <a:picLocks noChangeAspect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00125"/>
            <a:ext cx="8501063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57813" y="6143625"/>
            <a:ext cx="3357562" cy="4572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r-Cyrl-RS" sz="2400" kern="0" dirty="0">
                <a:latin typeface="+mj-lt"/>
                <a:ea typeface="+mj-ea"/>
                <a:cs typeface="+mj-cs"/>
              </a:rPr>
              <a:t>Брана Ксиаован 292 </a:t>
            </a:r>
            <a:r>
              <a:rPr lang="sr-Latn-RS" sz="2400" kern="0" dirty="0">
                <a:latin typeface="+mj-lt"/>
                <a:ea typeface="+mj-ea"/>
                <a:cs typeface="+mj-cs"/>
              </a:rPr>
              <a:t>m</a:t>
            </a:r>
            <a:endParaRPr lang="en-US" sz="24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Xiaowan brana zavrsena.jpg"/>
          <p:cNvPicPr>
            <a:picLocks noChangeAspect="1"/>
          </p:cNvPicPr>
          <p:nvPr/>
        </p:nvPicPr>
        <p:blipFill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33438"/>
            <a:ext cx="8818563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28625" y="6000750"/>
            <a:ext cx="4214813" cy="4572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r-Cyrl-RS" sz="2400" kern="0" dirty="0">
                <a:latin typeface="+mj-lt"/>
                <a:ea typeface="+mj-ea"/>
                <a:cs typeface="+mj-cs"/>
              </a:rPr>
              <a:t>Брана Ксиаован - завршена</a:t>
            </a:r>
            <a:endParaRPr lang="en-US" sz="2400" kern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6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0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45720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accent2"/>
                </a:solidFill>
              </a:rPr>
              <a:t>Највише (</a:t>
            </a:r>
            <a:r>
              <a:rPr lang="sr-Cyrl-CS" altLang="en-US" sz="4000" b="1" smtClean="0">
                <a:solidFill>
                  <a:schemeClr val="accent2"/>
                </a:solidFill>
              </a:rPr>
              <a:t>лучне) бране на свету</a:t>
            </a:r>
            <a:endParaRPr lang="en-U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6147" name="Picture 6" descr="Jniping Dam.jpg"/>
          <p:cNvPicPr>
            <a:picLocks noChangeAspect="1"/>
          </p:cNvPicPr>
          <p:nvPr/>
        </p:nvPicPr>
        <p:blipFill>
          <a:blip r:embed="rId3">
            <a:lum bright="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28688"/>
            <a:ext cx="8486775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57813" y="5929313"/>
            <a:ext cx="3357562" cy="4572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r-Cyrl-RS" sz="2400" kern="0" dirty="0">
                <a:latin typeface="+mj-lt"/>
                <a:ea typeface="+mj-ea"/>
                <a:cs typeface="+mj-cs"/>
              </a:rPr>
              <a:t>Брана </a:t>
            </a:r>
            <a:r>
              <a:rPr lang="sr-Latn-RS" sz="2400" kern="0" dirty="0">
                <a:latin typeface="+mj-lt"/>
                <a:ea typeface="+mj-ea"/>
                <a:cs typeface="+mj-cs"/>
              </a:rPr>
              <a:t>J</a:t>
            </a:r>
            <a:r>
              <a:rPr lang="sr-Cyrl-RS" sz="2400" kern="0" dirty="0">
                <a:latin typeface="+mj-lt"/>
                <a:ea typeface="+mj-ea"/>
                <a:cs typeface="+mj-cs"/>
              </a:rPr>
              <a:t>инпинг 305 </a:t>
            </a:r>
            <a:r>
              <a:rPr lang="sr-Latn-RS" sz="2400" kern="0" dirty="0">
                <a:latin typeface="+mj-lt"/>
                <a:ea typeface="+mj-ea"/>
                <a:cs typeface="+mj-cs"/>
              </a:rPr>
              <a:t>m</a:t>
            </a:r>
            <a:endParaRPr lang="en-US" sz="2400" kern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36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ЛУЧНЕ  БРАНЕ- ослањање</a:t>
            </a:r>
          </a:p>
        </p:txBody>
      </p:sp>
      <p:pic>
        <p:nvPicPr>
          <p:cNvPr id="7171" name="Picture 4" descr="Sl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88931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4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97888" cy="947737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Однос висине и дужине лучне бране</a:t>
            </a:r>
          </a:p>
        </p:txBody>
      </p:sp>
      <p:pic>
        <p:nvPicPr>
          <p:cNvPr id="8195" name="Picture 4" descr="Sl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28775"/>
            <a:ext cx="5616575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8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569325" cy="6858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Однос висине и дужине у круни</a:t>
            </a:r>
          </a:p>
        </p:txBody>
      </p:sp>
      <p:pic>
        <p:nvPicPr>
          <p:cNvPr id="83972" name="Picture 4" descr="Santa Maria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297363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Vajont 2"/>
          <p:cNvPicPr>
            <a:picLocks noChangeAspect="1" noChangeArrowheads="1"/>
          </p:cNvPicPr>
          <p:nvPr/>
        </p:nvPicPr>
        <p:blipFill>
          <a:blip r:embed="rId3" cstate="print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285115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0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6048</TotalTime>
  <Words>354</Words>
  <Application>Microsoft Office PowerPoint</Application>
  <PresentationFormat>On-screen Show (4:3)</PresentationFormat>
  <Paragraphs>78</Paragraphs>
  <Slides>48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Default Design</vt:lpstr>
      <vt:lpstr>PowerPoint Presentation</vt:lpstr>
      <vt:lpstr>ЛУЧНЕ  БРАНЕ</vt:lpstr>
      <vt:lpstr>Лучна брана Требишњица</vt:lpstr>
      <vt:lpstr>Привремене и трајне конструкције</vt:lpstr>
      <vt:lpstr>Највише лучне бране на свету</vt:lpstr>
      <vt:lpstr>Највише (лучне) бране на свету</vt:lpstr>
      <vt:lpstr>ЛУЧНЕ  БРАНЕ- ослањање</vt:lpstr>
      <vt:lpstr>Однос висине и дужине лучне бране</vt:lpstr>
      <vt:lpstr>Однос висине и дужине у круни</vt:lpstr>
      <vt:lpstr>Лучна брана “Вајонт”</vt:lpstr>
      <vt:lpstr>Лучна брана</vt:lpstr>
      <vt:lpstr>Предности и мане бетонских брана</vt:lpstr>
      <vt:lpstr>Карактеристике лука</vt:lpstr>
      <vt:lpstr>Цилиндрична лучна брана</vt:lpstr>
      <vt:lpstr>Цилиндрична лучна брана</vt:lpstr>
      <vt:lpstr>Куполна лучна брана</vt:lpstr>
      <vt:lpstr>Куполна лучна брана</vt:lpstr>
      <vt:lpstr>Пројектовање лучних брана</vt:lpstr>
      <vt:lpstr>Прорачун лучних брана</vt:lpstr>
      <vt:lpstr>Eвакуациони објекти лучних брана - типови</vt:lpstr>
      <vt:lpstr>Eвакуациони објекти лучних брана</vt:lpstr>
      <vt:lpstr>EО лучних брана – типична решења</vt:lpstr>
      <vt:lpstr>EО лучних брана – прелив са дефлектором</vt:lpstr>
      <vt:lpstr>Дефлектори у погону</vt:lpstr>
      <vt:lpstr>EО лучних брана – прелив са уставама</vt:lpstr>
      <vt:lpstr>Прелив у комбинацији са испустима брана Ксиаован</vt:lpstr>
      <vt:lpstr>Евакуатори бране Ксиаован у раду</vt:lpstr>
      <vt:lpstr>Брана Кариба”</vt:lpstr>
      <vt:lpstr>Темељни испусти лучних брана</vt:lpstr>
      <vt:lpstr>Темељни испусти: узводни затварач</vt:lpstr>
      <vt:lpstr>Темељни испусти: рад за време грађења</vt:lpstr>
      <vt:lpstr>Темељни испусти</vt:lpstr>
      <vt:lpstr>Галерије у лучној брани</vt:lpstr>
      <vt:lpstr>Бетонирање лучне бране</vt:lpstr>
      <vt:lpstr>Лучна брана од зиданог камена – Клиње</vt:lpstr>
      <vt:lpstr>Рушевине бране Малпасе</vt:lpstr>
      <vt:lpstr>Oлакшане  бране</vt:lpstr>
      <vt:lpstr>Контрафорне бране</vt:lpstr>
      <vt:lpstr>Контрафорнa бранa са појачаном узводном “главом”</vt:lpstr>
      <vt:lpstr>Контрафорнa бранa са ошупљеним контрафорима “Марчело” типа</vt:lpstr>
      <vt:lpstr>Контрафорнa бранa</vt:lpstr>
      <vt:lpstr>Бајина Башта</vt:lpstr>
      <vt:lpstr>Преливи контрафорних брана</vt:lpstr>
      <vt:lpstr>Контрафорна: бетонирање</vt:lpstr>
      <vt:lpstr>Блок за бетонирање</vt:lpstr>
      <vt:lpstr>Вишелучне бране</vt:lpstr>
      <vt:lpstr>Вишелучне бране</vt:lpstr>
      <vt:lpstr>Још један поглед</vt:lpstr>
    </vt:vector>
  </TitlesOfParts>
  <Company>Beli&amp;Ljuba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ЕВАКУАЦИЈА ВЕЛИКИХ ВОДА</dc:title>
  <dc:creator>Ljuba</dc:creator>
  <cp:lastModifiedBy>user</cp:lastModifiedBy>
  <cp:revision>298</cp:revision>
  <dcterms:created xsi:type="dcterms:W3CDTF">2003-02-08T13:16:46Z</dcterms:created>
  <dcterms:modified xsi:type="dcterms:W3CDTF">2021-02-25T14:04:51Z</dcterms:modified>
</cp:coreProperties>
</file>