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640" r:id="rId2"/>
    <p:sldId id="641" r:id="rId3"/>
    <p:sldId id="642" r:id="rId4"/>
    <p:sldId id="643" r:id="rId5"/>
    <p:sldId id="644" r:id="rId6"/>
    <p:sldId id="645" r:id="rId7"/>
    <p:sldId id="646" r:id="rId8"/>
    <p:sldId id="647" r:id="rId9"/>
    <p:sldId id="648" r:id="rId10"/>
    <p:sldId id="649" r:id="rId11"/>
    <p:sldId id="650" r:id="rId12"/>
    <p:sldId id="651" r:id="rId13"/>
    <p:sldId id="652" r:id="rId14"/>
    <p:sldId id="653" r:id="rId15"/>
    <p:sldId id="654" r:id="rId16"/>
    <p:sldId id="655" r:id="rId17"/>
    <p:sldId id="656" r:id="rId18"/>
    <p:sldId id="657" r:id="rId19"/>
    <p:sldId id="658" r:id="rId20"/>
    <p:sldId id="659" r:id="rId21"/>
    <p:sldId id="660" r:id="rId22"/>
    <p:sldId id="661" r:id="rId23"/>
    <p:sldId id="662" r:id="rId24"/>
    <p:sldId id="663" r:id="rId25"/>
    <p:sldId id="664" r:id="rId26"/>
    <p:sldId id="665" r:id="rId27"/>
    <p:sldId id="666" r:id="rId28"/>
    <p:sldId id="667" r:id="rId29"/>
    <p:sldId id="668" r:id="rId30"/>
    <p:sldId id="669" r:id="rId31"/>
    <p:sldId id="670" r:id="rId32"/>
    <p:sldId id="671" r:id="rId33"/>
    <p:sldId id="672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00"/>
    <a:srgbClr val="006600"/>
    <a:srgbClr val="003300"/>
    <a:srgbClr val="3366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9" autoAdjust="0"/>
    <p:restoredTop sz="94624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4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BA040FA-9A9F-42AC-AA64-87791BAEA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64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12A6A-B7A4-48A2-867E-7D425D017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1D561-276B-4738-B32A-283A75047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105D3-D3B9-4135-A344-5DD123E14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0B468-5084-45BB-BBD9-5C068BE1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EE0A9-98EA-4A7A-ACF9-EA6E72A7C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2B4AA-DD12-473B-A368-02EBEADE8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CBFD9-9464-449D-A236-D58D9ABEE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74558-6977-4159-BA4E-6DEDC5B0B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85433-E176-4CEA-971F-604584F9A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79411-2AC9-4D22-A6CE-59C0D3B46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57E74-85A3-4D11-9206-66676AB58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C66ABA1-1EEB-488D-B34B-F27F84D7D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00298" y="500042"/>
            <a:ext cx="541074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Универзитет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Београду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Грађевински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факултет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www.grf.bg.ac.rs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Grb u boj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85728"/>
            <a:ext cx="817382" cy="100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642910" y="1419226"/>
            <a:ext cx="8139143" cy="951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42910" y="5572140"/>
            <a:ext cx="8129618" cy="61898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95536" y="1493185"/>
            <a:ext cx="87484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r-Cyrl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Студијски програм</a:t>
            </a:r>
            <a:r>
              <a:rPr 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	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Грађевинарство Основне студије</a:t>
            </a:r>
          </a:p>
          <a:p>
            <a:pPr>
              <a:spcAft>
                <a:spcPts val="600"/>
              </a:spcAft>
            </a:pPr>
            <a:r>
              <a:rPr 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</a:t>
            </a:r>
            <a:r>
              <a:rPr lang="sr-Cyrl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дул</a:t>
            </a:r>
            <a:r>
              <a:rPr 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			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ХВЕ</a:t>
            </a:r>
            <a:endParaRPr lang="sr-Latn-RS" sz="2400" b="1" dirty="0" smtClean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sr-Cyrl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Година/Семестар: </a:t>
            </a:r>
            <a:r>
              <a:rPr 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sr-Latn-R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година /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</a:t>
            </a:r>
            <a:r>
              <a:rPr lang="sr-Latn-R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семестар</a:t>
            </a:r>
            <a:endParaRPr lang="sr-Latn-RS" sz="2000" b="1" dirty="0" smtClean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sr-Latn-RS" sz="2000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sr-Cyrl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Назив предмета (шифра</a:t>
            </a:r>
            <a:r>
              <a:rPr lang="sr-Cyrl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sr-Cyrl-RS" sz="2000" dirty="0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Хидротехничке грађевине </a:t>
            </a:r>
            <a:r>
              <a:rPr lang="en-US" sz="2000" dirty="0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sr-Cyrl-RS" sz="2000" dirty="0" smtClean="0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sr-Cyrl-RS" sz="2000" dirty="0" smtClean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sr-Cyrl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Наставник </a:t>
            </a:r>
            <a:r>
              <a:rPr 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sr-Latn-R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sr-Cyrl-R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Љубодраг Савић</a:t>
            </a:r>
            <a:endParaRPr lang="sr-Latn-RS" sz="2400" b="1" dirty="0" smtClean="0">
              <a:solidFill>
                <a:schemeClr val="accent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sr-Cyrl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Наслов предавања</a:t>
            </a:r>
            <a:r>
              <a:rPr 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sr-Latn-R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sr-Cyrl-RS" sz="32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Насуте бране 4</a:t>
            </a:r>
            <a:endParaRPr lang="sr-Cyrl-RS" sz="3200" b="1" dirty="0" smtClean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sr-Cyrl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Датум </a:t>
            </a:r>
            <a:r>
              <a:rPr lang="sr-Cyrl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sr-Cyrl-R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sr-Cyrl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r>
              <a:rPr lang="sr-Cyrl-RS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.0</a:t>
            </a:r>
            <a:r>
              <a:rPr lang="en-US" sz="200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sr-Cyrl-RS" sz="200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.202</a:t>
            </a:r>
            <a:r>
              <a:rPr lang="en-US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sr-Latn-RS" sz="2000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5643578"/>
            <a:ext cx="9144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sr-Cyrl-RS" sz="13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Београд, 2020.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sr-Cyrl-RS" sz="13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Сва ауторска права аутора презентације и/или видео снимака су заштићена. Снимак или презентација се могу користити само за наставу на даљину студента Грађевинског факултета Универзитета у Београду у школској 2020/2021 и не могу се користити за друге сврхе без писмене сагласности аутора материјала.</a:t>
            </a:r>
            <a:endParaRPr lang="sr-Cyrl-RS" sz="1300" i="1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1150937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chemeClr val="accent2"/>
                </a:solidFill>
              </a:rPr>
              <a:t>M</a:t>
            </a:r>
            <a:r>
              <a:rPr lang="sr-Cyrl-CS" altLang="en-US" sz="4000" b="1" smtClean="0">
                <a:solidFill>
                  <a:schemeClr val="accent2"/>
                </a:solidFill>
              </a:rPr>
              <a:t>еханизација за настуте бране</a:t>
            </a:r>
          </a:p>
        </p:txBody>
      </p:sp>
      <p:pic>
        <p:nvPicPr>
          <p:cNvPr id="68611" name="Picture 4" descr="Damper i Ba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44638"/>
            <a:ext cx="6985000" cy="47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23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1150937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chemeClr val="accent2"/>
                </a:solidFill>
              </a:rPr>
              <a:t>M</a:t>
            </a:r>
            <a:r>
              <a:rPr lang="sr-Cyrl-CS" altLang="en-US" sz="4000" b="1" smtClean="0">
                <a:solidFill>
                  <a:schemeClr val="accent2"/>
                </a:solidFill>
              </a:rPr>
              <a:t>еханизација за настуте бране</a:t>
            </a:r>
          </a:p>
        </p:txBody>
      </p:sp>
      <p:pic>
        <p:nvPicPr>
          <p:cNvPr id="69635" name="Picture 5" descr="Buldozer razasti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1628775"/>
            <a:ext cx="4156075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4" descr="Buldozer Caterpi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9500"/>
            <a:ext cx="5184775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25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2163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chemeClr val="accent2"/>
                </a:solidFill>
              </a:rPr>
              <a:t>M</a:t>
            </a:r>
            <a:r>
              <a:rPr lang="sr-Cyrl-CS" altLang="en-US" sz="4000" b="1" smtClean="0">
                <a:solidFill>
                  <a:schemeClr val="accent2"/>
                </a:solidFill>
              </a:rPr>
              <a:t>еханизација за настуте бране</a:t>
            </a:r>
          </a:p>
        </p:txBody>
      </p:sp>
      <p:pic>
        <p:nvPicPr>
          <p:cNvPr id="70659" name="Picture 4" descr="Valja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5" descr="Jez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165600"/>
            <a:ext cx="338455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6" descr="Jez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60800"/>
            <a:ext cx="3779837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7" descr="Valjak Vib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125538"/>
            <a:ext cx="33337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32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3600"/>
          </a:xfrm>
        </p:spPr>
        <p:txBody>
          <a:bodyPr/>
          <a:lstStyle/>
          <a:p>
            <a:pPr eaLnBrk="1" hangingPunct="1"/>
            <a:r>
              <a:rPr lang="sr-Cyrl-CS" altLang="en-US" sz="4000" b="1" smtClean="0">
                <a:solidFill>
                  <a:schemeClr val="accent2"/>
                </a:solidFill>
              </a:rPr>
              <a:t>Насипање земљане бране</a:t>
            </a:r>
          </a:p>
        </p:txBody>
      </p:sp>
      <p:pic>
        <p:nvPicPr>
          <p:cNvPr id="71683" name="Picture 4" descr="Nasipanje nasute brane Ir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8208962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79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1150937"/>
          </a:xfrm>
        </p:spPr>
        <p:txBody>
          <a:bodyPr/>
          <a:lstStyle/>
          <a:p>
            <a:pPr eaLnBrk="1" hangingPunct="1"/>
            <a:r>
              <a:rPr lang="sr-Cyrl-CS" altLang="en-US" sz="4000" b="1" smtClean="0">
                <a:solidFill>
                  <a:schemeClr val="accent2"/>
                </a:solidFill>
              </a:rPr>
              <a:t>Нагиб материјала при привременом прекиду насипања</a:t>
            </a:r>
          </a:p>
        </p:txBody>
      </p:sp>
      <p:pic>
        <p:nvPicPr>
          <p:cNvPr id="72707" name="Picture 3" descr="Sl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36850"/>
            <a:ext cx="8569325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50938"/>
          </a:xfrm>
        </p:spPr>
        <p:txBody>
          <a:bodyPr/>
          <a:lstStyle/>
          <a:p>
            <a:pPr eaLnBrk="1" hangingPunct="1"/>
            <a:r>
              <a:rPr lang="sr-Cyrl-CS" altLang="en-US" sz="4000" b="1" smtClean="0">
                <a:solidFill>
                  <a:schemeClr val="accent2"/>
                </a:solidFill>
              </a:rPr>
              <a:t>Неједнако слегање прелива и насипа бране</a:t>
            </a:r>
          </a:p>
        </p:txBody>
      </p:sp>
      <p:pic>
        <p:nvPicPr>
          <p:cNvPr id="73731" name="Picture 3" descr="Sl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05038"/>
            <a:ext cx="8640763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21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50938"/>
          </a:xfrm>
        </p:spPr>
        <p:txBody>
          <a:bodyPr/>
          <a:lstStyle/>
          <a:p>
            <a:pPr eaLnBrk="1" hangingPunct="1"/>
            <a:r>
              <a:rPr lang="sr-Cyrl-CS" altLang="en-US" sz="4800" b="1" smtClean="0">
                <a:solidFill>
                  <a:schemeClr val="accent2"/>
                </a:solidFill>
              </a:rPr>
              <a:t>Берме</a:t>
            </a:r>
          </a:p>
        </p:txBody>
      </p:sp>
      <p:pic>
        <p:nvPicPr>
          <p:cNvPr id="74755" name="Picture 3" descr="Sl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44675"/>
            <a:ext cx="8064500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14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50938"/>
          </a:xfrm>
        </p:spPr>
        <p:txBody>
          <a:bodyPr/>
          <a:lstStyle/>
          <a:p>
            <a:pPr eaLnBrk="1" hangingPunct="1"/>
            <a:r>
              <a:rPr lang="sr-Cyrl-CS" altLang="en-US" sz="4000" b="1" smtClean="0">
                <a:solidFill>
                  <a:schemeClr val="accent2"/>
                </a:solidFill>
              </a:rPr>
              <a:t>Веза бетонског дела са насипом бране</a:t>
            </a:r>
          </a:p>
        </p:txBody>
      </p:sp>
      <p:pic>
        <p:nvPicPr>
          <p:cNvPr id="297987" name="Picture 3" descr="Sl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60575"/>
            <a:ext cx="3478212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988" name="Picture 4" descr="Sl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060575"/>
            <a:ext cx="3529012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84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</a:rPr>
              <a:t>Веза бетонског дела са насипом</a:t>
            </a:r>
          </a:p>
        </p:txBody>
      </p:sp>
      <p:pic>
        <p:nvPicPr>
          <p:cNvPr id="76803" name="Picture 3" descr="Sl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5388"/>
            <a:ext cx="8713788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95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50938"/>
          </a:xfrm>
        </p:spPr>
        <p:txBody>
          <a:bodyPr/>
          <a:lstStyle/>
          <a:p>
            <a:pPr eaLnBrk="1" hangingPunct="1"/>
            <a:r>
              <a:rPr lang="sr-Cyrl-CS" altLang="en-US" sz="4000" b="1" smtClean="0">
                <a:solidFill>
                  <a:schemeClr val="accent2"/>
                </a:solidFill>
              </a:rPr>
              <a:t>Веза насипа са зидом</a:t>
            </a:r>
          </a:p>
        </p:txBody>
      </p:sp>
      <p:pic>
        <p:nvPicPr>
          <p:cNvPr id="77827" name="Picture 3" descr="Sl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12963"/>
            <a:ext cx="8785225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57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009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Cyrl-CS" altLang="en-US" sz="4000" b="1" smtClean="0">
                <a:solidFill>
                  <a:schemeClr val="accent2"/>
                </a:solidFill>
                <a:latin typeface="Arial" charset="0"/>
              </a:rPr>
              <a:t>Резиме основних правила за пројектовање насутих брана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285875"/>
            <a:ext cx="9036050" cy="5429250"/>
          </a:xfrm>
        </p:spPr>
        <p:txBody>
          <a:bodyPr/>
          <a:lstStyle/>
          <a:p>
            <a:pPr marL="355600" indent="-355600" eaLnBrk="1" hangingPunct="1">
              <a:lnSpc>
                <a:spcPct val="95000"/>
              </a:lnSpc>
              <a:spcBef>
                <a:spcPts val="2400"/>
              </a:spcBef>
            </a:pPr>
            <a:r>
              <a:rPr lang="en-US" altLang="en-US" sz="2400" i="1" smtClean="0"/>
              <a:t>Не сме се дозволити </a:t>
            </a:r>
            <a:r>
              <a:rPr lang="en-US" altLang="en-US" sz="2400" b="1" smtClean="0">
                <a:solidFill>
                  <a:srgbClr val="FF0000"/>
                </a:solidFill>
              </a:rPr>
              <a:t>преливање</a:t>
            </a:r>
            <a:r>
              <a:rPr lang="en-US" altLang="en-US" sz="2400" i="1" smtClean="0"/>
              <a:t> преко насипа бране</a:t>
            </a:r>
            <a:r>
              <a:rPr lang="en-US" altLang="en-US" sz="2400" smtClean="0"/>
              <a:t>.</a:t>
            </a:r>
            <a:endParaRPr lang="en-US" altLang="en-US" sz="2400" i="1" smtClean="0"/>
          </a:p>
          <a:p>
            <a:pPr marL="355600" indent="-355600" eaLnBrk="1" hangingPunct="1">
              <a:lnSpc>
                <a:spcPct val="95000"/>
              </a:lnSpc>
              <a:spcBef>
                <a:spcPts val="2400"/>
              </a:spcBef>
            </a:pPr>
            <a:r>
              <a:rPr lang="en-US" altLang="en-US" sz="2400" i="1" smtClean="0"/>
              <a:t>Не сме се дозволити </a:t>
            </a:r>
            <a:r>
              <a:rPr lang="en-US" altLang="en-US" sz="2400" b="1" smtClean="0">
                <a:solidFill>
                  <a:srgbClr val="FF0000"/>
                </a:solidFill>
              </a:rPr>
              <a:t>неконтролисано провирање</a:t>
            </a:r>
            <a:r>
              <a:rPr lang="en-US" altLang="en-US" sz="2400" i="1" smtClean="0"/>
              <a:t> воде кроз брану</a:t>
            </a:r>
            <a:r>
              <a:rPr lang="sr-Cyrl-CS" altLang="en-US" sz="2400" i="1" smtClean="0"/>
              <a:t> и темељ</a:t>
            </a:r>
            <a:r>
              <a:rPr lang="en-US" altLang="en-US" sz="2400" smtClean="0"/>
              <a:t>.</a:t>
            </a:r>
          </a:p>
          <a:p>
            <a:pPr marL="355600" indent="-355600" eaLnBrk="1" hangingPunct="1">
              <a:lnSpc>
                <a:spcPct val="95000"/>
              </a:lnSpc>
              <a:spcBef>
                <a:spcPts val="2400"/>
              </a:spcBef>
            </a:pPr>
            <a:r>
              <a:rPr lang="en-US" altLang="en-US" sz="2400" smtClean="0"/>
              <a:t>Провирна линија </a:t>
            </a:r>
            <a:r>
              <a:rPr lang="sr-Cyrl-CS" altLang="en-US" sz="2400" smtClean="0"/>
              <a:t>се </a:t>
            </a:r>
            <a:r>
              <a:rPr lang="en-US" altLang="en-US" sz="2400" smtClean="0"/>
              <a:t>мора увек </a:t>
            </a:r>
            <a:r>
              <a:rPr lang="en-US" altLang="en-US" sz="2400" i="1" smtClean="0"/>
              <a:t>пресећи</a:t>
            </a:r>
            <a:r>
              <a:rPr lang="en-US" altLang="en-US" sz="2400" smtClean="0"/>
              <a:t> </a:t>
            </a:r>
            <a:r>
              <a:rPr lang="en-US" altLang="en-US" sz="2400" b="1" smtClean="0">
                <a:solidFill>
                  <a:srgbClr val="003300"/>
                </a:solidFill>
              </a:rPr>
              <a:t>филтарским дреном</a:t>
            </a:r>
            <a:r>
              <a:rPr lang="en-US" altLang="en-US" sz="2400" smtClean="0"/>
              <a:t>.</a:t>
            </a:r>
          </a:p>
          <a:p>
            <a:pPr marL="355600" indent="-355600" eaLnBrk="1" hangingPunct="1">
              <a:lnSpc>
                <a:spcPct val="95000"/>
              </a:lnSpc>
              <a:spcBef>
                <a:spcPts val="2400"/>
              </a:spcBef>
            </a:pPr>
            <a:r>
              <a:rPr lang="sr-Cyrl-CS" altLang="en-US" sz="2400" smtClean="0"/>
              <a:t>Г</a:t>
            </a:r>
            <a:r>
              <a:rPr lang="en-US" altLang="en-US" sz="2400" smtClean="0"/>
              <a:t>радијент притиска воде која излази из бране, </a:t>
            </a:r>
            <a:r>
              <a:rPr lang="en-US" altLang="en-US" sz="2400" i="1" smtClean="0"/>
              <a:t>не сме да изазове </a:t>
            </a:r>
            <a:r>
              <a:rPr lang="en-US" altLang="en-US" sz="2400" b="1" smtClean="0">
                <a:solidFill>
                  <a:srgbClr val="990000"/>
                </a:solidFill>
              </a:rPr>
              <a:t>покретање честица</a:t>
            </a:r>
            <a:r>
              <a:rPr lang="en-US" altLang="en-US" sz="2400" smtClean="0"/>
              <a:t> бране или </a:t>
            </a:r>
            <a:r>
              <a:rPr lang="sr-Cyrl-CS" altLang="en-US" sz="2400" smtClean="0"/>
              <a:t>темеља</a:t>
            </a:r>
            <a:r>
              <a:rPr lang="en-US" altLang="en-US" sz="2400" smtClean="0"/>
              <a:t>.</a:t>
            </a:r>
            <a:endParaRPr lang="en-US" altLang="en-US" sz="2400" i="1" smtClean="0"/>
          </a:p>
          <a:p>
            <a:pPr marL="355600" indent="-355600" eaLnBrk="1" hangingPunct="1">
              <a:lnSpc>
                <a:spcPct val="95000"/>
              </a:lnSpc>
              <a:spcBef>
                <a:spcPts val="2400"/>
              </a:spcBef>
            </a:pPr>
            <a:r>
              <a:rPr lang="en-US" altLang="en-US" sz="2400" i="1" smtClean="0"/>
              <a:t>Нагиби косин</a:t>
            </a:r>
            <a:r>
              <a:rPr lang="sr-Cyrl-CS" altLang="en-US" sz="2400" i="1" smtClean="0"/>
              <a:t>а</a:t>
            </a:r>
            <a:r>
              <a:rPr lang="en-US" altLang="en-US" sz="2400" i="1" smtClean="0"/>
              <a:t> морају бити </a:t>
            </a:r>
            <a:r>
              <a:rPr lang="en-US" altLang="en-US" sz="2400" b="1" smtClean="0">
                <a:solidFill>
                  <a:schemeClr val="accent2"/>
                </a:solidFill>
              </a:rPr>
              <a:t>стабилни</a:t>
            </a:r>
            <a:r>
              <a:rPr lang="en-US" altLang="en-US" sz="2400" smtClean="0"/>
              <a:t>, са довољним коефицијентом сигурности, за све разматране случајеве оптерећења</a:t>
            </a:r>
            <a:r>
              <a:rPr lang="sr-Cyrl-CS" altLang="en-US" sz="2400" smtClean="0"/>
              <a:t>.</a:t>
            </a:r>
            <a:r>
              <a:rPr lang="en-US" altLang="en-US" sz="2400" smtClean="0"/>
              <a:t> </a:t>
            </a:r>
            <a:endParaRPr lang="sr-Cyrl-CS" altLang="en-US" sz="2400" smtClean="0"/>
          </a:p>
          <a:p>
            <a:pPr marL="355600" indent="-355600" eaLnBrk="1" hangingPunct="1">
              <a:lnSpc>
                <a:spcPct val="95000"/>
              </a:lnSpc>
              <a:spcBef>
                <a:spcPts val="2400"/>
              </a:spcBef>
            </a:pPr>
            <a:r>
              <a:rPr lang="en-US" altLang="en-US" sz="2400" smtClean="0"/>
              <a:t>Узводна косина бране мора се заштитити од разорног </a:t>
            </a:r>
            <a:r>
              <a:rPr lang="en-US" altLang="en-US" sz="2400" i="1" smtClean="0"/>
              <a:t>дејства</a:t>
            </a:r>
            <a:r>
              <a:rPr lang="en-US" altLang="en-US" sz="2400" b="1" smtClean="0"/>
              <a:t> </a:t>
            </a:r>
            <a:r>
              <a:rPr lang="en-US" altLang="en-US" sz="2400" b="1" smtClean="0">
                <a:solidFill>
                  <a:schemeClr val="accent2"/>
                </a:solidFill>
              </a:rPr>
              <a:t>таласа</a:t>
            </a:r>
            <a:r>
              <a:rPr lang="en-US" altLang="en-US" sz="2400" smtClean="0"/>
              <a:t>, а низводна од </a:t>
            </a:r>
            <a:r>
              <a:rPr lang="en-US" altLang="en-US" sz="2400" b="1" smtClean="0">
                <a:solidFill>
                  <a:schemeClr val="accent2"/>
                </a:solidFill>
              </a:rPr>
              <a:t>спирања</a:t>
            </a:r>
            <a:r>
              <a:rPr lang="en-US" altLang="en-US" sz="2400" i="1" smtClean="0"/>
              <a:t> кишом</a:t>
            </a:r>
            <a:r>
              <a:rPr lang="en-US" altLang="en-US" sz="240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0039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50938"/>
          </a:xfrm>
        </p:spPr>
        <p:txBody>
          <a:bodyPr/>
          <a:lstStyle/>
          <a:p>
            <a:pPr eaLnBrk="1" hangingPunct="1"/>
            <a:r>
              <a:rPr lang="sr-Cyrl-CS" altLang="en-US" sz="4000" b="1" smtClean="0">
                <a:solidFill>
                  <a:schemeClr val="accent2"/>
                </a:solidFill>
              </a:rPr>
              <a:t>Веза насипа са зидом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>
            <a:lum bright="12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143000"/>
            <a:ext cx="771525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41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-171450"/>
            <a:ext cx="7772400" cy="874713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</a:rPr>
              <a:t>Брана Лазићи</a:t>
            </a:r>
          </a:p>
        </p:txBody>
      </p:sp>
      <p:pic>
        <p:nvPicPr>
          <p:cNvPr id="79875" name="Picture 3" descr="Slika 234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5175"/>
            <a:ext cx="7777163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73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b="1" smtClean="0">
                <a:solidFill>
                  <a:schemeClr val="accent2"/>
                </a:solidFill>
              </a:rPr>
              <a:t>Евакуација воде код насутих брана</a:t>
            </a:r>
          </a:p>
        </p:txBody>
      </p:sp>
      <p:sp>
        <p:nvSpPr>
          <p:cNvPr id="7577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7950" y="1557338"/>
            <a:ext cx="9036050" cy="4967287"/>
          </a:xfrm>
        </p:spPr>
        <p:txBody>
          <a:bodyPr/>
          <a:lstStyle/>
          <a:p>
            <a:pPr marL="625475" indent="0" eaLnBrk="1" hangingPunct="1">
              <a:buFontTx/>
              <a:buNone/>
              <a:defRPr/>
            </a:pPr>
            <a:r>
              <a:rPr lang="sr-Cyrl-CS" dirty="0" smtClean="0"/>
              <a:t>Најчешћа </a:t>
            </a:r>
            <a:r>
              <a:rPr lang="sr-Cyrl-CS" b="1" dirty="0" smtClean="0"/>
              <a:t>диспозицона решења</a:t>
            </a:r>
            <a:r>
              <a:rPr lang="sr-Cyrl-CS" dirty="0" smtClean="0"/>
              <a:t> за </a:t>
            </a:r>
            <a:r>
              <a:rPr lang="sr-Cyrl-CS" b="1" dirty="0" smtClean="0">
                <a:solidFill>
                  <a:srgbClr val="FF0000"/>
                </a:solidFill>
              </a:rPr>
              <a:t>евакуацију воде</a:t>
            </a:r>
            <a:r>
              <a:rPr lang="sr-Cyrl-CS" dirty="0" smtClean="0"/>
              <a:t> код насутих брана су:</a:t>
            </a:r>
          </a:p>
          <a:p>
            <a:pPr marL="625475" indent="457200" eaLnBrk="1" hangingPunct="1">
              <a:spcBef>
                <a:spcPts val="2400"/>
              </a:spcBef>
              <a:defRPr/>
            </a:pPr>
            <a:r>
              <a:rPr lang="sr-Cyrl-CS" b="1" dirty="0" smtClean="0">
                <a:solidFill>
                  <a:schemeClr val="accent2"/>
                </a:solidFill>
              </a:rPr>
              <a:t>Преливна брана,</a:t>
            </a:r>
          </a:p>
          <a:p>
            <a:pPr marL="625475" indent="457200" eaLnBrk="1" hangingPunct="1">
              <a:spcBef>
                <a:spcPts val="2400"/>
              </a:spcBef>
              <a:defRPr/>
            </a:pPr>
            <a:r>
              <a:rPr lang="sr-Cyrl-CS" b="1" dirty="0" smtClean="0">
                <a:solidFill>
                  <a:schemeClr val="accent2"/>
                </a:solidFill>
              </a:rPr>
              <a:t>Чеони прелив са брзотоком,</a:t>
            </a:r>
          </a:p>
          <a:p>
            <a:pPr marL="625475" indent="457200" eaLnBrk="1" hangingPunct="1">
              <a:spcBef>
                <a:spcPts val="2400"/>
              </a:spcBef>
              <a:defRPr/>
            </a:pPr>
            <a:r>
              <a:rPr lang="sr-Cyrl-CS" b="1" dirty="0" smtClean="0">
                <a:solidFill>
                  <a:schemeClr val="accent2"/>
                </a:solidFill>
              </a:rPr>
              <a:t>Бочни прелив са брзотоком,</a:t>
            </a:r>
          </a:p>
          <a:p>
            <a:pPr marL="625475" indent="457200" eaLnBrk="1" hangingPunct="1">
              <a:spcBef>
                <a:spcPts val="2400"/>
              </a:spcBef>
              <a:defRPr/>
            </a:pPr>
            <a:r>
              <a:rPr lang="sr-Cyrl-CS" b="1" dirty="0" smtClean="0">
                <a:solidFill>
                  <a:schemeClr val="accent2"/>
                </a:solidFill>
              </a:rPr>
              <a:t>Шахтни прелив</a:t>
            </a:r>
            <a:r>
              <a:rPr lang="sr-Cyrl-CS" dirty="0" smtClean="0">
                <a:solidFill>
                  <a:schemeClr val="accent2"/>
                </a:solidFill>
              </a:rPr>
              <a:t>.</a:t>
            </a:r>
            <a:endParaRPr lang="en-US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5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11128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b="1" smtClean="0">
                <a:solidFill>
                  <a:schemeClr val="accent2"/>
                </a:solidFill>
              </a:rPr>
              <a:t>Евакуација воде код насутих брана – Преливна брана</a:t>
            </a:r>
          </a:p>
        </p:txBody>
      </p:sp>
      <p:pic>
        <p:nvPicPr>
          <p:cNvPr id="81923" name="Picture 4" descr="Gosho Japan"/>
          <p:cNvPicPr>
            <a:picLocks noChangeAspect="1" noChangeArrowheads="1"/>
          </p:cNvPicPr>
          <p:nvPr/>
        </p:nvPicPr>
        <p:blipFill>
          <a:blip r:embed="rId2" cstate="print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989138"/>
            <a:ext cx="5815013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43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Sl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692150"/>
            <a:ext cx="7129463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>
          <a:xfrm>
            <a:off x="1258888" y="0"/>
            <a:ext cx="6121400" cy="620713"/>
          </a:xfrm>
        </p:spPr>
        <p:txBody>
          <a:bodyPr/>
          <a:lstStyle/>
          <a:p>
            <a:pPr eaLnBrk="1" hangingPunct="1"/>
            <a:r>
              <a:rPr lang="sr-Cyrl-CS" altLang="en-US" sz="4000" b="1" smtClean="0">
                <a:solidFill>
                  <a:schemeClr val="accent2"/>
                </a:solidFill>
                <a:latin typeface="Arial" charset="0"/>
              </a:rPr>
              <a:t>Прелив са брзотоком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187450" y="3716338"/>
            <a:ext cx="14398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sr-Cyrl-CS" altLang="en-US" sz="3200"/>
              <a:t>чеони</a:t>
            </a:r>
            <a:endParaRPr lang="en-US" altLang="en-US" sz="3200"/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5292725" y="3716338"/>
            <a:ext cx="14398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sr-Cyrl-CS" altLang="en-US" sz="3200"/>
              <a:t>бочни</a:t>
            </a:r>
            <a:endParaRPr lang="en-US" altLang="en-US" sz="3200"/>
          </a:p>
        </p:txBody>
      </p:sp>
      <p:pic>
        <p:nvPicPr>
          <p:cNvPr id="388102" name="Picture 6" descr="Sl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437063"/>
            <a:ext cx="5761037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84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52705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accent2"/>
                </a:solidFill>
              </a:rPr>
              <a:t>Чеони прелив са брзотоком</a:t>
            </a:r>
            <a:endParaRPr lang="sr-Cyrl-CS" altLang="en-US" b="1" smtClean="0">
              <a:solidFill>
                <a:schemeClr val="accent2"/>
              </a:solidFill>
            </a:endParaRPr>
          </a:p>
        </p:txBody>
      </p:sp>
      <p:pic>
        <p:nvPicPr>
          <p:cNvPr id="83971" name="Picture 3" descr="Mohale Dam, Lesotho, Af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85813"/>
            <a:ext cx="7921625" cy="594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47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07375" cy="620712"/>
          </a:xfrm>
        </p:spPr>
        <p:txBody>
          <a:bodyPr/>
          <a:lstStyle/>
          <a:p>
            <a:pPr eaLnBrk="1" hangingPunct="1"/>
            <a:r>
              <a:rPr lang="sr-Cyrl-CS" altLang="en-US" sz="4000" b="1" smtClean="0">
                <a:solidFill>
                  <a:schemeClr val="accent2"/>
                </a:solidFill>
                <a:latin typeface="Arial" charset="0"/>
              </a:rPr>
              <a:t>Прилазни део чеоног прелива</a:t>
            </a:r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395288" y="6453188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r-Cyrl-CS" altLang="en-US" sz="2000"/>
              <a:t>Брана </a:t>
            </a:r>
            <a:r>
              <a:rPr lang="sl-SI" altLang="en-US" sz="2000"/>
              <a:t>San Roque</a:t>
            </a:r>
            <a:r>
              <a:rPr lang="sr-Cyrl-CS" altLang="en-US" sz="2000"/>
              <a:t> на Филипинима</a:t>
            </a:r>
          </a:p>
        </p:txBody>
      </p:sp>
      <p:pic>
        <p:nvPicPr>
          <p:cNvPr id="84996" name="Picture 5" descr="Preliv sa brzotokom San Roque Filipini 2"/>
          <p:cNvPicPr>
            <a:picLocks noChangeAspect="1" noChangeArrowheads="1"/>
          </p:cNvPicPr>
          <p:nvPr/>
        </p:nvPicPr>
        <p:blipFill>
          <a:blip r:embed="rId2">
            <a:lum bright="8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08050"/>
            <a:ext cx="6681787" cy="547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87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188913"/>
            <a:ext cx="4681538" cy="620712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  <a:latin typeface="Arial" charset="0"/>
              </a:rPr>
              <a:t>Бочни прелив</a:t>
            </a:r>
          </a:p>
        </p:txBody>
      </p:sp>
      <p:pic>
        <p:nvPicPr>
          <p:cNvPr id="86019" name="Picture 5" descr="Bocni prelivUSB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00213"/>
            <a:ext cx="5695950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6" descr="Bocni preliv 2 USB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052513"/>
            <a:ext cx="4333875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Line 7"/>
          <p:cNvSpPr>
            <a:spLocks noChangeShapeType="1"/>
          </p:cNvSpPr>
          <p:nvPr/>
        </p:nvSpPr>
        <p:spPr bwMode="auto">
          <a:xfrm flipH="1">
            <a:off x="1547813" y="2205038"/>
            <a:ext cx="936625" cy="3603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2" name="Text Box 8"/>
          <p:cNvSpPr txBox="1">
            <a:spLocks noChangeArrowheads="1"/>
          </p:cNvSpPr>
          <p:nvPr/>
        </p:nvSpPr>
        <p:spPr bwMode="auto">
          <a:xfrm>
            <a:off x="2103438" y="1793875"/>
            <a:ext cx="1246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sr-Cyrl-CS" altLang="en-US"/>
              <a:t>дотицај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59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8785225" cy="609600"/>
          </a:xfrm>
        </p:spPr>
        <p:txBody>
          <a:bodyPr/>
          <a:lstStyle/>
          <a:p>
            <a:pPr eaLnBrk="1" hangingPunct="1"/>
            <a:r>
              <a:rPr lang="sr-Cyrl-CS" altLang="en-US" sz="3600" b="1" smtClean="0">
                <a:solidFill>
                  <a:schemeClr val="accent2"/>
                </a:solidFill>
              </a:rPr>
              <a:t>Лавиринт прелив</a:t>
            </a:r>
          </a:p>
        </p:txBody>
      </p:sp>
      <p:pic>
        <p:nvPicPr>
          <p:cNvPr id="87043" name="Picture 6" descr="Lavirint sk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06650"/>
            <a:ext cx="6121400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5" descr="Lavirint 2 USB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765175"/>
            <a:ext cx="5184775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45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533400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</a:rPr>
              <a:t>Кокин брод-модел</a:t>
            </a:r>
          </a:p>
        </p:txBody>
      </p:sp>
      <p:pic>
        <p:nvPicPr>
          <p:cNvPr id="88067" name="Picture 4" descr="Kokin Brod"/>
          <p:cNvPicPr>
            <a:picLocks noChangeAspect="1" noChangeArrowheads="1"/>
          </p:cNvPicPr>
          <p:nvPr/>
        </p:nvPicPr>
        <p:blipFill>
          <a:blip r:embed="rId2" cstate="print">
            <a:lum bright="18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3597275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5" descr="Kokin Brod Model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3597275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84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-73025"/>
            <a:ext cx="7772400" cy="549275"/>
          </a:xfrm>
        </p:spPr>
        <p:txBody>
          <a:bodyPr/>
          <a:lstStyle/>
          <a:p>
            <a:pPr eaLnBrk="1" hangingPunct="1"/>
            <a:r>
              <a:rPr lang="sr-Cyrl-CS" altLang="en-US" sz="3600" b="1" smtClean="0">
                <a:solidFill>
                  <a:schemeClr val="accent2"/>
                </a:solidFill>
              </a:rPr>
              <a:t>Основни типови земљаних брана</a:t>
            </a:r>
          </a:p>
        </p:txBody>
      </p:sp>
      <p:pic>
        <p:nvPicPr>
          <p:cNvPr id="62467" name="Picture 3" descr="Sl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06425"/>
            <a:ext cx="65532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32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714375"/>
            <a:ext cx="4681538" cy="620713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accent2"/>
                </a:solidFill>
                <a:latin typeface="Arial" charset="0"/>
              </a:rPr>
              <a:t>Piano Key</a:t>
            </a:r>
            <a:r>
              <a:rPr lang="sr-Cyrl-CS" altLang="en-US" b="1" smtClean="0">
                <a:solidFill>
                  <a:schemeClr val="accent2"/>
                </a:solidFill>
                <a:latin typeface="Arial" charset="0"/>
              </a:rPr>
              <a:t> прелив</a:t>
            </a:r>
          </a:p>
        </p:txBody>
      </p:sp>
      <p:pic>
        <p:nvPicPr>
          <p:cNvPr id="89091" name="Picture 6" descr="Piano Key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357438"/>
            <a:ext cx="4381500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08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8747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b="1" smtClean="0">
                <a:solidFill>
                  <a:schemeClr val="accent2"/>
                </a:solidFill>
              </a:rPr>
              <a:t>Шахтни прелив – скица </a:t>
            </a:r>
          </a:p>
        </p:txBody>
      </p:sp>
      <p:pic>
        <p:nvPicPr>
          <p:cNvPr id="90115" name="Picture 4" descr="Sahtni skica"/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006475"/>
            <a:ext cx="6397625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19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3600" b="1" smtClean="0">
                <a:solidFill>
                  <a:schemeClr val="accent2"/>
                </a:solidFill>
              </a:rPr>
              <a:t>Шахтни прелив – </a:t>
            </a:r>
            <a:br>
              <a:rPr lang="sr-Cyrl-CS" altLang="en-US" sz="3600" b="1" smtClean="0">
                <a:solidFill>
                  <a:schemeClr val="accent2"/>
                </a:solidFill>
              </a:rPr>
            </a:br>
            <a:r>
              <a:rPr lang="sr-Cyrl-CS" altLang="en-US" sz="3600" b="1" smtClean="0">
                <a:solidFill>
                  <a:schemeClr val="accent2"/>
                </a:solidFill>
              </a:rPr>
              <a:t>брана Увац</a:t>
            </a:r>
          </a:p>
        </p:txBody>
      </p:sp>
      <p:pic>
        <p:nvPicPr>
          <p:cNvPr id="91139" name="Picture 3" descr="Uvac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5486400" cy="542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23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</a:rPr>
              <a:t>Шатхтни прелив на брани Тиквеш</a:t>
            </a:r>
          </a:p>
        </p:txBody>
      </p:sp>
      <p:pic>
        <p:nvPicPr>
          <p:cNvPr id="92163" name="Picture 4" descr="Tikves"/>
          <p:cNvPicPr>
            <a:picLocks noChangeAspect="1" noChangeArrowheads="1"/>
          </p:cNvPicPr>
          <p:nvPr/>
        </p:nvPicPr>
        <p:blipFill>
          <a:blip r:embed="rId2" cstate="print">
            <a:lum bright="2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73238"/>
            <a:ext cx="7212012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37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549275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</a:rPr>
              <a:t>Брана са глиненим језгром</a:t>
            </a:r>
            <a:endParaRPr lang="sr-Cyrl-CS" altLang="en-US" b="1" smtClean="0">
              <a:solidFill>
                <a:srgbClr val="FF0000"/>
              </a:solidFill>
            </a:endParaRPr>
          </a:p>
        </p:txBody>
      </p:sp>
      <p:pic>
        <p:nvPicPr>
          <p:cNvPr id="63491" name="Picture 3" descr="Sl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6563"/>
            <a:ext cx="8785225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01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981075"/>
            <a:ext cx="9036050" cy="549275"/>
          </a:xfrm>
        </p:spPr>
        <p:txBody>
          <a:bodyPr/>
          <a:lstStyle/>
          <a:p>
            <a:pPr eaLnBrk="1" hangingPunct="1"/>
            <a:r>
              <a:rPr lang="sr-Cyrl-CS" altLang="en-US" sz="4000" b="1" smtClean="0">
                <a:solidFill>
                  <a:schemeClr val="accent2"/>
                </a:solidFill>
              </a:rPr>
              <a:t>Положај језгра код земљаних брана</a:t>
            </a:r>
          </a:p>
        </p:txBody>
      </p:sp>
      <p:pic>
        <p:nvPicPr>
          <p:cNvPr id="64515" name="Picture 4" descr="Sl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443163"/>
            <a:ext cx="903605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27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9036050" cy="549275"/>
          </a:xfrm>
        </p:spPr>
        <p:txBody>
          <a:bodyPr/>
          <a:lstStyle/>
          <a:p>
            <a:pPr eaLnBrk="1" hangingPunct="1"/>
            <a:r>
              <a:rPr lang="sr-Cyrl-CS" altLang="en-US" sz="3600" b="1" smtClean="0">
                <a:solidFill>
                  <a:schemeClr val="accent2"/>
                </a:solidFill>
              </a:rPr>
              <a:t>Оријентационе димензије земљаних брана</a:t>
            </a:r>
          </a:p>
        </p:txBody>
      </p:sp>
      <p:pic>
        <p:nvPicPr>
          <p:cNvPr id="14341" name="Picture 3" descr="Sl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7991475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00036" name="Object 4"/>
          <p:cNvGraphicFramePr>
            <a:graphicFrameLocks noChangeAspect="1"/>
          </p:cNvGraphicFramePr>
          <p:nvPr/>
        </p:nvGraphicFramePr>
        <p:xfrm>
          <a:off x="5292725" y="1006475"/>
          <a:ext cx="17494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Equation" r:id="rId4" imgW="888614" imgH="241195" progId="Equation.3">
                  <p:embed/>
                </p:oleObj>
              </mc:Choice>
              <mc:Fallback>
                <p:oleObj name="Equation" r:id="rId4" imgW="888614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006475"/>
                        <a:ext cx="1749425" cy="4699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0" y="299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00039" name="Object 7"/>
          <p:cNvGraphicFramePr>
            <a:graphicFrameLocks noChangeAspect="1"/>
          </p:cNvGraphicFramePr>
          <p:nvPr/>
        </p:nvGraphicFramePr>
        <p:xfrm>
          <a:off x="3779838" y="4652963"/>
          <a:ext cx="20161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6" imgW="799753" imgH="203112" progId="Equation.3">
                  <p:embed/>
                </p:oleObj>
              </mc:Choice>
              <mc:Fallback>
                <p:oleObj name="Equation" r:id="rId6" imgW="799753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4652963"/>
                        <a:ext cx="2016125" cy="5048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3529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547813" y="5445125"/>
            <a:ext cx="669766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1"/>
                </a:solidFill>
              </a:rPr>
              <a:t>n=2,5-3,5 </a:t>
            </a:r>
            <a:r>
              <a:rPr lang="sr-Cyrl-CS" altLang="en-US" sz="2000">
                <a:latin typeface="Times New Roman" pitchFamily="18" charset="0"/>
              </a:rPr>
              <a:t>за </a:t>
            </a:r>
            <a:r>
              <a:rPr lang="sr-Cyrl-CS" altLang="en-US" sz="2000">
                <a:solidFill>
                  <a:srgbClr val="990000"/>
                </a:solidFill>
                <a:latin typeface="Times New Roman" pitchFamily="18" charset="0"/>
              </a:rPr>
              <a:t>глиновите и прашинасте</a:t>
            </a:r>
            <a:r>
              <a:rPr lang="sr-Cyrl-CS" altLang="en-US" sz="2000">
                <a:latin typeface="Times New Roman" pitchFamily="18" charset="0"/>
              </a:rPr>
              <a:t> материјале</a:t>
            </a:r>
          </a:p>
          <a:p>
            <a:pPr eaLnBrk="1" hangingPunct="1"/>
            <a:r>
              <a:rPr lang="en-US" altLang="en-US" sz="2000">
                <a:solidFill>
                  <a:schemeClr val="tx1"/>
                </a:solidFill>
              </a:rPr>
              <a:t>n=2,</a:t>
            </a:r>
            <a:r>
              <a:rPr lang="sr-Cyrl-CS" altLang="en-US" sz="2000">
                <a:solidFill>
                  <a:schemeClr val="tx1"/>
                </a:solidFill>
              </a:rPr>
              <a:t>0</a:t>
            </a:r>
            <a:r>
              <a:rPr lang="en-US" altLang="en-US" sz="2000">
                <a:solidFill>
                  <a:schemeClr val="tx1"/>
                </a:solidFill>
              </a:rPr>
              <a:t>-3,</a:t>
            </a:r>
            <a:r>
              <a:rPr lang="sr-Cyrl-CS" altLang="en-US" sz="2000">
                <a:solidFill>
                  <a:schemeClr val="tx1"/>
                </a:solidFill>
              </a:rPr>
              <a:t>0</a:t>
            </a:r>
            <a:r>
              <a:rPr lang="en-US" altLang="en-US" sz="2000"/>
              <a:t> </a:t>
            </a:r>
            <a:r>
              <a:rPr lang="sr-Cyrl-CS" altLang="en-US" sz="2000">
                <a:latin typeface="Times New Roman" pitchFamily="18" charset="0"/>
              </a:rPr>
              <a:t>за </a:t>
            </a:r>
            <a:r>
              <a:rPr lang="sr-Cyrl-CS" altLang="en-US" sz="2000">
                <a:solidFill>
                  <a:srgbClr val="003300"/>
                </a:solidFill>
                <a:latin typeface="Times New Roman" pitchFamily="18" charset="0"/>
              </a:rPr>
              <a:t>песковите и шљунковите</a:t>
            </a:r>
            <a:r>
              <a:rPr lang="sr-Cyrl-CS" altLang="en-US" sz="2000">
                <a:latin typeface="Times New Roman" pitchFamily="18" charset="0"/>
              </a:rPr>
              <a:t> материјале</a:t>
            </a:r>
            <a:endParaRPr lang="en-US" altLang="en-US" sz="20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14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0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0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50938"/>
          </a:xfrm>
        </p:spPr>
        <p:txBody>
          <a:bodyPr/>
          <a:lstStyle/>
          <a:p>
            <a:pPr eaLnBrk="1" hangingPunct="1"/>
            <a:r>
              <a:rPr lang="sr-Cyrl-CS" altLang="en-US" sz="3600" b="1" smtClean="0">
                <a:solidFill>
                  <a:schemeClr val="accent2"/>
                </a:solidFill>
              </a:rPr>
              <a:t>Основни типови брана од каменог набачаја</a:t>
            </a:r>
          </a:p>
        </p:txBody>
      </p:sp>
      <p:pic>
        <p:nvPicPr>
          <p:cNvPr id="65539" name="Picture 3" descr="Sl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84313"/>
            <a:ext cx="6983412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21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0"/>
            <a:ext cx="6048375" cy="981075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</a:rPr>
              <a:t>Бране</a:t>
            </a:r>
            <a:r>
              <a:rPr lang="sr-Cyrl-CS" altLang="en-US" sz="3600" b="1" smtClean="0">
                <a:solidFill>
                  <a:schemeClr val="accent2"/>
                </a:solidFill>
              </a:rPr>
              <a:t> са АБ екраном</a:t>
            </a:r>
          </a:p>
        </p:txBody>
      </p:sp>
      <p:pic>
        <p:nvPicPr>
          <p:cNvPr id="66563" name="Picture 4" descr="Sl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66938"/>
            <a:ext cx="8713788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92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981075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</a:rPr>
              <a:t>Зонирање бране од каменог набачаја</a:t>
            </a:r>
            <a:endParaRPr lang="sr-Cyrl-CS" altLang="en-US" sz="3600" b="1" smtClean="0">
              <a:solidFill>
                <a:schemeClr val="accent2"/>
              </a:solidFill>
            </a:endParaRPr>
          </a:p>
        </p:txBody>
      </p:sp>
      <p:pic>
        <p:nvPicPr>
          <p:cNvPr id="67587" name="Picture 4" descr="Sl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36763"/>
            <a:ext cx="864235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19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6059</TotalTime>
  <Words>329</Words>
  <Application>Microsoft Office PowerPoint</Application>
  <PresentationFormat>On-screen Show (4:3)</PresentationFormat>
  <Paragraphs>61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Default Design</vt:lpstr>
      <vt:lpstr>Equation</vt:lpstr>
      <vt:lpstr>PowerPoint Presentation</vt:lpstr>
      <vt:lpstr>Резиме основних правила за пројектовање насутих брана</vt:lpstr>
      <vt:lpstr>Основни типови земљаних брана</vt:lpstr>
      <vt:lpstr>Брана са глиненим језгром</vt:lpstr>
      <vt:lpstr>Положај језгра код земљаних брана</vt:lpstr>
      <vt:lpstr>Оријентационе димензије земљаних брана</vt:lpstr>
      <vt:lpstr>Основни типови брана од каменог набачаја</vt:lpstr>
      <vt:lpstr>Бране са АБ екраном</vt:lpstr>
      <vt:lpstr>Зонирање бране од каменог набачаја</vt:lpstr>
      <vt:lpstr>Mеханизација за настуте бране</vt:lpstr>
      <vt:lpstr>Mеханизација за настуте бране</vt:lpstr>
      <vt:lpstr>Mеханизација за настуте бране</vt:lpstr>
      <vt:lpstr>Насипање земљане бране</vt:lpstr>
      <vt:lpstr>Нагиб материјала при привременом прекиду насипања</vt:lpstr>
      <vt:lpstr>Неједнако слегање прелива и насипа бране</vt:lpstr>
      <vt:lpstr>Берме</vt:lpstr>
      <vt:lpstr>Веза бетонског дела са насипом бране</vt:lpstr>
      <vt:lpstr>Веза бетонског дела са насипом</vt:lpstr>
      <vt:lpstr>Веза насипа са зидом</vt:lpstr>
      <vt:lpstr>Веза насипа са зидом</vt:lpstr>
      <vt:lpstr>Брана Лазићи</vt:lpstr>
      <vt:lpstr>Евакуација воде код насутих брана</vt:lpstr>
      <vt:lpstr>Евакуација воде код насутих брана – Преливна брана</vt:lpstr>
      <vt:lpstr>Прелив са брзотоком</vt:lpstr>
      <vt:lpstr>Чеони прелив са брзотоком</vt:lpstr>
      <vt:lpstr>Прилазни део чеоног прелива</vt:lpstr>
      <vt:lpstr>Бочни прелив</vt:lpstr>
      <vt:lpstr>Лавиринт прелив</vt:lpstr>
      <vt:lpstr>Кокин брод-модел</vt:lpstr>
      <vt:lpstr>Piano Key прелив</vt:lpstr>
      <vt:lpstr>Шахтни прелив – скица </vt:lpstr>
      <vt:lpstr>Шахтни прелив –  брана Увац</vt:lpstr>
      <vt:lpstr>Шатхтни прелив на брани Тиквеш</vt:lpstr>
    </vt:vector>
  </TitlesOfParts>
  <Company>Beli&amp;Ljuba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ЕВАКУАЦИЈА ВЕЛИКИХ ВОДА</dc:title>
  <dc:creator>Ljuba</dc:creator>
  <cp:lastModifiedBy>user</cp:lastModifiedBy>
  <cp:revision>306</cp:revision>
  <dcterms:created xsi:type="dcterms:W3CDTF">2003-02-08T13:16:46Z</dcterms:created>
  <dcterms:modified xsi:type="dcterms:W3CDTF">2021-02-25T14:10:38Z</dcterms:modified>
</cp:coreProperties>
</file>