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640" r:id="rId2"/>
    <p:sldId id="874" r:id="rId3"/>
    <p:sldId id="875" r:id="rId4"/>
    <p:sldId id="876" r:id="rId5"/>
    <p:sldId id="877" r:id="rId6"/>
    <p:sldId id="878" r:id="rId7"/>
    <p:sldId id="879" r:id="rId8"/>
    <p:sldId id="880" r:id="rId9"/>
    <p:sldId id="881" r:id="rId10"/>
    <p:sldId id="882" r:id="rId11"/>
    <p:sldId id="883" r:id="rId12"/>
    <p:sldId id="884" r:id="rId13"/>
    <p:sldId id="885" r:id="rId14"/>
    <p:sldId id="886" r:id="rId15"/>
    <p:sldId id="887" r:id="rId16"/>
    <p:sldId id="888" r:id="rId17"/>
    <p:sldId id="889" r:id="rId18"/>
    <p:sldId id="890" r:id="rId19"/>
    <p:sldId id="891" r:id="rId20"/>
    <p:sldId id="892" r:id="rId21"/>
    <p:sldId id="893" r:id="rId22"/>
    <p:sldId id="894" r:id="rId23"/>
    <p:sldId id="895" r:id="rId24"/>
    <p:sldId id="896" r:id="rId25"/>
    <p:sldId id="897" r:id="rId26"/>
    <p:sldId id="898" r:id="rId27"/>
    <p:sldId id="899" r:id="rId28"/>
    <p:sldId id="900" r:id="rId29"/>
    <p:sldId id="901" r:id="rId30"/>
    <p:sldId id="902" r:id="rId31"/>
    <p:sldId id="903" r:id="rId32"/>
    <p:sldId id="904" r:id="rId33"/>
    <p:sldId id="905" r:id="rId34"/>
    <p:sldId id="906" r:id="rId35"/>
    <p:sldId id="907" r:id="rId36"/>
    <p:sldId id="908" r:id="rId37"/>
    <p:sldId id="909" r:id="rId38"/>
    <p:sldId id="910" r:id="rId39"/>
    <p:sldId id="911" r:id="rId40"/>
    <p:sldId id="912" r:id="rId41"/>
    <p:sldId id="913" r:id="rId42"/>
    <p:sldId id="914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  <a:srgbClr val="006600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541074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rb u bo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817382" cy="10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5536" y="1493185"/>
            <a:ext cx="8748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Основне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</a:t>
            </a:r>
            <a:r>
              <a:rPr lang="en-U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Cyrl-RS" sz="2000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chemeClr val="accent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Cyrl-RS" sz="3200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Гравитационе бетонске бране 4</a:t>
            </a:r>
            <a:endParaRPr lang="sr-Cyrl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sr-Cyrl-R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200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sr-Cyrl-RS" sz="200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Latn-RS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2020.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2020/2021 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Бетонирање гравитационе бране</a:t>
            </a:r>
          </a:p>
        </p:txBody>
      </p:sp>
      <p:pic>
        <p:nvPicPr>
          <p:cNvPr id="88067" name="Picture 4" descr="Gravitaciona Lamele"/>
          <p:cNvPicPr>
            <a:picLocks noChangeAspect="1" noChangeArrowheads="1"/>
          </p:cNvPicPr>
          <p:nvPr/>
        </p:nvPicPr>
        <p:blipFill>
          <a:blip r:embed="rId2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786313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8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44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Грађење у блоковима</a:t>
            </a:r>
          </a:p>
        </p:txBody>
      </p:sp>
      <p:pic>
        <p:nvPicPr>
          <p:cNvPr id="89091" name="Picture 4" descr="Blokovi Hoover brana1.jpg"/>
          <p:cNvPicPr>
            <a:picLocks noChangeAspect="1"/>
          </p:cNvPicPr>
          <p:nvPr/>
        </p:nvPicPr>
        <p:blipFill>
          <a:blip r:embed="rId2">
            <a:lum bright="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43000"/>
            <a:ext cx="6875463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0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44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Типови блокова</a:t>
            </a:r>
          </a:p>
        </p:txBody>
      </p:sp>
      <p:pic>
        <p:nvPicPr>
          <p:cNvPr id="90115" name="Picture 5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20875"/>
            <a:ext cx="878522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Бетонирање бране ХЕ Ђердап</a:t>
            </a:r>
          </a:p>
        </p:txBody>
      </p:sp>
      <p:pic>
        <p:nvPicPr>
          <p:cNvPr id="91139" name="Picture 9" descr="Djerdap Blokovi za prelivno pol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44588"/>
            <a:ext cx="6769100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90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-242888"/>
            <a:ext cx="7772400" cy="114300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Бетонирање бране ХЕ Ђердап</a:t>
            </a:r>
          </a:p>
        </p:txBody>
      </p:sp>
      <p:pic>
        <p:nvPicPr>
          <p:cNvPr id="92163" name="Picture 3" descr="Djerdap1 Betoniranje Prel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4735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Djerdap1 Armatura Stu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9481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7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569325" cy="13477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Бетонирање бране ХЕ Потпећ</a:t>
            </a:r>
          </a:p>
        </p:txBody>
      </p:sp>
      <p:pic>
        <p:nvPicPr>
          <p:cNvPr id="93187" name="Picture 5" descr="Potpec 2"/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81063"/>
            <a:ext cx="8496300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16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17145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Зонирање бетона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8038" y="5157788"/>
            <a:ext cx="3670300" cy="11604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2400" b="1" smtClean="0">
                <a:solidFill>
                  <a:schemeClr val="accent2"/>
                </a:solidFill>
              </a:rPr>
              <a:t>М </a:t>
            </a:r>
            <a:r>
              <a:rPr lang="sr-Latn-CS" altLang="en-US" sz="2400" b="1" smtClean="0">
                <a:solidFill>
                  <a:schemeClr val="accent2"/>
                </a:solidFill>
              </a:rPr>
              <a:t>    </a:t>
            </a:r>
            <a:r>
              <a:rPr lang="sr-Cyrl-CS" altLang="en-US" sz="2400" b="1" smtClean="0">
                <a:solidFill>
                  <a:schemeClr val="accent2"/>
                </a:solidFill>
              </a:rPr>
              <a:t>– Мраз</a:t>
            </a:r>
          </a:p>
          <a:p>
            <a:pPr eaLnBrk="1" hangingPunct="1">
              <a:lnSpc>
                <a:spcPct val="80000"/>
              </a:lnSpc>
            </a:pPr>
            <a:r>
              <a:rPr lang="sr-Cyrl-CS" altLang="en-US" sz="2400" b="1" smtClean="0">
                <a:solidFill>
                  <a:srgbClr val="FFCC00"/>
                </a:solidFill>
              </a:rPr>
              <a:t>А</a:t>
            </a:r>
            <a:r>
              <a:rPr lang="sr-Latn-CS" altLang="en-US" sz="2400" b="1" smtClean="0">
                <a:solidFill>
                  <a:srgbClr val="FFCC00"/>
                </a:solidFill>
              </a:rPr>
              <a:t>V</a:t>
            </a:r>
            <a:r>
              <a:rPr lang="sr-Cyrl-CS" altLang="en-US" sz="2400" b="1" smtClean="0">
                <a:solidFill>
                  <a:srgbClr val="FFCC00"/>
                </a:solidFill>
              </a:rPr>
              <a:t> </a:t>
            </a:r>
            <a:r>
              <a:rPr lang="sr-Latn-CS" altLang="en-US" sz="2400" b="1" smtClean="0">
                <a:solidFill>
                  <a:srgbClr val="FFCC00"/>
                </a:solidFill>
              </a:rPr>
              <a:t>  </a:t>
            </a:r>
            <a:r>
              <a:rPr lang="sr-Cyrl-CS" altLang="en-US" sz="2400" b="1" smtClean="0">
                <a:solidFill>
                  <a:srgbClr val="FFCC00"/>
                </a:solidFill>
              </a:rPr>
              <a:t>– Агресивне воде</a:t>
            </a:r>
          </a:p>
          <a:p>
            <a:pPr eaLnBrk="1" hangingPunct="1">
              <a:lnSpc>
                <a:spcPct val="80000"/>
              </a:lnSpc>
            </a:pPr>
            <a:r>
              <a:rPr lang="sr-Cyrl-CS" altLang="en-US" sz="2400" b="1" smtClean="0">
                <a:solidFill>
                  <a:srgbClr val="FF0000"/>
                </a:solidFill>
              </a:rPr>
              <a:t>А</a:t>
            </a:r>
            <a:r>
              <a:rPr lang="sr-Latn-CS" altLang="en-US" sz="2400" b="1" smtClean="0">
                <a:solidFill>
                  <a:srgbClr val="FF0000"/>
                </a:solidFill>
              </a:rPr>
              <a:t>BR</a:t>
            </a:r>
            <a:r>
              <a:rPr lang="sr-Cyrl-CS" altLang="en-US" sz="2400" b="1" smtClean="0">
                <a:solidFill>
                  <a:srgbClr val="FF0000"/>
                </a:solidFill>
              </a:rPr>
              <a:t> – Абразија</a:t>
            </a:r>
            <a:endParaRPr lang="en-US" altLang="en-US" sz="2400" b="1" smtClean="0">
              <a:solidFill>
                <a:srgbClr val="FF0000"/>
              </a:solidFill>
            </a:endParaRPr>
          </a:p>
        </p:txBody>
      </p:sp>
      <p:pic>
        <p:nvPicPr>
          <p:cNvPr id="94212" name="Picture 8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8201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5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b="1" smtClean="0">
                <a:solidFill>
                  <a:schemeClr val="accent2"/>
                </a:solidFill>
              </a:rPr>
              <a:t>Армирање контуре у з</a:t>
            </a:r>
            <a:r>
              <a:rPr lang="sr-Cyrl-CS" altLang="en-US" b="1" smtClean="0">
                <a:solidFill>
                  <a:schemeClr val="accent2"/>
                </a:solidFill>
              </a:rPr>
              <a:t>они прелива</a:t>
            </a:r>
          </a:p>
        </p:txBody>
      </p:sp>
      <p:pic>
        <p:nvPicPr>
          <p:cNvPr id="95235" name="Picture 5" descr="Armiranje konture preliva barber-dam.jpg"/>
          <p:cNvPicPr>
            <a:picLocks noChangeAspect="1"/>
          </p:cNvPicPr>
          <p:nvPr/>
        </p:nvPicPr>
        <p:blipFill>
          <a:blip r:embed="rId2">
            <a:lum bright="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806450"/>
            <a:ext cx="792480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8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315913"/>
            <a:ext cx="8569325" cy="13477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Бетонирање лучне бране</a:t>
            </a:r>
          </a:p>
        </p:txBody>
      </p:sp>
      <p:pic>
        <p:nvPicPr>
          <p:cNvPr id="96259" name="Picture 4" descr="Lucna Lamele"/>
          <p:cNvPicPr>
            <a:picLocks noChangeAspect="1" noChangeArrowheads="1"/>
          </p:cNvPicPr>
          <p:nvPr/>
        </p:nvPicPr>
        <p:blipFill>
          <a:blip r:embed="rId2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6613"/>
            <a:ext cx="566102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0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04813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Бране од ваљаног бетона (</a:t>
            </a:r>
            <a:r>
              <a:rPr lang="en-US" altLang="en-US" sz="4000" b="1" smtClean="0">
                <a:solidFill>
                  <a:schemeClr val="accent2"/>
                </a:solidFill>
              </a:rPr>
              <a:t>RCC</a:t>
            </a:r>
            <a:r>
              <a:rPr lang="sr-Cyrl-CS" altLang="en-US" sz="4000" b="1" smtClean="0">
                <a:solidFill>
                  <a:schemeClr val="accent2"/>
                </a:solidFill>
              </a:rPr>
              <a:t>)</a:t>
            </a:r>
            <a:endParaRPr lang="sr-Latn-C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97283" name="Picture 4" descr="RollCrete_49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49688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5429250" y="1844675"/>
            <a:ext cx="3571875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charset="0"/>
              <a:buChar char="•"/>
            </a:pPr>
            <a:r>
              <a:rPr lang="sr-Cyrl-CS" altLang="en-US" sz="1800"/>
              <a:t>Механизација за земљане бране - </a:t>
            </a:r>
            <a:r>
              <a:rPr lang="sr-Cyrl-CS" altLang="en-US" sz="1800">
                <a:solidFill>
                  <a:srgbClr val="FF0000"/>
                </a:solidFill>
              </a:rPr>
              <a:t>Брже уграђивање</a:t>
            </a:r>
          </a:p>
          <a:p>
            <a:pPr eaLnBrk="1" hangingPunct="1">
              <a:spcBef>
                <a:spcPts val="1800"/>
              </a:spcBef>
              <a:buFont typeface="Arial" charset="0"/>
              <a:buChar char="•"/>
            </a:pPr>
            <a:r>
              <a:rPr lang="sr-Cyrl-CS" altLang="en-US" sz="1800"/>
              <a:t>Крута консистеницаја, мало везива (цемента) – </a:t>
            </a:r>
            <a:r>
              <a:rPr lang="sr-Cyrl-CS" altLang="en-US" sz="1800">
                <a:solidFill>
                  <a:srgbClr val="FF0000"/>
                </a:solidFill>
              </a:rPr>
              <a:t>ниска топлота  хидратације</a:t>
            </a:r>
          </a:p>
          <a:p>
            <a:pPr eaLnBrk="1" hangingPunct="1">
              <a:spcBef>
                <a:spcPts val="1800"/>
              </a:spcBef>
              <a:buFont typeface="Arial" charset="0"/>
              <a:buChar char="•"/>
            </a:pPr>
            <a:r>
              <a:rPr lang="sr-Cyrl-CS" altLang="en-US" sz="1800">
                <a:solidFill>
                  <a:srgbClr val="FF0000"/>
                </a:solidFill>
              </a:rPr>
              <a:t>Јефтинија</a:t>
            </a:r>
            <a:r>
              <a:rPr lang="sr-Cyrl-CS" altLang="en-US" sz="1800"/>
              <a:t> конструкција</a:t>
            </a:r>
          </a:p>
          <a:p>
            <a:pPr eaLnBrk="1" hangingPunct="1">
              <a:spcBef>
                <a:spcPts val="1800"/>
              </a:spcBef>
              <a:buFont typeface="Arial" charset="0"/>
              <a:buChar char="•"/>
            </a:pPr>
            <a:r>
              <a:rPr lang="sr-Cyrl-CS" altLang="en-US" sz="1800"/>
              <a:t>Разделнице: класичне, или индуковане</a:t>
            </a:r>
          </a:p>
          <a:p>
            <a:pPr eaLnBrk="1" hangingPunct="1">
              <a:spcBef>
                <a:spcPts val="1800"/>
              </a:spcBef>
              <a:buFont typeface="Arial" charset="0"/>
              <a:buChar char="•"/>
            </a:pPr>
            <a:r>
              <a:rPr lang="sr-Cyrl-CS" altLang="en-US" sz="1800"/>
              <a:t>Комбинација са класичним бетоном</a:t>
            </a:r>
          </a:p>
          <a:p>
            <a:pPr eaLnBrk="1" hangingPunct="1">
              <a:spcBef>
                <a:spcPts val="1800"/>
              </a:spcBef>
              <a:buFontTx/>
              <a:buChar char="-"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649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836612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Конструктивна правила</a:t>
            </a:r>
            <a:endParaRPr lang="en-US" altLang="en-US" sz="5400" b="1" smtClean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2714625"/>
            <a:ext cx="9144000" cy="2286000"/>
          </a:xfrm>
        </p:spPr>
        <p:txBody>
          <a:bodyPr/>
          <a:lstStyle/>
          <a:p>
            <a:pPr marL="381000" indent="-381000" eaLnBrk="1" hangingPunct="1">
              <a:spcBef>
                <a:spcPts val="2400"/>
              </a:spcBef>
              <a:buFontTx/>
              <a:buNone/>
            </a:pPr>
            <a:endParaRPr lang="sr-Latn-CS" altLang="en-US" b="1" smtClean="0"/>
          </a:p>
          <a:p>
            <a:pPr marL="381000" indent="-381000" eaLnBrk="1" hangingPunct="1">
              <a:spcBef>
                <a:spcPts val="2400"/>
              </a:spcBef>
            </a:pPr>
            <a:r>
              <a:rPr lang="sr-Latn-CS" altLang="en-US" b="1" smtClean="0">
                <a:solidFill>
                  <a:srgbClr val="FF0000"/>
                </a:solidFill>
              </a:rPr>
              <a:t>Температурни</a:t>
            </a:r>
            <a:r>
              <a:rPr lang="sr-Latn-CS" altLang="en-US" smtClean="0"/>
              <a:t> утицаји</a:t>
            </a:r>
            <a:r>
              <a:rPr lang="en-US" altLang="en-US" smtClean="0"/>
              <a:t>.</a:t>
            </a:r>
            <a:endParaRPr lang="sr-Cyrl-CS" altLang="en-US" smtClean="0"/>
          </a:p>
          <a:p>
            <a:pPr marL="381000" indent="-381000" eaLnBrk="1" hangingPunct="1">
              <a:spcBef>
                <a:spcPts val="2400"/>
              </a:spcBef>
            </a:pPr>
            <a:r>
              <a:rPr lang="sr-Latn-CS" altLang="en-US" b="1" smtClean="0">
                <a:solidFill>
                  <a:schemeClr val="accent2"/>
                </a:solidFill>
              </a:rPr>
              <a:t>Узгон</a:t>
            </a:r>
            <a:r>
              <a:rPr lang="sr-Latn-CS" altLang="en-US" smtClean="0"/>
              <a:t> у темељној спојници и у телу бране</a:t>
            </a:r>
            <a:r>
              <a:rPr lang="en-US" altLang="en-US" smtClean="0"/>
              <a:t>.</a:t>
            </a:r>
            <a:endParaRPr lang="sr-Cyrl-CS" altLang="en-US" smtClean="0"/>
          </a:p>
          <a:p>
            <a:pPr marL="381000" indent="-381000" eaLnBrk="1" hangingPunct="1">
              <a:spcBef>
                <a:spcPts val="2400"/>
              </a:spcBef>
            </a:pPr>
            <a:r>
              <a:rPr lang="sr-Latn-CS" altLang="en-US" smtClean="0"/>
              <a:t>Напони у спојници </a:t>
            </a:r>
            <a:r>
              <a:rPr lang="sr-Latn-CS" altLang="en-US" b="1" smtClean="0"/>
              <a:t>проузроковани </a:t>
            </a:r>
            <a:r>
              <a:rPr lang="sr-Latn-CS" altLang="en-US" b="1" smtClean="0">
                <a:solidFill>
                  <a:srgbClr val="800000"/>
                </a:solidFill>
              </a:rPr>
              <a:t>неједнаким условима слегања</a:t>
            </a:r>
            <a:r>
              <a:rPr lang="en-US" altLang="en-US" smtClean="0"/>
              <a:t>.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611188" y="1268413"/>
            <a:ext cx="82677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r-Latn-CS" altLang="en-US" sz="2400" b="0">
                <a:solidFill>
                  <a:schemeClr val="tx1"/>
                </a:solidFill>
              </a:rPr>
              <a:t>Поступци при пројектовању и извођењу којима се обезбеђују </a:t>
            </a:r>
            <a:endParaRPr lang="sr-Cyrl-CS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sr-Latn-CS" altLang="en-US" sz="2400"/>
              <a:t>услови </a:t>
            </a:r>
            <a:r>
              <a:rPr lang="sr-Cyrl-CS" altLang="en-US" sz="2400"/>
              <a:t>под</a:t>
            </a:r>
            <a:r>
              <a:rPr lang="sr-Latn-CS" altLang="en-US" sz="2400"/>
              <a:t> којима </a:t>
            </a:r>
            <a:r>
              <a:rPr lang="sr-Cyrl-CS" altLang="en-US" sz="2400"/>
              <a:t>је урађен прорачун</a:t>
            </a:r>
            <a:r>
              <a:rPr lang="sr-Cyrl-CS" altLang="en-US" sz="2400" b="0">
                <a:solidFill>
                  <a:schemeClr val="tx1"/>
                </a:solidFill>
              </a:rPr>
              <a:t> и </a:t>
            </a:r>
          </a:p>
          <a:p>
            <a:pPr eaLnBrk="1" hangingPunct="1">
              <a:spcBef>
                <a:spcPct val="20000"/>
              </a:spcBef>
            </a:pPr>
            <a:r>
              <a:rPr lang="sr-Cyrl-CS" altLang="en-US" sz="2400" b="0">
                <a:solidFill>
                  <a:schemeClr val="tx1"/>
                </a:solidFill>
              </a:rPr>
              <a:t>којима се </a:t>
            </a:r>
            <a:r>
              <a:rPr lang="sr-Latn-CS" altLang="en-US" sz="2400" b="0">
                <a:solidFill>
                  <a:schemeClr val="tx1"/>
                </a:solidFill>
              </a:rPr>
              <a:t>отклањају или </a:t>
            </a:r>
            <a:r>
              <a:rPr lang="sr-Latn-CS" altLang="en-US" sz="2400" b="0">
                <a:solidFill>
                  <a:srgbClr val="800000"/>
                </a:solidFill>
              </a:rPr>
              <a:t>ублажавају </a:t>
            </a:r>
            <a:r>
              <a:rPr lang="sr-Latn-CS" altLang="en-US" sz="2400">
                <a:solidFill>
                  <a:srgbClr val="FF0000"/>
                </a:solidFill>
              </a:rPr>
              <a:t>штетни утицаји</a:t>
            </a:r>
            <a:r>
              <a:rPr lang="sr-Latn-CS" altLang="en-US" sz="2400" b="0">
                <a:solidFill>
                  <a:schemeClr val="tx1"/>
                </a:solidFill>
              </a:rPr>
              <a:t> </a:t>
            </a:r>
            <a:endParaRPr lang="sr-Cyrl-CS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sr-Latn-CS" altLang="en-US" sz="2400" b="0">
                <a:solidFill>
                  <a:schemeClr val="tx1"/>
                </a:solidFill>
              </a:rPr>
              <a:t>одређених чинилаца на брану</a:t>
            </a:r>
            <a:r>
              <a:rPr lang="en-US" altLang="en-US" sz="2400" b="0">
                <a:solidFill>
                  <a:schemeClr val="tx1"/>
                </a:solidFill>
              </a:rPr>
              <a:t>:</a:t>
            </a:r>
            <a:endParaRPr lang="sr-Cyrl-CS" altLang="en-US" sz="2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863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Бране од ваљаног бетона</a:t>
            </a:r>
            <a:endParaRPr lang="sr-Latn-CS" altLang="en-US" b="1" smtClean="0">
              <a:solidFill>
                <a:schemeClr val="accent2"/>
              </a:solidFill>
            </a:endParaRPr>
          </a:p>
        </p:txBody>
      </p:sp>
      <p:pic>
        <p:nvPicPr>
          <p:cNvPr id="98307" name="Picture 5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557338"/>
            <a:ext cx="540067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1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8636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Брана Платановриси од ваљаног бетона</a:t>
            </a:r>
          </a:p>
        </p:txBody>
      </p:sp>
      <p:pic>
        <p:nvPicPr>
          <p:cNvPr id="99331" name="Picture 5" descr="DSCN0876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765175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Још један поглед</a:t>
            </a:r>
          </a:p>
        </p:txBody>
      </p:sp>
      <p:pic>
        <p:nvPicPr>
          <p:cNvPr id="100355" name="Picture 4" descr="DSCN0874"/>
          <p:cNvPicPr>
            <a:picLocks noChangeAspect="1" noChangeArrowheads="1"/>
          </p:cNvPicPr>
          <p:nvPr/>
        </p:nvPicPr>
        <p:blipFill>
          <a:blip r:embed="rId2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09625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4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88913"/>
            <a:ext cx="8358187" cy="863600"/>
          </a:xfrm>
        </p:spPr>
        <p:txBody>
          <a:bodyPr/>
          <a:lstStyle/>
          <a:p>
            <a:pPr eaLnBrk="1" hangingPunct="1">
              <a:lnSpc>
                <a:spcPts val="3800"/>
              </a:lnSpc>
            </a:pPr>
            <a:r>
              <a:rPr lang="en-US" altLang="en-US" sz="4000" b="1" smtClean="0">
                <a:solidFill>
                  <a:schemeClr val="accent2"/>
                </a:solidFill>
              </a:rPr>
              <a:t>Највиша б</a:t>
            </a:r>
            <a:r>
              <a:rPr lang="sr-Cyrl-CS" altLang="en-US" sz="4000" b="1" smtClean="0">
                <a:solidFill>
                  <a:schemeClr val="accent2"/>
                </a:solidFill>
              </a:rPr>
              <a:t>рана у свету од ваљаног бетона – Лангтон (21</a:t>
            </a:r>
            <a:r>
              <a:rPr lang="en-US" altLang="en-US" sz="4000" b="1" smtClean="0">
                <a:solidFill>
                  <a:schemeClr val="accent2"/>
                </a:solidFill>
              </a:rPr>
              <a:t>6</a:t>
            </a:r>
            <a:r>
              <a:rPr lang="sr-Cyrl-CS" altLang="en-US" sz="4000" b="1" smtClean="0">
                <a:solidFill>
                  <a:schemeClr val="accent2"/>
                </a:solidFill>
              </a:rPr>
              <a:t> </a:t>
            </a:r>
            <a:r>
              <a:rPr lang="en-US" altLang="en-US" sz="4000" b="1" smtClean="0">
                <a:solidFill>
                  <a:schemeClr val="accent2"/>
                </a:solidFill>
              </a:rPr>
              <a:t>m)</a:t>
            </a:r>
            <a:endParaRPr lang="sr-Cyrl-C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01379" name="Picture 3" descr="Longtan_Dam_China.jpg"/>
          <p:cNvPicPr>
            <a:picLocks noChangeAspect="1"/>
          </p:cNvPicPr>
          <p:nvPr/>
        </p:nvPicPr>
        <p:blipFill>
          <a:blip r:embed="rId2">
            <a:lum bright="1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4438"/>
            <a:ext cx="8072438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9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Остале мере за ублажавање термичких утицаја</a:t>
            </a:r>
            <a:endParaRPr lang="sr-Latn-CS" altLang="en-US" sz="4000" b="1" smtClean="0">
              <a:solidFill>
                <a:schemeClr val="accent2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60575"/>
            <a:ext cx="7772400" cy="41148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ts val="3000"/>
              </a:spcBef>
            </a:pPr>
            <a:r>
              <a:rPr lang="sr-Cyrl-CS" altLang="en-US" smtClean="0"/>
              <a:t>Коришћење </a:t>
            </a:r>
            <a:r>
              <a:rPr lang="sr-Cyrl-CS" altLang="en-US" b="1" smtClean="0"/>
              <a:t>споровезујућег цемента</a:t>
            </a:r>
          </a:p>
          <a:p>
            <a:pPr eaLnBrk="1" hangingPunct="1">
              <a:lnSpc>
                <a:spcPct val="85000"/>
              </a:lnSpc>
              <a:spcBef>
                <a:spcPts val="3000"/>
              </a:spcBef>
            </a:pPr>
            <a:r>
              <a:rPr lang="sr-Cyrl-CS" altLang="en-US" smtClean="0"/>
              <a:t>Справљање бетона са што је могуће </a:t>
            </a:r>
            <a:r>
              <a:rPr lang="sr-Cyrl-CS" altLang="en-US" b="1" smtClean="0">
                <a:solidFill>
                  <a:srgbClr val="800000"/>
                </a:solidFill>
              </a:rPr>
              <a:t>мање цемента</a:t>
            </a:r>
            <a:r>
              <a:rPr lang="sr-Cyrl-CS" altLang="en-US" smtClean="0"/>
              <a:t> (везива)</a:t>
            </a:r>
          </a:p>
          <a:p>
            <a:pPr eaLnBrk="1" hangingPunct="1">
              <a:lnSpc>
                <a:spcPct val="85000"/>
              </a:lnSpc>
              <a:spcBef>
                <a:spcPts val="3000"/>
              </a:spcBef>
            </a:pPr>
            <a:r>
              <a:rPr lang="sr-Cyrl-CS" altLang="en-US" b="1" smtClean="0">
                <a:solidFill>
                  <a:schemeClr val="accent2"/>
                </a:solidFill>
              </a:rPr>
              <a:t>Хлађење бетона</a:t>
            </a:r>
            <a:r>
              <a:rPr lang="sr-Cyrl-CS" altLang="en-US" smtClean="0"/>
              <a:t> (споља и/или изнутра – цевима)</a:t>
            </a:r>
          </a:p>
          <a:p>
            <a:pPr eaLnBrk="1" hangingPunct="1">
              <a:lnSpc>
                <a:spcPct val="85000"/>
              </a:lnSpc>
              <a:spcBef>
                <a:spcPts val="3000"/>
              </a:spcBef>
            </a:pPr>
            <a:r>
              <a:rPr lang="sr-Cyrl-CS" altLang="en-US" b="1" smtClean="0">
                <a:solidFill>
                  <a:schemeClr val="accent2"/>
                </a:solidFill>
              </a:rPr>
              <a:t>Хлађење воде и агрегата</a:t>
            </a:r>
            <a:endParaRPr lang="en-US" altLang="en-US" b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Инјектирање</a:t>
            </a:r>
            <a:endParaRPr lang="sr-Latn-C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1775" y="1196975"/>
            <a:ext cx="4173538" cy="1952625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Заптивно</a:t>
            </a:r>
          </a:p>
          <a:p>
            <a:pPr eaLnBrk="1" hangingPunct="1"/>
            <a:r>
              <a:rPr lang="sr-Cyrl-CS" altLang="en-US" b="1" smtClean="0">
                <a:solidFill>
                  <a:srgbClr val="800000"/>
                </a:solidFill>
              </a:rPr>
              <a:t>Консолидационо</a:t>
            </a:r>
          </a:p>
          <a:p>
            <a:pPr eaLnBrk="1" hangingPunct="1"/>
            <a:r>
              <a:rPr lang="sr-Cyrl-CS" altLang="en-US" b="1" smtClean="0">
                <a:solidFill>
                  <a:srgbClr val="009900"/>
                </a:solidFill>
              </a:rPr>
              <a:t>Контактно – Везно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103428" name="Picture 5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8964612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6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7888" cy="1143000"/>
          </a:xfrm>
        </p:spPr>
        <p:txBody>
          <a:bodyPr/>
          <a:lstStyle/>
          <a:p>
            <a:pPr eaLnBrk="1" hangingPunct="1"/>
            <a:r>
              <a:rPr lang="sr-Latn-CS" altLang="en-US" sz="4000" b="1" smtClean="0">
                <a:solidFill>
                  <a:schemeClr val="accent2"/>
                </a:solidFill>
              </a:rPr>
              <a:t>Постављање</a:t>
            </a:r>
            <a:r>
              <a:rPr lang="en-US" altLang="en-US" sz="4000" b="1" smtClean="0">
                <a:solidFill>
                  <a:schemeClr val="accent2"/>
                </a:solidFill>
              </a:rPr>
              <a:t> и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нј</a:t>
            </a:r>
            <a:r>
              <a:rPr lang="en-US" altLang="en-US" sz="4000" b="1" smtClean="0">
                <a:solidFill>
                  <a:schemeClr val="accent2"/>
                </a:solidFill>
              </a:rPr>
              <a:t>екционе галерије и </a:t>
            </a:r>
            <a:r>
              <a:rPr lang="sr-Latn-CS" altLang="en-US" sz="4000" b="1" smtClean="0">
                <a:solidFill>
                  <a:schemeClr val="accent2"/>
                </a:solidFill>
              </a:rPr>
              <a:t>и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нј</a:t>
            </a:r>
            <a:r>
              <a:rPr lang="sr-Latn-CS" altLang="en-US" sz="4000" b="1" smtClean="0">
                <a:solidFill>
                  <a:schemeClr val="accent2"/>
                </a:solidFill>
              </a:rPr>
              <a:t>екционих бушотина</a:t>
            </a:r>
            <a:endParaRPr lang="sr-Latn-CS" altLang="en-US" sz="4800" b="1" smtClean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04451" name="Picture 6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87122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836613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accent2"/>
                </a:solidFill>
                <a:latin typeface="Arial" charset="0"/>
              </a:rPr>
              <a:t>O</a:t>
            </a: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према за инјектирање</a:t>
            </a:r>
            <a:endParaRPr lang="sr-Latn-CS" altLang="en-US" b="1" smtClean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05475" name="Picture 7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82015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8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836613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accent2"/>
                </a:solidFill>
                <a:latin typeface="Arial" charset="0"/>
              </a:rPr>
              <a:t>O</a:t>
            </a: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према за инјектирање</a:t>
            </a:r>
            <a:endParaRPr lang="sr-Latn-CS" altLang="en-US" b="1" smtClean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06499" name="Picture 4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6867525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7888" cy="863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Смањење узгона у телу бране</a:t>
            </a:r>
            <a:endParaRPr lang="sr-Latn-C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137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424862" cy="4833937"/>
          </a:xfrm>
          <a:noFill/>
        </p:spPr>
        <p:txBody>
          <a:bodyPr/>
          <a:lstStyle/>
          <a:p>
            <a:pPr marL="361950" indent="-361950" eaLnBrk="1" hangingPunct="1">
              <a:lnSpc>
                <a:spcPct val="90000"/>
              </a:lnSpc>
            </a:pPr>
            <a:r>
              <a:rPr lang="sr-Latn-CS" altLang="en-US" sz="2800" smtClean="0"/>
              <a:t>Уграђивање</a:t>
            </a:r>
            <a:r>
              <a:rPr lang="sr-Latn-CS" altLang="en-US" sz="2800" b="1" smtClean="0"/>
              <a:t> </a:t>
            </a:r>
            <a:r>
              <a:rPr lang="sr-Latn-CS" altLang="en-US" sz="2800" b="1" smtClean="0">
                <a:solidFill>
                  <a:srgbClr val="009900"/>
                </a:solidFill>
              </a:rPr>
              <a:t>бетона мање водопропусности на узводном делу</a:t>
            </a:r>
            <a:r>
              <a:rPr lang="sr-Latn-CS" altLang="en-US" sz="2800" b="1" smtClean="0"/>
              <a:t> </a:t>
            </a:r>
            <a:r>
              <a:rPr lang="sr-Latn-CS" altLang="en-US" sz="2800" smtClean="0"/>
              <a:t>бране </a:t>
            </a:r>
            <a:r>
              <a:rPr lang="sr-Cyrl-CS" altLang="en-US" sz="2800" smtClean="0"/>
              <a:t>даје</a:t>
            </a:r>
            <a:r>
              <a:rPr lang="sr-Latn-CS" altLang="en-US" sz="2800" smtClean="0"/>
              <a:t> повољну слику узгона</a:t>
            </a:r>
            <a:r>
              <a:rPr lang="sr-Cyrl-CS" altLang="en-US" sz="2800" smtClean="0"/>
              <a:t>.</a:t>
            </a:r>
          </a:p>
          <a:p>
            <a:pPr marL="361950" indent="-361950" eaLnBrk="1" hangingPunct="1">
              <a:lnSpc>
                <a:spcPct val="90000"/>
              </a:lnSpc>
              <a:buFontTx/>
              <a:buNone/>
            </a:pPr>
            <a:endParaRPr lang="sr-Cyrl-CS" altLang="en-US" sz="2800" b="1" smtClean="0"/>
          </a:p>
          <a:p>
            <a:pPr marL="361950" indent="-361950" eaLnBrk="1" hangingPunct="1">
              <a:lnSpc>
                <a:spcPct val="90000"/>
              </a:lnSpc>
            </a:pPr>
            <a:r>
              <a:rPr lang="sr-Latn-CS" altLang="en-US" sz="2800" b="1" smtClean="0"/>
              <a:t>Битуменски премаз</a:t>
            </a:r>
            <a:r>
              <a:rPr lang="en-US" altLang="en-US" sz="2800" b="1" smtClean="0"/>
              <a:t>,</a:t>
            </a:r>
            <a:r>
              <a:rPr lang="sr-Latn-CS" altLang="en-US" sz="2800" smtClean="0"/>
              <a:t> </a:t>
            </a:r>
            <a:r>
              <a:rPr lang="en-US" altLang="en-US" sz="2800" smtClean="0"/>
              <a:t>или </a:t>
            </a:r>
            <a:r>
              <a:rPr lang="sr-Latn-CS" altLang="en-US" sz="2800" smtClean="0"/>
              <a:t>водонепропусн</a:t>
            </a:r>
            <a:r>
              <a:rPr lang="sr-Cyrl-CS" altLang="en-US" sz="2800" smtClean="0"/>
              <a:t>а</a:t>
            </a:r>
            <a:r>
              <a:rPr lang="sr-Latn-CS" altLang="en-US" sz="2800" smtClean="0"/>
              <a:t> </a:t>
            </a:r>
            <a:r>
              <a:rPr lang="sr-Latn-CS" altLang="en-US" sz="2800" b="1" smtClean="0">
                <a:solidFill>
                  <a:srgbClr val="800000"/>
                </a:solidFill>
              </a:rPr>
              <a:t>фолија</a:t>
            </a:r>
            <a:r>
              <a:rPr lang="sr-Latn-CS" altLang="en-US" sz="2800" smtClean="0"/>
              <a:t> на узводном лицу дај</a:t>
            </a:r>
            <a:r>
              <a:rPr lang="sr-Cyrl-CS" altLang="en-US" sz="2800" smtClean="0"/>
              <a:t>у</a:t>
            </a:r>
            <a:r>
              <a:rPr lang="sr-Latn-CS" altLang="en-US" sz="2800" smtClean="0"/>
              <a:t> сличан ефекат</a:t>
            </a:r>
            <a:r>
              <a:rPr lang="en-US" altLang="en-US" sz="2800" smtClean="0"/>
              <a:t>.</a:t>
            </a:r>
            <a:endParaRPr lang="sr-Cyrl-CS" altLang="en-US" sz="2800" smtClean="0"/>
          </a:p>
          <a:p>
            <a:pPr marL="361950" indent="-361950" eaLnBrk="1" hangingPunct="1">
              <a:lnSpc>
                <a:spcPct val="90000"/>
              </a:lnSpc>
            </a:pPr>
            <a:endParaRPr lang="sr-Latn-CS" altLang="en-US" sz="2800" smtClean="0"/>
          </a:p>
          <a:p>
            <a:pPr marL="361950" indent="-361950" eaLnBrk="1" hangingPunct="1">
              <a:lnSpc>
                <a:spcPct val="90000"/>
              </a:lnSpc>
            </a:pPr>
            <a:r>
              <a:rPr lang="sr-Latn-CS" altLang="en-US" sz="2800" smtClean="0"/>
              <a:t>Одговарајућом </a:t>
            </a:r>
            <a:r>
              <a:rPr lang="sr-Latn-CS" altLang="en-US" sz="2800" b="1" smtClean="0">
                <a:solidFill>
                  <a:schemeClr val="accent2"/>
                </a:solidFill>
              </a:rPr>
              <a:t>негом бетона</a:t>
            </a:r>
            <a:r>
              <a:rPr lang="en-US" altLang="en-US" sz="2800" smtClean="0"/>
              <a:t> се </a:t>
            </a:r>
            <a:r>
              <a:rPr lang="sr-Latn-CS" altLang="en-US" sz="2800" smtClean="0"/>
              <a:t>спречава појава прслина кроз које вода ствара узгон</a:t>
            </a:r>
            <a:r>
              <a:rPr lang="en-US" altLang="en-US" sz="2800" smtClean="0"/>
              <a:t>.</a:t>
            </a:r>
            <a:endParaRPr lang="sr-Cyrl-CS" altLang="en-US" sz="2800" smtClean="0"/>
          </a:p>
          <a:p>
            <a:pPr marL="361950" indent="-361950" eaLnBrk="1" hangingPunct="1">
              <a:lnSpc>
                <a:spcPct val="90000"/>
              </a:lnSpc>
            </a:pPr>
            <a:endParaRPr lang="sr-Latn-CS" altLang="en-US" sz="2800" smtClean="0"/>
          </a:p>
          <a:p>
            <a:pPr marL="361950" indent="-361950" eaLnBrk="1" hangingPunct="1">
              <a:lnSpc>
                <a:spcPct val="90000"/>
              </a:lnSpc>
            </a:pPr>
            <a:r>
              <a:rPr lang="sr-Latn-CS" altLang="en-US" sz="2800" smtClean="0"/>
              <a:t>Заптивању помаже и </a:t>
            </a:r>
            <a:r>
              <a:rPr lang="sr-Latn-CS" altLang="en-US" sz="2800" b="1" smtClean="0">
                <a:solidFill>
                  <a:srgbClr val="800000"/>
                </a:solidFill>
              </a:rPr>
              <a:t>мутна вода</a:t>
            </a:r>
            <a:r>
              <a:rPr lang="en-US" altLang="en-US" sz="2800" smtClean="0"/>
              <a:t>, </a:t>
            </a:r>
            <a:r>
              <a:rPr lang="sr-Latn-CS" altLang="en-US" sz="2800" smtClean="0"/>
              <a:t>која доноси честице наноса којима се попуњавају прслине</a:t>
            </a:r>
            <a:r>
              <a:rPr lang="en-US" altLang="en-US" sz="2800" b="1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8928100" cy="1143000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Температурни</a:t>
            </a:r>
            <a:r>
              <a:rPr lang="sr-Cyrl-CS" altLang="en-US" sz="4000" b="1" smtClean="0">
                <a:solidFill>
                  <a:schemeClr val="accent2"/>
                </a:solidFill>
              </a:rPr>
              <a:t> утицаји код ГББ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r-Cyrl-CS" altLang="en-US" smtClean="0"/>
              <a:t>Неравномерно загревање и хлађење услед </a:t>
            </a:r>
            <a:r>
              <a:rPr lang="sr-Cyrl-CS" altLang="en-US" b="1" smtClean="0">
                <a:solidFill>
                  <a:schemeClr val="accent2"/>
                </a:solidFill>
              </a:rPr>
              <a:t>промене спољашње температуре</a:t>
            </a:r>
          </a:p>
          <a:p>
            <a:pPr eaLnBrk="1" hangingPunct="1">
              <a:buFontTx/>
              <a:buNone/>
            </a:pPr>
            <a:endParaRPr lang="sr-Cyrl-CS" altLang="en-US" smtClean="0"/>
          </a:p>
          <a:p>
            <a:pPr eaLnBrk="1" hangingPunct="1"/>
            <a:r>
              <a:rPr lang="sr-Cyrl-CS" altLang="en-US" smtClean="0"/>
              <a:t>Неравномерно загревање и хлађење </a:t>
            </a:r>
            <a:r>
              <a:rPr lang="sr-Cyrl-CS" altLang="en-US" b="1" smtClean="0">
                <a:solidFill>
                  <a:srgbClr val="FF0000"/>
                </a:solidFill>
              </a:rPr>
              <a:t>приликом везивања бетона</a:t>
            </a:r>
            <a:endParaRPr lang="en-US" altLang="en-US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7888" cy="11430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Дренажа за смањење узгона у телу</a:t>
            </a:r>
            <a:endParaRPr lang="sr-Latn-CS" altLang="en-US" sz="4800" b="1" smtClean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08547" name="Picture 7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424863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0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Галерије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714375"/>
            <a:ext cx="2665413" cy="2592388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sr-Cyrl-CS" altLang="en-US" sz="2400" smtClean="0"/>
              <a:t>Инјекционе</a:t>
            </a:r>
          </a:p>
          <a:p>
            <a:pPr eaLnBrk="1" hangingPunct="1">
              <a:spcBef>
                <a:spcPts val="1200"/>
              </a:spcBef>
            </a:pPr>
            <a:r>
              <a:rPr lang="sr-Cyrl-CS" altLang="en-US" sz="2400" smtClean="0"/>
              <a:t>Дренажне</a:t>
            </a:r>
          </a:p>
          <a:p>
            <a:pPr eaLnBrk="1" hangingPunct="1">
              <a:spcBef>
                <a:spcPts val="1200"/>
              </a:spcBef>
            </a:pPr>
            <a:r>
              <a:rPr lang="sr-Cyrl-CS" altLang="en-US" sz="2400" smtClean="0"/>
              <a:t>Оскултационе</a:t>
            </a:r>
          </a:p>
          <a:p>
            <a:pPr eaLnBrk="1" hangingPunct="1">
              <a:spcBef>
                <a:spcPts val="1200"/>
              </a:spcBef>
            </a:pPr>
            <a:r>
              <a:rPr lang="sr-Cyrl-CS" altLang="en-US" sz="2400" smtClean="0"/>
              <a:t>Контролне</a:t>
            </a:r>
          </a:p>
          <a:p>
            <a:pPr eaLnBrk="1" hangingPunct="1">
              <a:spcBef>
                <a:spcPts val="1200"/>
              </a:spcBef>
            </a:pPr>
            <a:r>
              <a:rPr lang="sr-Cyrl-CS" altLang="en-US" sz="2400" smtClean="0"/>
              <a:t>Прилазне </a:t>
            </a:r>
            <a:endParaRPr lang="en-US" altLang="en-US" sz="2400" smtClean="0"/>
          </a:p>
        </p:txBody>
      </p:sp>
      <p:pic>
        <p:nvPicPr>
          <p:cNvPr id="109572" name="Picture 4" descr="Vrutci Galerija"/>
          <p:cNvPicPr>
            <a:picLocks noChangeAspect="1" noChangeArrowheads="1"/>
          </p:cNvPicPr>
          <p:nvPr/>
        </p:nvPicPr>
        <p:blipFill>
          <a:blip r:embed="rId2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28559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6" descr="Sl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719513"/>
            <a:ext cx="802957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2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 descr="EM-2-2201_041_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0"/>
            <a:ext cx="6756400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5040312" cy="5334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Галерије</a:t>
            </a:r>
            <a:r>
              <a:rPr lang="sr-Latn-CS" altLang="en-US" b="1" smtClean="0">
                <a:solidFill>
                  <a:schemeClr val="accent2"/>
                </a:solidFill>
              </a:rPr>
              <a:t> </a:t>
            </a:r>
            <a:r>
              <a:rPr lang="sr-Cyrl-CS" altLang="en-US" b="1" smtClean="0">
                <a:solidFill>
                  <a:schemeClr val="accent2"/>
                </a:solidFill>
              </a:rPr>
              <a:t>и шахтови у брани</a:t>
            </a:r>
          </a:p>
        </p:txBody>
      </p:sp>
    </p:spTree>
    <p:extLst>
      <p:ext uri="{BB962C8B-B14F-4D97-AF65-F5344CB8AC3E}">
        <p14:creationId xmlns:p14="http://schemas.microsoft.com/office/powerpoint/2010/main" val="24720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7888" cy="1143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Припрема темеља</a:t>
            </a:r>
            <a:endParaRPr lang="sr-Latn-C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3143250"/>
            <a:ext cx="8174038" cy="2881313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sr-Latn-CS" altLang="en-US" sz="2400" b="1" smtClean="0"/>
              <a:t>У </a:t>
            </a:r>
            <a:r>
              <a:rPr lang="sr-Latn-CS" altLang="en-US" sz="2400" b="1" i="1" smtClean="0">
                <a:solidFill>
                  <a:schemeClr val="accent2"/>
                </a:solidFill>
              </a:rPr>
              <a:t>стеновитој средини</a:t>
            </a:r>
            <a:r>
              <a:rPr lang="sr-Latn-CS" altLang="en-US" sz="2400" b="1" i="1" smtClean="0"/>
              <a:t> </a:t>
            </a:r>
            <a:r>
              <a:rPr lang="sr-Latn-CS" altLang="en-US" sz="2400" b="1" smtClean="0">
                <a:solidFill>
                  <a:schemeClr val="accent2"/>
                </a:solidFill>
              </a:rPr>
              <a:t>уклонити </a:t>
            </a:r>
            <a:r>
              <a:rPr lang="sr-Latn-CS" altLang="en-US" sz="2400" b="1" smtClean="0"/>
              <a:t>површински слој наноса и дробине</a:t>
            </a:r>
            <a:r>
              <a:rPr lang="en-US" altLang="en-US" sz="2400" b="1" smtClean="0"/>
              <a:t>. </a:t>
            </a:r>
            <a:r>
              <a:rPr lang="sr-Latn-CS" altLang="en-US" sz="2400" b="1" smtClean="0"/>
              <a:t>Ако је стена испуцала на већој дубини</a:t>
            </a:r>
            <a:r>
              <a:rPr lang="en-US" altLang="en-US" sz="2400" b="1" smtClean="0"/>
              <a:t>, </a:t>
            </a:r>
            <a:r>
              <a:rPr lang="sr-Latn-CS" altLang="en-US" sz="2400" b="1" smtClean="0"/>
              <a:t>ојачава </a:t>
            </a:r>
            <a:r>
              <a:rPr lang="en-US" altLang="en-US" sz="2400" b="1" smtClean="0"/>
              <a:t>се </a:t>
            </a:r>
            <a:r>
              <a:rPr lang="sr-Latn-CS" altLang="en-US" sz="2400" b="1" smtClean="0">
                <a:solidFill>
                  <a:schemeClr val="accent2"/>
                </a:solidFill>
              </a:rPr>
              <a:t>консолидационим и</a:t>
            </a:r>
            <a:r>
              <a:rPr lang="sr-Cyrl-CS" altLang="en-US" sz="2400" b="1" smtClean="0">
                <a:solidFill>
                  <a:schemeClr val="accent2"/>
                </a:solidFill>
              </a:rPr>
              <a:t>нј</a:t>
            </a:r>
            <a:r>
              <a:rPr lang="sr-Latn-CS" altLang="en-US" sz="2400" b="1" smtClean="0">
                <a:solidFill>
                  <a:schemeClr val="accent2"/>
                </a:solidFill>
              </a:rPr>
              <a:t>ектирањем</a:t>
            </a:r>
            <a:r>
              <a:rPr lang="en-US" altLang="en-US" sz="2400" b="1" smtClean="0"/>
              <a:t>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en-US" sz="2400" b="1" smtClean="0"/>
          </a:p>
          <a:p>
            <a:pPr marL="609600" indent="-609600" eaLnBrk="1" hangingPunct="1">
              <a:lnSpc>
                <a:spcPct val="80000"/>
              </a:lnSpc>
            </a:pPr>
            <a:endParaRPr lang="sr-Latn-CS" altLang="en-US" sz="24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sr-Latn-CS" altLang="en-US" sz="2400" b="1" smtClean="0"/>
              <a:t>Код фундирања у </a:t>
            </a:r>
            <a:r>
              <a:rPr lang="sr-Cyrl-CS" altLang="en-US" sz="2400" b="1" i="1" smtClean="0">
                <a:solidFill>
                  <a:srgbClr val="800000"/>
                </a:solidFill>
              </a:rPr>
              <a:t>нестеновитој средини</a:t>
            </a:r>
            <a:r>
              <a:rPr lang="sr-Cyrl-CS" altLang="en-US" sz="2400" b="1" smtClean="0"/>
              <a:t> – </a:t>
            </a:r>
            <a:r>
              <a:rPr lang="sr-Latn-CS" altLang="en-US" sz="2400" b="1" i="1" smtClean="0">
                <a:solidFill>
                  <a:srgbClr val="800000"/>
                </a:solidFill>
              </a:rPr>
              <a:t>тлу</a:t>
            </a:r>
            <a:r>
              <a:rPr lang="sr-Cyrl-CS" altLang="en-US" sz="2400" b="1" smtClean="0"/>
              <a:t>, чврстоћа </a:t>
            </a:r>
            <a:r>
              <a:rPr lang="sr-Latn-CS" altLang="en-US" sz="2400" b="1" smtClean="0"/>
              <a:t>се теже поправља</a:t>
            </a:r>
            <a:r>
              <a:rPr lang="en-US" altLang="en-US" sz="2400" b="1" smtClean="0"/>
              <a:t> – </a:t>
            </a:r>
            <a:r>
              <a:rPr lang="sr-Cyrl-CS" altLang="en-US" sz="2400" b="1" smtClean="0">
                <a:solidFill>
                  <a:srgbClr val="800000"/>
                </a:solidFill>
              </a:rPr>
              <a:t>збијање, шипови</a:t>
            </a:r>
            <a:r>
              <a:rPr lang="en-US" altLang="en-US" sz="2400" b="1" smtClean="0"/>
              <a:t>. </a:t>
            </a:r>
            <a:endParaRPr lang="en-US" altLang="en-US" sz="2400" smtClean="0"/>
          </a:p>
        </p:txBody>
      </p:sp>
      <p:sp>
        <p:nvSpPr>
          <p:cNvPr id="111620" name="Rectangle 5"/>
          <p:cNvSpPr>
            <a:spLocks noChangeArrowheads="1"/>
          </p:cNvSpPr>
          <p:nvPr/>
        </p:nvSpPr>
        <p:spPr bwMode="auto">
          <a:xfrm>
            <a:off x="1071563" y="1571625"/>
            <a:ext cx="67865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65125" indent="-4572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/>
              <a:t>I  O</a:t>
            </a:r>
            <a:r>
              <a:rPr lang="sr-Latn-CS" altLang="en-US" sz="3200"/>
              <a:t>безбедити</a:t>
            </a:r>
            <a:r>
              <a:rPr lang="en-US" altLang="en-US" sz="3200"/>
              <a:t> </a:t>
            </a:r>
            <a:r>
              <a:rPr lang="en-US" altLang="en-US" sz="3200">
                <a:solidFill>
                  <a:srgbClr val="800000"/>
                </a:solidFill>
              </a:rPr>
              <a:t>M</a:t>
            </a:r>
            <a:r>
              <a:rPr lang="sr-Latn-CS" altLang="en-US" sz="3200">
                <a:solidFill>
                  <a:srgbClr val="800000"/>
                </a:solidFill>
              </a:rPr>
              <a:t>аксималну </a:t>
            </a:r>
            <a:r>
              <a:rPr lang="sr-Cyrl-CS" altLang="en-US" sz="3200">
                <a:solidFill>
                  <a:srgbClr val="800000"/>
                </a:solidFill>
              </a:rPr>
              <a:t>чврстоћу на притисак</a:t>
            </a:r>
            <a:r>
              <a:rPr lang="en-US" altLang="en-US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004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772400" cy="500063"/>
          </a:xfrm>
        </p:spPr>
        <p:txBody>
          <a:bodyPr/>
          <a:lstStyle/>
          <a:p>
            <a:r>
              <a:rPr lang="sr-Cyrl-CS" altLang="en-US" b="1" smtClean="0">
                <a:solidFill>
                  <a:schemeClr val="accent2"/>
                </a:solidFill>
              </a:rPr>
              <a:t>Чишћење темеља</a:t>
            </a:r>
            <a:endParaRPr lang="en-US" altLang="en-US" smtClean="0"/>
          </a:p>
        </p:txBody>
      </p:sp>
      <p:pic>
        <p:nvPicPr>
          <p:cNvPr id="112643" name="Picture 5" descr="Ciscenje temelja.jpg"/>
          <p:cNvPicPr>
            <a:picLocks noChangeAspect="1"/>
          </p:cNvPicPr>
          <p:nvPr/>
        </p:nvPicPr>
        <p:blipFill>
          <a:blip r:embed="rId2">
            <a:lum bright="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785813"/>
            <a:ext cx="7358063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442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7888" cy="11430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Пр</a:t>
            </a:r>
            <a:r>
              <a:rPr lang="en-US" altLang="en-US" sz="4000" b="1" smtClean="0">
                <a:solidFill>
                  <a:schemeClr val="accent2"/>
                </a:solidFill>
              </a:rPr>
              <a:t>o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вирање код темеља на шиповима</a:t>
            </a:r>
            <a:endParaRPr lang="sr-Latn-CS" altLang="en-US" sz="4800" b="1" smtClean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13667" name="Picture 5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8486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3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497887" cy="811213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Припрема темеља</a:t>
            </a:r>
            <a:endParaRPr lang="sr-Latn-C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813" y="2357438"/>
            <a:ext cx="7772400" cy="4248150"/>
          </a:xfrm>
          <a:noFill/>
        </p:spPr>
        <p:txBody>
          <a:bodyPr/>
          <a:lstStyle/>
          <a:p>
            <a:pPr marL="361950" indent="-361950" eaLnBrk="1" hangingPunct="1">
              <a:lnSpc>
                <a:spcPct val="80000"/>
              </a:lnSpc>
            </a:pPr>
            <a:r>
              <a:rPr lang="sr-Latn-CS" altLang="en-US" sz="2400" b="1" smtClean="0"/>
              <a:t>Код </a:t>
            </a:r>
            <a:r>
              <a:rPr lang="sr-Latn-CS" altLang="en-US" sz="2400" b="1" i="1" smtClean="0">
                <a:solidFill>
                  <a:schemeClr val="accent2"/>
                </a:solidFill>
              </a:rPr>
              <a:t>стеновитих темеља</a:t>
            </a:r>
            <a:r>
              <a:rPr lang="sr-Latn-CS" altLang="en-US" sz="2400" b="1" smtClean="0"/>
              <a:t> површина се остави храпавом и</a:t>
            </a:r>
            <a:r>
              <a:rPr lang="en-US" altLang="en-US" sz="2400" b="1" smtClean="0"/>
              <a:t> “</a:t>
            </a:r>
            <a:r>
              <a:rPr lang="sr-Latn-CS" altLang="en-US" sz="2400" b="1" smtClean="0"/>
              <a:t>назупченом</a:t>
            </a:r>
            <a:r>
              <a:rPr lang="en-US" altLang="en-US" sz="2400" b="1" smtClean="0"/>
              <a:t>” </a:t>
            </a:r>
            <a:r>
              <a:rPr lang="sr-Latn-CS" altLang="en-US" sz="2400" b="1" smtClean="0"/>
              <a:t>после минирања</a:t>
            </a:r>
            <a:r>
              <a:rPr lang="en-US" altLang="en-US" sz="2400" b="1" smtClean="0"/>
              <a:t>, </a:t>
            </a:r>
            <a:r>
              <a:rPr lang="sr-Latn-CS" altLang="en-US" sz="2400" b="1" smtClean="0"/>
              <a:t>што повећава коефицијент трења</a:t>
            </a:r>
            <a:r>
              <a:rPr lang="sr-Cyrl-CS" altLang="en-US" sz="2400" b="1" smtClean="0"/>
              <a:t>.</a:t>
            </a:r>
          </a:p>
          <a:p>
            <a:pPr marL="361950" indent="-361950" eaLnBrk="1" hangingPunct="1">
              <a:lnSpc>
                <a:spcPct val="80000"/>
              </a:lnSpc>
            </a:pPr>
            <a:endParaRPr lang="sr-Latn-CS" altLang="en-US" sz="2400" b="1" smtClean="0"/>
          </a:p>
          <a:p>
            <a:pPr marL="361950" indent="-361950" eaLnBrk="1" hangingPunct="1">
              <a:lnSpc>
                <a:spcPct val="80000"/>
              </a:lnSpc>
            </a:pPr>
            <a:r>
              <a:rPr lang="sr-Latn-CS" altLang="en-US" sz="2400" b="1" smtClean="0"/>
              <a:t>Израдом </a:t>
            </a:r>
            <a:r>
              <a:rPr lang="sr-Latn-CS" altLang="en-US" sz="2400" b="1" i="1" smtClean="0">
                <a:solidFill>
                  <a:schemeClr val="accent2"/>
                </a:solidFill>
              </a:rPr>
              <a:t>узводног зуба</a:t>
            </a:r>
            <a:r>
              <a:rPr lang="en-US" altLang="en-US" sz="2400" b="1" smtClean="0"/>
              <a:t>, </a:t>
            </a:r>
            <a:r>
              <a:rPr lang="sr-Latn-CS" altLang="en-US" sz="2400" b="1" smtClean="0"/>
              <a:t>или дубљим фундирањем узводног дела темеља</a:t>
            </a:r>
            <a:r>
              <a:rPr lang="en-US" altLang="en-US" sz="2400" b="1" smtClean="0"/>
              <a:t>, </a:t>
            </a:r>
            <a:r>
              <a:rPr lang="sr-Latn-CS" altLang="en-US" sz="2400" b="1" smtClean="0"/>
              <a:t>чиме се раван </a:t>
            </a:r>
            <a:r>
              <a:rPr lang="sr-Cyrl-CS" altLang="en-US" sz="2400" b="1" smtClean="0"/>
              <a:t>клизања </a:t>
            </a:r>
            <a:r>
              <a:rPr lang="sr-Latn-CS" altLang="en-US" sz="2400" b="1" smtClean="0"/>
              <a:t>помера на већу дубину</a:t>
            </a:r>
            <a:r>
              <a:rPr lang="en-US" altLang="en-US" sz="2400" b="1" smtClean="0"/>
              <a:t>.</a:t>
            </a:r>
            <a:endParaRPr lang="sr-Cyrl-CS" altLang="en-US" sz="2400" b="1" smtClean="0"/>
          </a:p>
          <a:p>
            <a:pPr marL="361950" indent="-361950" eaLnBrk="1" hangingPunct="1">
              <a:lnSpc>
                <a:spcPct val="80000"/>
              </a:lnSpc>
            </a:pPr>
            <a:endParaRPr lang="sr-Latn-CS" altLang="en-US" sz="2400" b="1" smtClean="0"/>
          </a:p>
          <a:p>
            <a:pPr marL="361950" indent="-361950" eaLnBrk="1" hangingPunct="1">
              <a:lnSpc>
                <a:spcPct val="80000"/>
              </a:lnSpc>
            </a:pPr>
            <a:r>
              <a:rPr lang="sr-Latn-CS" altLang="en-US" sz="2400" b="1" smtClean="0">
                <a:solidFill>
                  <a:srgbClr val="009900"/>
                </a:solidFill>
              </a:rPr>
              <a:t>Смањењем узгона</a:t>
            </a:r>
            <a:r>
              <a:rPr lang="en-US" altLang="en-US" sz="2400" b="1" smtClean="0"/>
              <a:t>.</a:t>
            </a:r>
            <a:endParaRPr lang="sr-Cyrl-CS" altLang="en-US" sz="2400" b="1" smtClean="0"/>
          </a:p>
          <a:p>
            <a:pPr marL="361950" indent="-361950" eaLnBrk="1" hangingPunct="1">
              <a:lnSpc>
                <a:spcPct val="80000"/>
              </a:lnSpc>
            </a:pPr>
            <a:endParaRPr lang="sr-Latn-CS" altLang="en-US" sz="2400" b="1" smtClean="0"/>
          </a:p>
          <a:p>
            <a:pPr marL="361950" indent="-361950" eaLnBrk="1" hangingPunct="1">
              <a:lnSpc>
                <a:spcPct val="80000"/>
              </a:lnSpc>
            </a:pPr>
            <a:r>
              <a:rPr lang="sr-Cyrl-CS" altLang="en-US" sz="2400" b="1" smtClean="0">
                <a:solidFill>
                  <a:srgbClr val="800000"/>
                </a:solidFill>
              </a:rPr>
              <a:t>Збијањем </a:t>
            </a:r>
            <a:r>
              <a:rPr lang="sr-Cyrl-CS" altLang="en-US" sz="2400" smtClean="0"/>
              <a:t>и понекад ф</a:t>
            </a:r>
            <a:r>
              <a:rPr lang="sr-Latn-CS" altLang="en-US" sz="2400" smtClean="0"/>
              <a:t>ундирањем на шиповима код </a:t>
            </a:r>
            <a:r>
              <a:rPr lang="sr-Latn-CS" altLang="en-US" sz="2400" b="1" smtClean="0">
                <a:solidFill>
                  <a:srgbClr val="800000"/>
                </a:solidFill>
              </a:rPr>
              <a:t>невезаног тла</a:t>
            </a:r>
            <a:r>
              <a:rPr lang="en-US" altLang="en-US" sz="2400" smtClean="0"/>
              <a:t>.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1042988" y="958850"/>
            <a:ext cx="7172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11175" indent="-73025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/>
              <a:t>II  O</a:t>
            </a:r>
            <a:r>
              <a:rPr lang="sr-Latn-CS" altLang="en-US" sz="3200"/>
              <a:t>безбедити </a:t>
            </a:r>
            <a:r>
              <a:rPr lang="en-US" altLang="en-US" sz="3200">
                <a:solidFill>
                  <a:srgbClr val="800000"/>
                </a:solidFill>
              </a:rPr>
              <a:t>M</a:t>
            </a:r>
            <a:r>
              <a:rPr lang="sr-Latn-CS" altLang="en-US" sz="3200">
                <a:solidFill>
                  <a:srgbClr val="800000"/>
                </a:solidFill>
              </a:rPr>
              <a:t>аксималну </a:t>
            </a:r>
            <a:r>
              <a:rPr lang="sr-Cyrl-CS" altLang="en-US" sz="3200">
                <a:solidFill>
                  <a:srgbClr val="800000"/>
                </a:solidFill>
              </a:rPr>
              <a:t>отпорност против клизања</a:t>
            </a:r>
            <a:r>
              <a:rPr lang="en-US" altLang="en-US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431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7888" cy="1143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Припрема темеља</a:t>
            </a:r>
            <a:endParaRPr lang="sr-Latn-C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3500438"/>
            <a:ext cx="7772400" cy="1725612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sr-Latn-CS" altLang="en-US" sz="2400" smtClean="0"/>
              <a:t>Неопходно је спречити </a:t>
            </a:r>
            <a:r>
              <a:rPr lang="sr-Latn-CS" altLang="en-US" sz="2400" b="1" smtClean="0">
                <a:solidFill>
                  <a:srgbClr val="800000"/>
                </a:solidFill>
              </a:rPr>
              <a:t>унутрашњу ерозију</a:t>
            </a:r>
            <a:r>
              <a:rPr lang="sr-Latn-CS" altLang="en-US" sz="2400" smtClean="0"/>
              <a:t> средине темеља</a:t>
            </a:r>
            <a:r>
              <a:rPr lang="en-US" altLang="en-US" sz="2400" smtClean="0"/>
              <a:t>. </a:t>
            </a:r>
            <a:r>
              <a:rPr lang="sr-Latn-CS" altLang="en-US" sz="2400" smtClean="0"/>
              <a:t>О овом услову ће се говорити у поглављу о насутим бранама</a:t>
            </a:r>
            <a:r>
              <a:rPr lang="en-US" altLang="en-US" sz="2400" smtClean="0"/>
              <a:t>. </a:t>
            </a: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428750" y="1643063"/>
            <a:ext cx="66008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685800" indent="-9144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/>
              <a:t>III  O</a:t>
            </a:r>
            <a:r>
              <a:rPr lang="sr-Latn-CS" altLang="en-US" sz="3200"/>
              <a:t>безбедити </a:t>
            </a:r>
            <a:r>
              <a:rPr lang="sr-Cyrl-CS" altLang="en-US" sz="3200">
                <a:solidFill>
                  <a:srgbClr val="800000"/>
                </a:solidFill>
              </a:rPr>
              <a:t>филтрациону стабилност темеља</a:t>
            </a:r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14656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1600200"/>
            <a:ext cx="3124200" cy="1143000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Осматрање – Оскултације брана</a:t>
            </a:r>
          </a:p>
        </p:txBody>
      </p:sp>
      <p:pic>
        <p:nvPicPr>
          <p:cNvPr id="116739" name="Picture 3" descr="DSCN0946"/>
          <p:cNvPicPr>
            <a:picLocks noChangeAspect="1" noChangeArrowheads="1"/>
          </p:cNvPicPr>
          <p:nvPr/>
        </p:nvPicPr>
        <p:blipFill>
          <a:blip r:embed="rId2" cstate="print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4645025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6443663" y="3357563"/>
            <a:ext cx="201612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sr-Cyrl-CS" altLang="en-US" sz="2400">
                <a:solidFill>
                  <a:srgbClr val="FF0000"/>
                </a:solidFill>
              </a:rPr>
              <a:t>Зашто 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sr-Cyrl-CS" altLang="en-US" sz="2400">
                <a:solidFill>
                  <a:srgbClr val="FF0000"/>
                </a:solidFill>
              </a:rPr>
              <a:t>Шта 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sr-Cyrl-CS" altLang="en-US" sz="2400">
                <a:solidFill>
                  <a:srgbClr val="FF0000"/>
                </a:solidFill>
              </a:rPr>
              <a:t>Када 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sr-Cyrl-CS" altLang="en-US" sz="2400">
                <a:solidFill>
                  <a:srgbClr val="FF0000"/>
                </a:solidFill>
              </a:rPr>
              <a:t>Како ?</a:t>
            </a:r>
            <a:endParaRPr lang="en-US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353425" cy="1143000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Оскултације брана – геодетске тачке</a:t>
            </a:r>
          </a:p>
        </p:txBody>
      </p:sp>
      <p:pic>
        <p:nvPicPr>
          <p:cNvPr id="117763" name="Picture 5" descr="DSC026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77983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6" descr="DSC027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829300"/>
            <a:ext cx="47974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7" descr="DSC027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20938"/>
            <a:ext cx="446405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613" cy="11430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Ламеле и конструктивне разделнице</a:t>
            </a:r>
          </a:p>
        </p:txBody>
      </p:sp>
      <p:pic>
        <p:nvPicPr>
          <p:cNvPr id="163847" name="Picture 7" descr="LAM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467995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6" descr="Lamela S5T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564991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0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7350"/>
            <a:ext cx="8964613" cy="1143000"/>
          </a:xfrm>
        </p:spPr>
        <p:txBody>
          <a:bodyPr/>
          <a:lstStyle/>
          <a:p>
            <a:pPr eaLnBrk="1" hangingPunct="1"/>
            <a:r>
              <a:rPr lang="sr-Cyrl-CS" altLang="en-US" sz="3200" b="1" smtClean="0">
                <a:solidFill>
                  <a:schemeClr val="accent2"/>
                </a:solidFill>
              </a:rPr>
              <a:t>Оскултације брана – вискови, пијезометри</a:t>
            </a:r>
          </a:p>
        </p:txBody>
      </p:sp>
      <p:pic>
        <p:nvPicPr>
          <p:cNvPr id="118787" name="Picture 4" descr="DSC02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829300"/>
            <a:ext cx="47974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6" descr="Bojan Lazici Pijezometar"/>
          <p:cNvPicPr>
            <a:picLocks noChangeAspect="1" noChangeArrowheads="1"/>
          </p:cNvPicPr>
          <p:nvPr/>
        </p:nvPicPr>
        <p:blipFill>
          <a:blip r:embed="rId3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6250"/>
            <a:ext cx="3876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7" descr="Vruci Vis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3914775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8" descr="DSCN09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373563"/>
            <a:ext cx="33115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9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613" cy="1143000"/>
          </a:xfrm>
        </p:spPr>
        <p:txBody>
          <a:bodyPr/>
          <a:lstStyle/>
          <a:p>
            <a:pPr eaLnBrk="1" hangingPunct="1"/>
            <a:r>
              <a:rPr lang="sr-Cyrl-CS" altLang="en-US" sz="3200" b="1" smtClean="0">
                <a:solidFill>
                  <a:schemeClr val="accent2"/>
                </a:solidFill>
              </a:rPr>
              <a:t>Оскултације брана – екстензометри, термометри</a:t>
            </a:r>
          </a:p>
        </p:txBody>
      </p:sp>
      <p:pic>
        <p:nvPicPr>
          <p:cNvPr id="119811" name="Picture 3" descr="DSC02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829300"/>
            <a:ext cx="47974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8" descr="DSCN09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3573463"/>
            <a:ext cx="40941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7" descr="DSCN09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03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1600200"/>
            <a:ext cx="3124200" cy="1143000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Осматрање – Оскултације брана</a:t>
            </a:r>
          </a:p>
        </p:txBody>
      </p:sp>
      <p:pic>
        <p:nvPicPr>
          <p:cNvPr id="120835" name="Picture 3" descr="Oskultaciono m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4097338" cy="651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7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71438"/>
            <a:ext cx="9001125" cy="11430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Веза две ламеле преко конструктивне </a:t>
            </a:r>
            <a:r>
              <a:rPr lang="en-US" altLang="en-US" sz="4000" b="1" smtClean="0">
                <a:solidFill>
                  <a:schemeClr val="accent2"/>
                </a:solidFill>
              </a:rPr>
              <a:t>(дилатационе) </a:t>
            </a:r>
            <a:r>
              <a:rPr lang="sr-Cyrl-CS" altLang="en-US" sz="4000" b="1" smtClean="0">
                <a:solidFill>
                  <a:schemeClr val="accent2"/>
                </a:solidFill>
              </a:rPr>
              <a:t>разделнице</a:t>
            </a:r>
          </a:p>
        </p:txBody>
      </p:sp>
      <p:pic>
        <p:nvPicPr>
          <p:cNvPr id="82947" name="Picture 8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8424863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713788" cy="11430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Типови конструктивних разделница</a:t>
            </a:r>
          </a:p>
        </p:txBody>
      </p:sp>
      <p:pic>
        <p:nvPicPr>
          <p:cNvPr id="83971" name="Picture 5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70038"/>
            <a:ext cx="8640762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6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Спојнице</a:t>
            </a:r>
          </a:p>
        </p:txBody>
      </p:sp>
      <p:pic>
        <p:nvPicPr>
          <p:cNvPr id="81923" name="Picture 6" descr="DSCN0924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8" descr="DSCN0921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4923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6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Спојнице – заптивне траке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81200"/>
            <a:ext cx="3240088" cy="2384425"/>
          </a:xfrm>
        </p:spPr>
        <p:txBody>
          <a:bodyPr/>
          <a:lstStyle/>
          <a:p>
            <a:pPr eaLnBrk="1" hangingPunct="1"/>
            <a:r>
              <a:rPr lang="sr-Cyrl-CS" altLang="en-US" sz="2400" b="1" smtClean="0"/>
              <a:t>Челичне</a:t>
            </a:r>
          </a:p>
          <a:p>
            <a:pPr eaLnBrk="1" hangingPunct="1"/>
            <a:r>
              <a:rPr lang="sr-Cyrl-CS" altLang="en-US" sz="2400" b="1" smtClean="0"/>
              <a:t>Поцинковани лим</a:t>
            </a:r>
          </a:p>
          <a:p>
            <a:pPr eaLnBrk="1" hangingPunct="1"/>
            <a:r>
              <a:rPr lang="sr-Cyrl-CS" altLang="en-US" sz="2400" b="1" smtClean="0">
                <a:solidFill>
                  <a:srgbClr val="FF0000"/>
                </a:solidFill>
              </a:rPr>
              <a:t>Бакар</a:t>
            </a:r>
          </a:p>
          <a:p>
            <a:pPr eaLnBrk="1" hangingPunct="1"/>
            <a:r>
              <a:rPr lang="sr-Cyrl-CS" altLang="en-US" sz="2400" b="1" smtClean="0">
                <a:solidFill>
                  <a:srgbClr val="009900"/>
                </a:solidFill>
              </a:rPr>
              <a:t>Гума</a:t>
            </a:r>
          </a:p>
          <a:p>
            <a:pPr eaLnBrk="1" hangingPunct="1"/>
            <a:r>
              <a:rPr lang="sr-Cyrl-CS" altLang="en-US" sz="2400" b="1" smtClean="0">
                <a:solidFill>
                  <a:srgbClr val="800000"/>
                </a:solidFill>
              </a:rPr>
              <a:t>Пластика ПВЦ</a:t>
            </a:r>
            <a:endParaRPr lang="en-US" altLang="en-US" sz="2400" b="1" smtClean="0">
              <a:solidFill>
                <a:srgbClr val="800000"/>
              </a:solidFill>
            </a:endParaRPr>
          </a:p>
        </p:txBody>
      </p:sp>
      <p:pic>
        <p:nvPicPr>
          <p:cNvPr id="86020" name="Picture 4" descr="DSC02701"/>
          <p:cNvPicPr>
            <a:picLocks noChangeAspect="1" noChangeArrowheads="1"/>
          </p:cNvPicPr>
          <p:nvPr/>
        </p:nvPicPr>
        <p:blipFill>
          <a:blip r:embed="rId2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28775"/>
            <a:ext cx="521335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Line 6"/>
          <p:cNvSpPr>
            <a:spLocks noChangeShapeType="1"/>
          </p:cNvSpPr>
          <p:nvPr/>
        </p:nvSpPr>
        <p:spPr bwMode="auto">
          <a:xfrm>
            <a:off x="1692275" y="3141663"/>
            <a:ext cx="3671888" cy="935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1495" name="Picture 7" descr="waterstop3"/>
          <p:cNvPicPr>
            <a:picLocks noChangeAspect="1" noChangeArrowheads="1"/>
          </p:cNvPicPr>
          <p:nvPr/>
        </p:nvPicPr>
        <p:blipFill>
          <a:blip r:embed="rId3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21163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6" name="Picture 8" descr="waterstop2"/>
          <p:cNvPicPr>
            <a:picLocks noChangeAspect="1" noChangeArrowheads="1"/>
          </p:cNvPicPr>
          <p:nvPr/>
        </p:nvPicPr>
        <p:blipFill>
          <a:blip r:embed="rId4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125538"/>
            <a:ext cx="27368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44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Грађење у блоковима</a:t>
            </a:r>
          </a:p>
        </p:txBody>
      </p:sp>
      <p:sp>
        <p:nvSpPr>
          <p:cNvPr id="87043" name="Text Box 7"/>
          <p:cNvSpPr txBox="1">
            <a:spLocks noChangeArrowheads="1"/>
          </p:cNvSpPr>
          <p:nvPr/>
        </p:nvSpPr>
        <p:spPr bwMode="auto">
          <a:xfrm>
            <a:off x="3995738" y="5157788"/>
            <a:ext cx="2232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5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altLang="en-US" sz="2000">
                <a:solidFill>
                  <a:srgbClr val="800000"/>
                </a:solidFill>
              </a:rPr>
              <a:t>-</a:t>
            </a:r>
            <a:r>
              <a:rPr lang="sr-Cyrl-CS" altLang="en-US" sz="2000">
                <a:solidFill>
                  <a:srgbClr val="800000"/>
                </a:solidFill>
              </a:rPr>
              <a:t>Дужина блока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r-Cyrl-CS" altLang="en-US" sz="2000">
                <a:solidFill>
                  <a:srgbClr val="800000"/>
                </a:solidFill>
              </a:rPr>
              <a:t>Ширина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r-Cyrl-CS" altLang="en-US" sz="2000">
                <a:solidFill>
                  <a:srgbClr val="800000"/>
                </a:solidFill>
              </a:rPr>
              <a:t>Висина</a:t>
            </a:r>
            <a:endParaRPr lang="en-US" altLang="en-US" sz="2000">
              <a:solidFill>
                <a:srgbClr val="800000"/>
              </a:solidFill>
            </a:endParaRPr>
          </a:p>
        </p:txBody>
      </p:sp>
      <p:pic>
        <p:nvPicPr>
          <p:cNvPr id="87044" name="Picture 9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90650"/>
            <a:ext cx="835342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3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6045</TotalTime>
  <Words>591</Words>
  <Application>Microsoft Office PowerPoint</Application>
  <PresentationFormat>On-screen Show (4:3)</PresentationFormat>
  <Paragraphs>118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Default Design</vt:lpstr>
      <vt:lpstr>PowerPoint Presentation</vt:lpstr>
      <vt:lpstr>Конструктивна правила</vt:lpstr>
      <vt:lpstr>Температурни утицаји код ГББ</vt:lpstr>
      <vt:lpstr>Ламеле и конструктивне разделнице</vt:lpstr>
      <vt:lpstr>Веза две ламеле преко конструктивне (дилатационе) разделнице</vt:lpstr>
      <vt:lpstr>Типови конструктивних разделница</vt:lpstr>
      <vt:lpstr>Спојнице</vt:lpstr>
      <vt:lpstr>Спојнице – заптивне траке</vt:lpstr>
      <vt:lpstr>Грађење у блоковима</vt:lpstr>
      <vt:lpstr>Бетонирање гравитационе бране</vt:lpstr>
      <vt:lpstr>Грађење у блоковима</vt:lpstr>
      <vt:lpstr>Типови блокова</vt:lpstr>
      <vt:lpstr>Бетонирање бране ХЕ Ђердап</vt:lpstr>
      <vt:lpstr>Бетонирање бране ХЕ Ђердап</vt:lpstr>
      <vt:lpstr>Бетонирање бране ХЕ Потпећ</vt:lpstr>
      <vt:lpstr>Зонирање бетона</vt:lpstr>
      <vt:lpstr>Армирање контуре у зони прелива</vt:lpstr>
      <vt:lpstr>Бетонирање лучне бране</vt:lpstr>
      <vt:lpstr>Бране од ваљаног бетона (RCC)</vt:lpstr>
      <vt:lpstr>Бране од ваљаног бетона</vt:lpstr>
      <vt:lpstr>Брана Платановриси од ваљаног бетона</vt:lpstr>
      <vt:lpstr>Још један поглед</vt:lpstr>
      <vt:lpstr>Највиша брана у свету од ваљаног бетона – Лангтон (216 m)</vt:lpstr>
      <vt:lpstr>Остале мере за ублажавање термичких утицаја</vt:lpstr>
      <vt:lpstr>Инјектирање</vt:lpstr>
      <vt:lpstr>Постављање инјекционе галерије и инјекционих бушотина</vt:lpstr>
      <vt:lpstr>Oпрема за инјектирање</vt:lpstr>
      <vt:lpstr>Oпрема за инјектирање</vt:lpstr>
      <vt:lpstr>Смањење узгона у телу бране</vt:lpstr>
      <vt:lpstr>Дренажа за смањење узгона у телу</vt:lpstr>
      <vt:lpstr>Галерије</vt:lpstr>
      <vt:lpstr>Галерије и шахтови у брани</vt:lpstr>
      <vt:lpstr>Припрема темеља</vt:lpstr>
      <vt:lpstr>Чишћење темеља</vt:lpstr>
      <vt:lpstr>Прoвирање код темеља на шиповима</vt:lpstr>
      <vt:lpstr>Припрема темеља</vt:lpstr>
      <vt:lpstr>Припрема темеља</vt:lpstr>
      <vt:lpstr>Осматрање – Оскултације брана</vt:lpstr>
      <vt:lpstr>Оскултације брана – геодетске тачке</vt:lpstr>
      <vt:lpstr>Оскултације брана – вискови, пијезометри</vt:lpstr>
      <vt:lpstr>Оскултације брана – екстензометри, термометри</vt:lpstr>
      <vt:lpstr>Осматрање – Оскултације брана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user</cp:lastModifiedBy>
  <cp:revision>297</cp:revision>
  <dcterms:created xsi:type="dcterms:W3CDTF">2003-02-08T13:16:46Z</dcterms:created>
  <dcterms:modified xsi:type="dcterms:W3CDTF">2021-02-25T14:05:02Z</dcterms:modified>
</cp:coreProperties>
</file>