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640" r:id="rId2"/>
    <p:sldId id="829" r:id="rId3"/>
    <p:sldId id="830" r:id="rId4"/>
    <p:sldId id="831" r:id="rId5"/>
    <p:sldId id="832" r:id="rId6"/>
    <p:sldId id="833" r:id="rId7"/>
    <p:sldId id="834" r:id="rId8"/>
    <p:sldId id="835" r:id="rId9"/>
    <p:sldId id="836" r:id="rId10"/>
    <p:sldId id="837" r:id="rId11"/>
    <p:sldId id="838" r:id="rId12"/>
    <p:sldId id="839" r:id="rId13"/>
    <p:sldId id="840" r:id="rId14"/>
    <p:sldId id="841" r:id="rId15"/>
    <p:sldId id="842" r:id="rId16"/>
    <p:sldId id="843" r:id="rId17"/>
    <p:sldId id="844" r:id="rId18"/>
    <p:sldId id="845" r:id="rId19"/>
    <p:sldId id="846" r:id="rId20"/>
    <p:sldId id="847" r:id="rId21"/>
    <p:sldId id="848" r:id="rId22"/>
    <p:sldId id="849" r:id="rId23"/>
    <p:sldId id="850" r:id="rId24"/>
    <p:sldId id="851" r:id="rId25"/>
    <p:sldId id="852" r:id="rId26"/>
    <p:sldId id="853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b="1" kern="1200">
        <a:solidFill>
          <a:schemeClr val="accent2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b="1" kern="1200">
        <a:solidFill>
          <a:schemeClr val="accent2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b="1" kern="1200">
        <a:solidFill>
          <a:schemeClr val="accent2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b="1" kern="1200">
        <a:solidFill>
          <a:schemeClr val="accent2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b="1" kern="1200">
        <a:solidFill>
          <a:schemeClr val="accent2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400" b="1" kern="1200">
        <a:solidFill>
          <a:schemeClr val="accent2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400" b="1" kern="1200">
        <a:solidFill>
          <a:schemeClr val="accent2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400" b="1" kern="1200">
        <a:solidFill>
          <a:schemeClr val="accent2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400" b="1" kern="1200">
        <a:solidFill>
          <a:schemeClr val="accent2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6600"/>
    <a:srgbClr val="0000FF"/>
    <a:srgbClr val="003300"/>
    <a:srgbClr val="336600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9" autoAdjust="0"/>
    <p:restoredTop sz="94624" autoAdjust="0"/>
  </p:normalViewPr>
  <p:slideViewPr>
    <p:cSldViewPr>
      <p:cViewPr>
        <p:scale>
          <a:sx n="100" d="100"/>
          <a:sy n="100" d="100"/>
        </p:scale>
        <p:origin x="-1416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4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BA040FA-9A9F-42AC-AA64-87791BAEA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1642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12A6A-B7A4-48A2-867E-7D425D017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1D561-276B-4738-B32A-283A75047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105D3-D3B9-4135-A344-5DD123E14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0B468-5084-45BB-BBD9-5C068BE1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EE0A9-98EA-4A7A-ACF9-EA6E72A7C0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2B4AA-DD12-473B-A368-02EBEADE8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CBFD9-9464-449D-A236-D58D9ABEE9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74558-6977-4159-BA4E-6DEDC5B0B3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85433-E176-4CEA-971F-604584F9A4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79411-2AC9-4D22-A6CE-59C0D3B46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57E74-85A3-4D11-9206-66676AB589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C66ABA1-1EEB-488D-B34B-F27F84D7D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5.png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500298" y="500042"/>
            <a:ext cx="5816118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Универзитет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Београду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Грађевински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факултет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www.grf.bg.ac.rs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642910" y="1419226"/>
            <a:ext cx="8139143" cy="951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42910" y="5572140"/>
            <a:ext cx="8129618" cy="61898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23528" y="1493185"/>
            <a:ext cx="88204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sr-Cyrl-R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Студијски програм</a:t>
            </a:r>
            <a:r>
              <a:rPr lang="sr-Latn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	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Грађевинарство Академске студије</a:t>
            </a:r>
          </a:p>
          <a:p>
            <a:pPr>
              <a:spcAft>
                <a:spcPts val="600"/>
              </a:spcAft>
            </a:pPr>
            <a:r>
              <a:rPr lang="sr-Latn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</a:t>
            </a:r>
            <a:r>
              <a:rPr lang="sr-Cyrl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дул</a:t>
            </a:r>
            <a:r>
              <a:rPr lang="sr-Latn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			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ХВЕ</a:t>
            </a:r>
            <a:endParaRPr lang="sr-Latn-RS" sz="2400" b="1" dirty="0" smtClean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sr-Cyrl-R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Година/Семестар: </a:t>
            </a:r>
            <a:r>
              <a:rPr lang="sr-Latn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sr-Latn-R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sr-Latn-R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година /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sr-Latn-R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семестар</a:t>
            </a:r>
            <a:endParaRPr lang="sr-Latn-RS" sz="2000" b="1" dirty="0" smtClean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sr-Latn-RS" sz="2000" dirty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sr-Cyrl-R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Назив предмета (шифра</a:t>
            </a:r>
            <a:r>
              <a:rPr lang="sr-Cyrl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):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32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Хидротехничке грађевине </a:t>
            </a:r>
            <a:r>
              <a:rPr lang="sr-Cyrl-RS" sz="3200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sr-Cyrl-RS" sz="3200" dirty="0" smtClean="0">
              <a:solidFill>
                <a:srgbClr val="0000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sr-Cyrl-RS" sz="2000" dirty="0" smtClean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sr-Cyrl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Наставник </a:t>
            </a:r>
            <a:r>
              <a:rPr lang="sr-Latn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sr-Latn-R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sr-Cyrl-RS" sz="2000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Љубодраг Савић</a:t>
            </a:r>
            <a:endParaRPr lang="sr-Latn-RS" sz="2400" b="1" dirty="0" smtClean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sr-Cyrl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Наслов предавања</a:t>
            </a:r>
            <a:r>
              <a:rPr lang="sr-Latn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sr-Latn-R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32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Евакуација за време грађења</a:t>
            </a:r>
            <a:endParaRPr lang="sr-Latn-RS" sz="3200" b="1" dirty="0" smtClean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sr-Cyrl-R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Датум :</a:t>
            </a:r>
            <a:r>
              <a:rPr lang="sr-Cyrl-RS" sz="24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sr-Cyrl-R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sr-Cyrl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.1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sr-Cyrl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.202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sr-Latn-RS" sz="2000" dirty="0" smtClean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5643578"/>
            <a:ext cx="91440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sr-Cyrl-RS" sz="1300" i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Београд, </a:t>
            </a:r>
            <a:r>
              <a:rPr lang="sr-Cyrl-RS" sz="1300" i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202</a:t>
            </a:r>
            <a:r>
              <a:rPr lang="en-US" sz="1300" i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sr-Cyrl-RS" sz="1300" i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Cyrl-RS" sz="1300" i="1" dirty="0" smtClean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sr-Cyrl-RS" sz="1300" i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Сва ауторска права аутора презентације и/или видео снимака су заштићена. Снимак или презентација се могу користити само за наставу на даљину студента Грађевинског факултета Универзитета у Београду у школској </a:t>
            </a:r>
            <a:r>
              <a:rPr lang="sr-Cyrl-RS" sz="1300" i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202</a:t>
            </a:r>
            <a:r>
              <a:rPr lang="en-US" sz="1300" i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sr-Cyrl-RS" sz="1300" i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/202</a:t>
            </a:r>
            <a:r>
              <a:rPr lang="en-US" sz="1300" i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sr-Cyrl-RS" sz="1300" i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1300" i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 не могу се користити за друге сврхе без писмене сагласности аутора материјала.</a:t>
            </a:r>
            <a:endParaRPr lang="sr-Cyrl-RS" sz="1300" i="1" dirty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D:\My Documents\Prodekan\Jubilej 175 godina GRF\Logo\Gradjevinski logo - 175 godina ODABRANI-0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507" y="106375"/>
            <a:ext cx="1157245" cy="1234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0"/>
            <a:ext cx="8786812" cy="106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Cyrl-CS" altLang="en-US" b="1" smtClean="0">
                <a:solidFill>
                  <a:schemeClr val="accent2"/>
                </a:solidFill>
              </a:rPr>
              <a:t>Тунели бране Бекме  у  Ираку</a:t>
            </a:r>
          </a:p>
        </p:txBody>
      </p:sp>
      <p:pic>
        <p:nvPicPr>
          <p:cNvPr id="13315" name="Picture 6" descr="Bek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071563"/>
            <a:ext cx="7789863" cy="54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63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810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Cyrl-CS" altLang="en-US" sz="4800" b="1" smtClean="0">
                <a:solidFill>
                  <a:schemeClr val="accent2"/>
                </a:solidFill>
              </a:rPr>
              <a:t>Спуштање  затварача</a:t>
            </a:r>
          </a:p>
        </p:txBody>
      </p:sp>
      <p:pic>
        <p:nvPicPr>
          <p:cNvPr id="14339" name="Picture 7" descr="Diversion tunnel g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262063"/>
            <a:ext cx="3584575" cy="531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082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134350" cy="8366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Cyrl-CS" altLang="en-US" sz="3200" b="1" smtClean="0">
                <a:solidFill>
                  <a:schemeClr val="accent2"/>
                </a:solidFill>
              </a:rPr>
              <a:t>Режим течења у опточном тунелу за тунел са благим нагибом дна (</a:t>
            </a:r>
            <a:r>
              <a:rPr lang="sl-SI" altLang="en-US" sz="3200" b="1" i="1" smtClean="0">
                <a:solidFill>
                  <a:schemeClr val="accent2"/>
                </a:solidFill>
              </a:rPr>
              <a:t>I</a:t>
            </a:r>
            <a:r>
              <a:rPr lang="sl-SI" altLang="en-US" sz="3200" b="1" i="1" baseline="-25000" smtClean="0">
                <a:solidFill>
                  <a:schemeClr val="accent2"/>
                </a:solidFill>
              </a:rPr>
              <a:t>d</a:t>
            </a:r>
            <a:r>
              <a:rPr lang="en-US" altLang="en-US" sz="3200" b="1" i="1" smtClean="0">
                <a:solidFill>
                  <a:schemeClr val="accent2"/>
                </a:solidFill>
              </a:rPr>
              <a:t> </a:t>
            </a:r>
            <a:r>
              <a:rPr lang="en-US" altLang="en-US" sz="3200" b="1" smtClean="0">
                <a:solidFill>
                  <a:schemeClr val="accent2"/>
                </a:solidFill>
              </a:rPr>
              <a:t>&lt; </a:t>
            </a:r>
            <a:r>
              <a:rPr lang="sl-SI" altLang="en-US" sz="3200" b="1" i="1" smtClean="0">
                <a:solidFill>
                  <a:schemeClr val="accent2"/>
                </a:solidFill>
              </a:rPr>
              <a:t>I</a:t>
            </a:r>
            <a:r>
              <a:rPr lang="sl-SI" altLang="en-US" sz="3200" b="1" i="1" baseline="-25000" smtClean="0">
                <a:solidFill>
                  <a:schemeClr val="accent2"/>
                </a:solidFill>
              </a:rPr>
              <a:t>KR</a:t>
            </a:r>
            <a:r>
              <a:rPr lang="sl-SI" altLang="en-US" sz="3200" b="1" smtClean="0">
                <a:solidFill>
                  <a:schemeClr val="accent2"/>
                </a:solidFill>
              </a:rPr>
              <a:t>)</a:t>
            </a:r>
            <a:endParaRPr lang="sr-Cyrl-CS" altLang="en-US" sz="3200" b="1" smtClean="0">
              <a:solidFill>
                <a:schemeClr val="accent2"/>
              </a:solidFill>
            </a:endParaRPr>
          </a:p>
        </p:txBody>
      </p:sp>
      <p:pic>
        <p:nvPicPr>
          <p:cNvPr id="1030" name="Picture 4" descr="S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989138"/>
            <a:ext cx="5986463" cy="18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476165" name="Object 5"/>
          <p:cNvGraphicFramePr>
            <a:graphicFrameLocks noChangeAspect="1"/>
          </p:cNvGraphicFramePr>
          <p:nvPr/>
        </p:nvGraphicFramePr>
        <p:xfrm>
          <a:off x="5435600" y="4581525"/>
          <a:ext cx="1152525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4" name="Equation" r:id="rId4" imgW="672808" imgH="203112" progId="Equation.3">
                  <p:embed/>
                </p:oleObj>
              </mc:Choice>
              <mc:Fallback>
                <p:oleObj name="Equation" r:id="rId4" imgW="672808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4581525"/>
                        <a:ext cx="1152525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476167" name="Object 7"/>
          <p:cNvGraphicFramePr>
            <a:graphicFrameLocks noChangeAspect="1"/>
          </p:cNvGraphicFramePr>
          <p:nvPr/>
        </p:nvGraphicFramePr>
        <p:xfrm>
          <a:off x="6732588" y="5157788"/>
          <a:ext cx="1154112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5" name="Equation" r:id="rId6" imgW="672808" imgH="203112" progId="Equation.3">
                  <p:embed/>
                </p:oleObj>
              </mc:Choice>
              <mc:Fallback>
                <p:oleObj name="Equation" r:id="rId6" imgW="672808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5157788"/>
                        <a:ext cx="1154112" cy="341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Rectangle 10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476169" name="Object 9"/>
          <p:cNvGraphicFramePr>
            <a:graphicFrameLocks noChangeAspect="1"/>
          </p:cNvGraphicFramePr>
          <p:nvPr/>
        </p:nvGraphicFramePr>
        <p:xfrm>
          <a:off x="4500563" y="5661025"/>
          <a:ext cx="1638300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6" name="Equation" r:id="rId8" imgW="965200" imgH="203200" progId="Equation.3">
                  <p:embed/>
                </p:oleObj>
              </mc:Choice>
              <mc:Fallback>
                <p:oleObj name="Equation" r:id="rId8" imgW="9652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5661025"/>
                        <a:ext cx="1638300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6171" name="Text Box 11"/>
          <p:cNvSpPr txBox="1">
            <a:spLocks noChangeArrowheads="1"/>
          </p:cNvSpPr>
          <p:nvPr/>
        </p:nvSpPr>
        <p:spPr bwMode="auto">
          <a:xfrm>
            <a:off x="1714500" y="4500563"/>
            <a:ext cx="63373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sr-Cyrl-CS" altLang="en-US" sz="2400"/>
              <a:t>Течење под притиском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sr-Cyrl-CS" altLang="en-US" sz="2400"/>
              <a:t>Течење са слободном површином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sr-Cyrl-CS" altLang="en-US" sz="2400"/>
              <a:t>Прелазни режим</a:t>
            </a: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201177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8366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Cyrl-CS" altLang="en-US" sz="3200" b="1" smtClean="0">
                <a:solidFill>
                  <a:schemeClr val="accent2"/>
                </a:solidFill>
              </a:rPr>
              <a:t>Прорачун опточног тунела</a:t>
            </a:r>
          </a:p>
        </p:txBody>
      </p:sp>
      <p:pic>
        <p:nvPicPr>
          <p:cNvPr id="2052" name="Picture 6" descr="S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81150"/>
            <a:ext cx="8713788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8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475143" name="Object 7"/>
          <p:cNvGraphicFramePr>
            <a:graphicFrameLocks noChangeAspect="1"/>
          </p:cNvGraphicFramePr>
          <p:nvPr/>
        </p:nvGraphicFramePr>
        <p:xfrm>
          <a:off x="755650" y="5157788"/>
          <a:ext cx="6840538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0" name="Equation" r:id="rId4" imgW="3556000" imgH="444500" progId="Equation.3">
                  <p:embed/>
                </p:oleObj>
              </mc:Choice>
              <mc:Fallback>
                <p:oleObj name="Equation" r:id="rId4" imgW="35560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5157788"/>
                        <a:ext cx="6840538" cy="862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04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66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Cyrl-CS" altLang="en-US" sz="3200" b="1" smtClean="0">
                <a:solidFill>
                  <a:schemeClr val="accent2"/>
                </a:solidFill>
              </a:rPr>
              <a:t>Прорачун опточног тунела – “Побољшана метода”</a:t>
            </a:r>
          </a:p>
        </p:txBody>
      </p:sp>
      <p:pic>
        <p:nvPicPr>
          <p:cNvPr id="3076" name="Picture 3" descr="S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68413"/>
            <a:ext cx="8856662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477188" name="Object 4"/>
          <p:cNvGraphicFramePr>
            <a:graphicFrameLocks noChangeAspect="1"/>
          </p:cNvGraphicFramePr>
          <p:nvPr/>
        </p:nvGraphicFramePr>
        <p:xfrm>
          <a:off x="928688" y="4714875"/>
          <a:ext cx="7345362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4" name="Equation" r:id="rId4" imgW="3644900" imgH="444500" progId="Equation.3">
                  <p:embed/>
                </p:oleObj>
              </mc:Choice>
              <mc:Fallback>
                <p:oleObj name="Equation" r:id="rId4" imgW="36449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4714875"/>
                        <a:ext cx="7345362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078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142875"/>
            <a:ext cx="8458200" cy="3603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Cyrl-CS" altLang="en-US" sz="4000" b="1" smtClean="0">
                <a:solidFill>
                  <a:schemeClr val="accent2"/>
                </a:solidFill>
              </a:rPr>
              <a:t>Евакуација</a:t>
            </a:r>
            <a:r>
              <a:rPr lang="en-US" altLang="en-US" sz="4000" b="1" smtClean="0">
                <a:solidFill>
                  <a:schemeClr val="accent2"/>
                </a:solidFill>
              </a:rPr>
              <a:t> </a:t>
            </a:r>
            <a:r>
              <a:rPr lang="sr-Cyrl-RS" altLang="en-US" sz="4000" b="1" smtClean="0">
                <a:solidFill>
                  <a:schemeClr val="accent2"/>
                </a:solidFill>
              </a:rPr>
              <a:t>опточном галеријом</a:t>
            </a:r>
            <a:endParaRPr lang="sr-Cyrl-CS" altLang="en-US" sz="4000" b="1" smtClean="0">
              <a:solidFill>
                <a:schemeClr val="accent2"/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42938"/>
            <a:ext cx="8572500" cy="607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677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785225" cy="6207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Cyrl-CS" altLang="en-US" sz="2800" b="1" smtClean="0">
                <a:solidFill>
                  <a:schemeClr val="accent2"/>
                </a:solidFill>
              </a:rPr>
              <a:t>Парцијално скретање реке – вишефазна евакуација</a:t>
            </a:r>
          </a:p>
        </p:txBody>
      </p:sp>
      <p:pic>
        <p:nvPicPr>
          <p:cNvPr id="16387" name="Picture 5" descr="S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874713"/>
            <a:ext cx="7775575" cy="598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14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92150"/>
          </a:xfrm>
        </p:spPr>
        <p:txBody>
          <a:bodyPr/>
          <a:lstStyle/>
          <a:p>
            <a:pPr eaLnBrk="1" hangingPunct="1"/>
            <a:r>
              <a:rPr lang="sr-Cyrl-CS" altLang="en-US" sz="3600" b="1" smtClean="0">
                <a:solidFill>
                  <a:schemeClr val="accent2"/>
                </a:solidFill>
              </a:rPr>
              <a:t>Загат прве фазе</a:t>
            </a:r>
            <a:endParaRPr lang="en-US" altLang="en-US" sz="3600" b="1" smtClean="0">
              <a:solidFill>
                <a:schemeClr val="accent2"/>
              </a:solidFill>
            </a:endParaRPr>
          </a:p>
        </p:txBody>
      </p:sp>
      <p:pic>
        <p:nvPicPr>
          <p:cNvPr id="17411" name="Picture 4" descr="Predbra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836613"/>
            <a:ext cx="7632700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390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5399088" cy="8366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Cyrl-CS" altLang="en-US" b="1" smtClean="0">
                <a:solidFill>
                  <a:schemeClr val="accent2"/>
                </a:solidFill>
              </a:rPr>
              <a:t>Зидови загата</a:t>
            </a:r>
          </a:p>
        </p:txBody>
      </p:sp>
      <p:pic>
        <p:nvPicPr>
          <p:cNvPr id="18435" name="Picture 3" descr="S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882015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284" name="Picture 4" descr="Talpe vez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88913"/>
            <a:ext cx="3025775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286" name="Picture 6" descr="zagat od talp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149725"/>
            <a:ext cx="3311525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633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76250"/>
            <a:ext cx="7772400" cy="8366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Cyrl-CS" altLang="en-US" b="1" smtClean="0">
                <a:solidFill>
                  <a:schemeClr val="accent2"/>
                </a:solidFill>
              </a:rPr>
              <a:t>Линија нивоа дуж загата</a:t>
            </a:r>
          </a:p>
        </p:txBody>
      </p:sp>
      <p:pic>
        <p:nvPicPr>
          <p:cNvPr id="19459" name="Picture 3" descr="S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041525"/>
            <a:ext cx="8280400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358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604250" cy="2447925"/>
          </a:xfrm>
        </p:spPr>
        <p:txBody>
          <a:bodyPr/>
          <a:lstStyle/>
          <a:p>
            <a:pPr eaLnBrk="1" hangingPunct="1"/>
            <a:r>
              <a:rPr lang="sr-Cyrl-CS" altLang="en-US" sz="5400" b="1" smtClean="0">
                <a:solidFill>
                  <a:schemeClr val="accent2"/>
                </a:solidFill>
                <a:latin typeface="Arial" charset="0"/>
              </a:rPr>
              <a:t>ЕВАКУАЦИЈА ВОДЕ</a:t>
            </a:r>
            <a:br>
              <a:rPr lang="sr-Cyrl-CS" altLang="en-US" sz="5400" b="1" smtClean="0">
                <a:solidFill>
                  <a:schemeClr val="accent2"/>
                </a:solidFill>
                <a:latin typeface="Arial" charset="0"/>
              </a:rPr>
            </a:br>
            <a:r>
              <a:rPr lang="sr-Cyrl-CS" altLang="en-US" sz="5400" b="1" smtClean="0">
                <a:solidFill>
                  <a:schemeClr val="accent2"/>
                </a:solidFill>
                <a:latin typeface="Arial" charset="0"/>
              </a:rPr>
              <a:t> ЗА ВРЕМЕ  ГРАЂЕЊА</a:t>
            </a:r>
            <a:r>
              <a:rPr lang="en-US" altLang="en-US" sz="5400" b="1" smtClean="0">
                <a:solidFill>
                  <a:schemeClr val="accent2"/>
                </a:solidFill>
                <a:latin typeface="Arial" charset="0"/>
              </a:rPr>
              <a:t/>
            </a:r>
            <a:br>
              <a:rPr lang="en-US" altLang="en-US" sz="5400" b="1" smtClean="0">
                <a:solidFill>
                  <a:schemeClr val="accent2"/>
                </a:solidFill>
                <a:latin typeface="Arial" charset="0"/>
              </a:rPr>
            </a:br>
            <a:endParaRPr lang="en-US" altLang="en-US" sz="5400" smtClean="0">
              <a:latin typeface="Arial" charset="0"/>
            </a:endParaRPr>
          </a:p>
        </p:txBody>
      </p:sp>
      <p:pic>
        <p:nvPicPr>
          <p:cNvPr id="5123" name="Picture 1024" descr="Pregradjivanje re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643188"/>
            <a:ext cx="4071937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7" descr="Diversion tunnel g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2357438"/>
            <a:ext cx="284797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83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893175" cy="914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Cyrl-CS" altLang="en-US" sz="3600" b="1" smtClean="0">
                <a:solidFill>
                  <a:schemeClr val="accent2"/>
                </a:solidFill>
              </a:rPr>
              <a:t>Евакуација за време грађења бране и ХЕ Бајина Башта – загат </a:t>
            </a:r>
            <a:r>
              <a:rPr lang="en-US" altLang="en-US" sz="3600" b="1" smtClean="0">
                <a:solidFill>
                  <a:schemeClr val="accent2"/>
                </a:solidFill>
              </a:rPr>
              <a:t> I </a:t>
            </a:r>
            <a:r>
              <a:rPr lang="sr-Cyrl-CS" altLang="en-US" sz="3600" b="1" smtClean="0">
                <a:solidFill>
                  <a:schemeClr val="accent2"/>
                </a:solidFill>
              </a:rPr>
              <a:t>фазе</a:t>
            </a:r>
          </a:p>
        </p:txBody>
      </p:sp>
      <p:pic>
        <p:nvPicPr>
          <p:cNvPr id="20483" name="Picture 5" descr="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00275"/>
            <a:ext cx="655320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8454" name="Picture 6" descr="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981075"/>
            <a:ext cx="3960812" cy="298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0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8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8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893175" cy="6207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Cyrl-CS" altLang="en-US" sz="3600" b="1" smtClean="0">
                <a:solidFill>
                  <a:schemeClr val="accent2"/>
                </a:solidFill>
              </a:rPr>
              <a:t>ХЕ Бајина Башта –</a:t>
            </a:r>
            <a:r>
              <a:rPr lang="en-US" altLang="en-US" sz="3600" b="1" smtClean="0">
                <a:solidFill>
                  <a:schemeClr val="accent2"/>
                </a:solidFill>
              </a:rPr>
              <a:t>II </a:t>
            </a:r>
            <a:r>
              <a:rPr lang="sr-Cyrl-CS" altLang="en-US" sz="3600" b="1" smtClean="0">
                <a:solidFill>
                  <a:schemeClr val="accent2"/>
                </a:solidFill>
              </a:rPr>
              <a:t>фаза</a:t>
            </a:r>
          </a:p>
        </p:txBody>
      </p:sp>
      <p:pic>
        <p:nvPicPr>
          <p:cNvPr id="21507" name="Picture 6" descr="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412875"/>
            <a:ext cx="4543425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9479" name="Picture 7" descr="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549275"/>
            <a:ext cx="521970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369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9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9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893175" cy="914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Cyrl-CS" altLang="en-US" sz="4000" b="1" smtClean="0">
                <a:solidFill>
                  <a:schemeClr val="accent2"/>
                </a:solidFill>
              </a:rPr>
              <a:t>ХЕ Бајина Башта –</a:t>
            </a:r>
            <a:r>
              <a:rPr lang="en-US" altLang="en-US" sz="4000" b="1" smtClean="0">
                <a:solidFill>
                  <a:schemeClr val="accent2"/>
                </a:solidFill>
              </a:rPr>
              <a:t>III </a:t>
            </a:r>
            <a:r>
              <a:rPr lang="sr-Cyrl-CS" altLang="en-US" sz="4000" b="1" smtClean="0">
                <a:solidFill>
                  <a:schemeClr val="accent2"/>
                </a:solidFill>
              </a:rPr>
              <a:t>фаза</a:t>
            </a:r>
          </a:p>
        </p:txBody>
      </p:sp>
      <p:pic>
        <p:nvPicPr>
          <p:cNvPr id="22531" name="Picture 8" descr="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366838"/>
            <a:ext cx="5903912" cy="422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959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Cyrl-CS" altLang="en-US" sz="3600" b="1" smtClean="0">
                <a:solidFill>
                  <a:schemeClr val="accent2"/>
                </a:solidFill>
              </a:rPr>
              <a:t>Евакуација за време грађења</a:t>
            </a:r>
            <a:br>
              <a:rPr lang="sr-Cyrl-CS" altLang="en-US" sz="3600" b="1" smtClean="0">
                <a:solidFill>
                  <a:schemeClr val="accent2"/>
                </a:solidFill>
              </a:rPr>
            </a:br>
            <a:r>
              <a:rPr lang="sr-Cyrl-CS" altLang="en-US" sz="3600" b="1" smtClean="0">
                <a:solidFill>
                  <a:schemeClr val="accent2"/>
                </a:solidFill>
              </a:rPr>
              <a:t>Загати прве фазе (Ђердап)</a:t>
            </a:r>
          </a:p>
        </p:txBody>
      </p:sp>
      <p:pic>
        <p:nvPicPr>
          <p:cNvPr id="23555" name="Picture 4" descr="Djerdap Zaga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7848600" cy="544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66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Cyrl-CS" altLang="en-US" sz="3600" b="1" smtClean="0">
                <a:solidFill>
                  <a:schemeClr val="accent2"/>
                </a:solidFill>
              </a:rPr>
              <a:t>Евакуација за време грађења</a:t>
            </a:r>
            <a:br>
              <a:rPr lang="sr-Cyrl-CS" altLang="en-US" sz="3600" b="1" smtClean="0">
                <a:solidFill>
                  <a:schemeClr val="accent2"/>
                </a:solidFill>
              </a:rPr>
            </a:br>
            <a:r>
              <a:rPr lang="sr-Cyrl-CS" altLang="en-US" sz="3600" b="1" smtClean="0">
                <a:solidFill>
                  <a:schemeClr val="accent2"/>
                </a:solidFill>
              </a:rPr>
              <a:t>Преграђивање реке (Ђердап)</a:t>
            </a:r>
          </a:p>
        </p:txBody>
      </p:sp>
      <p:pic>
        <p:nvPicPr>
          <p:cNvPr id="24579" name="Picture 4" descr="Djerdap Zagat2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8478838" cy="534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77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556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Cyrl-CS" altLang="en-US" sz="3600" b="1" smtClean="0">
                <a:solidFill>
                  <a:schemeClr val="accent2"/>
                </a:solidFill>
              </a:rPr>
              <a:t>Побијање талпи за загате (Ђердап)</a:t>
            </a:r>
          </a:p>
        </p:txBody>
      </p:sp>
      <p:pic>
        <p:nvPicPr>
          <p:cNvPr id="25603" name="Picture 4" descr="Djerdap1 Pobijanje Talpi"/>
          <p:cNvPicPr>
            <a:picLocks noChangeAspect="1" noChangeArrowheads="1"/>
          </p:cNvPicPr>
          <p:nvPr/>
        </p:nvPicPr>
        <p:blipFill>
          <a:blip r:embed="rId2">
            <a:lum bright="14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052513"/>
            <a:ext cx="6119812" cy="548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03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sr-Cyrl-CS" altLang="en-US" sz="3600" b="1" smtClean="0">
                <a:solidFill>
                  <a:schemeClr val="accent2"/>
                </a:solidFill>
              </a:rPr>
              <a:t>Пропуштање воде кроз отворе за темељни испуст (брана Потпећ)</a:t>
            </a:r>
            <a:endParaRPr lang="en-US" altLang="en-US" sz="3600" b="1" smtClean="0">
              <a:solidFill>
                <a:schemeClr val="accent2"/>
              </a:solidFill>
            </a:endParaRPr>
          </a:p>
        </p:txBody>
      </p:sp>
      <p:pic>
        <p:nvPicPr>
          <p:cNvPr id="26627" name="Picture 3" descr="Potpec 2"/>
          <p:cNvPicPr>
            <a:picLocks noChangeAspect="1" noChangeArrowheads="1"/>
          </p:cNvPicPr>
          <p:nvPr/>
        </p:nvPicPr>
        <p:blipFill>
          <a:blip r:embed="rId2">
            <a:lum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1371600"/>
            <a:ext cx="751840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676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Cyrl-CS" altLang="en-US" sz="6000" b="1" smtClean="0">
                <a:solidFill>
                  <a:schemeClr val="accent2"/>
                </a:solidFill>
              </a:rPr>
              <a:t>Поступци</a:t>
            </a:r>
            <a:endParaRPr lang="en-US" altLang="en-US" sz="6000" b="1" smtClean="0">
              <a:solidFill>
                <a:schemeClr val="accent2"/>
              </a:solidFill>
            </a:endParaRPr>
          </a:p>
        </p:txBody>
      </p:sp>
      <p:sp>
        <p:nvSpPr>
          <p:cNvPr id="468996" name="Rectangle 4"/>
          <p:cNvSpPr>
            <a:spLocks noChangeArrowheads="1"/>
          </p:cNvSpPr>
          <p:nvPr/>
        </p:nvSpPr>
        <p:spPr bwMode="auto">
          <a:xfrm>
            <a:off x="142875" y="2924175"/>
            <a:ext cx="88582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9875" indent="-269875" eaLnBrk="0" hangingPunct="0">
              <a:defRPr sz="4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sr-Cyrl-CS" altLang="en-US" sz="4000"/>
              <a:t>Скретање кроз </a:t>
            </a:r>
            <a:r>
              <a:rPr lang="sr-Cyrl-CS" altLang="en-US" sz="4000">
                <a:solidFill>
                  <a:srgbClr val="FF0000"/>
                </a:solidFill>
              </a:rPr>
              <a:t>опточни тунел</a:t>
            </a:r>
          </a:p>
          <a:p>
            <a:pPr eaLnBrk="1" hangingPunct="1">
              <a:buFontTx/>
              <a:buChar char="•"/>
            </a:pPr>
            <a:endParaRPr lang="sr-Cyrl-CS" altLang="en-US" sz="4000"/>
          </a:p>
          <a:p>
            <a:pPr eaLnBrk="1" hangingPunct="1">
              <a:buFontTx/>
              <a:buChar char="•"/>
            </a:pPr>
            <a:r>
              <a:rPr lang="sr-Cyrl-CS" altLang="en-US" sz="4000">
                <a:solidFill>
                  <a:srgbClr val="006600"/>
                </a:solidFill>
              </a:rPr>
              <a:t>Парцијално</a:t>
            </a:r>
            <a:r>
              <a:rPr lang="sr-Cyrl-CS" altLang="en-US" sz="4000"/>
              <a:t> преграђивање загатима</a:t>
            </a:r>
            <a:endParaRPr lang="en-US" altLang="en-US" sz="4000"/>
          </a:p>
        </p:txBody>
      </p:sp>
    </p:spTree>
    <p:extLst>
      <p:ext uri="{BB962C8B-B14F-4D97-AF65-F5344CB8AC3E}">
        <p14:creationId xmlns:p14="http://schemas.microsoft.com/office/powerpoint/2010/main" val="239999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428625"/>
            <a:ext cx="7772400" cy="1143000"/>
          </a:xfrm>
        </p:spPr>
        <p:txBody>
          <a:bodyPr/>
          <a:lstStyle/>
          <a:p>
            <a:pPr eaLnBrk="1" hangingPunct="1"/>
            <a:r>
              <a:rPr lang="sr-Cyrl-CS" altLang="en-US" sz="5400" b="1" smtClean="0">
                <a:solidFill>
                  <a:schemeClr val="accent2"/>
                </a:solidFill>
              </a:rPr>
              <a:t>Чиниоци од којих зависи избор поступка:</a:t>
            </a:r>
            <a:endParaRPr lang="en-US" altLang="en-US" sz="5400" b="1" smtClean="0">
              <a:solidFill>
                <a:schemeClr val="accent2"/>
              </a:solidFill>
            </a:endParaRPr>
          </a:p>
        </p:txBody>
      </p:sp>
      <p:sp>
        <p:nvSpPr>
          <p:cNvPr id="470020" name="Text Box 4"/>
          <p:cNvSpPr txBox="1">
            <a:spLocks noChangeArrowheads="1"/>
          </p:cNvSpPr>
          <p:nvPr/>
        </p:nvSpPr>
        <p:spPr bwMode="auto">
          <a:xfrm>
            <a:off x="642938" y="2500313"/>
            <a:ext cx="7993062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defTabSz="485775" eaLnBrk="0" hangingPunct="0">
              <a:tabLst>
                <a:tab pos="354013" algn="l"/>
              </a:tabLst>
              <a:defRPr sz="4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defTabSz="485775" eaLnBrk="0" hangingPunct="0">
              <a:tabLst>
                <a:tab pos="354013" algn="l"/>
              </a:tabLst>
              <a:defRPr sz="4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defTabSz="485775" eaLnBrk="0" hangingPunct="0">
              <a:tabLst>
                <a:tab pos="354013" algn="l"/>
              </a:tabLst>
              <a:defRPr sz="4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defTabSz="485775" eaLnBrk="0" hangingPunct="0">
              <a:tabLst>
                <a:tab pos="354013" algn="l"/>
              </a:tabLst>
              <a:defRPr sz="4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defTabSz="485775" eaLnBrk="0" hangingPunct="0">
              <a:tabLst>
                <a:tab pos="354013" algn="l"/>
              </a:tabLst>
              <a:defRPr sz="4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defTabSz="485775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 sz="4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defTabSz="485775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 sz="4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defTabSz="485775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 sz="4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defTabSz="485775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 sz="4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1200"/>
              </a:spcAft>
              <a:buFontTx/>
              <a:buAutoNum type="arabicPeriod"/>
            </a:pPr>
            <a:r>
              <a:rPr lang="en-US" altLang="en-US" sz="4000">
                <a:solidFill>
                  <a:srgbClr val="FF0000"/>
                </a:solidFill>
              </a:rPr>
              <a:t>Топографија</a:t>
            </a:r>
            <a:r>
              <a:rPr lang="en-US" altLang="en-US" sz="4000"/>
              <a:t>.</a:t>
            </a:r>
          </a:p>
          <a:p>
            <a:pPr eaLnBrk="1" hangingPunct="1">
              <a:spcAft>
                <a:spcPts val="1200"/>
              </a:spcAft>
              <a:buFontTx/>
              <a:buAutoNum type="arabicPeriod"/>
            </a:pPr>
            <a:r>
              <a:rPr lang="en-US" altLang="en-US" sz="4000">
                <a:solidFill>
                  <a:srgbClr val="990000"/>
                </a:solidFill>
              </a:rPr>
              <a:t>Хидролошке карактеристике</a:t>
            </a:r>
            <a:r>
              <a:rPr lang="en-US" altLang="en-US" sz="4000"/>
              <a:t>.</a:t>
            </a:r>
          </a:p>
          <a:p>
            <a:pPr eaLnBrk="1" hangingPunct="1">
              <a:spcAft>
                <a:spcPts val="1200"/>
              </a:spcAft>
              <a:buFontTx/>
              <a:buAutoNum type="arabicPeriod"/>
            </a:pPr>
            <a:r>
              <a:rPr lang="en-US" altLang="en-US" sz="4000">
                <a:solidFill>
                  <a:srgbClr val="006600"/>
                </a:solidFill>
              </a:rPr>
              <a:t>Тип и величина бране</a:t>
            </a:r>
            <a:r>
              <a:rPr lang="en-US" altLang="en-US" sz="4000"/>
              <a:t>.</a:t>
            </a:r>
          </a:p>
          <a:p>
            <a:pPr eaLnBrk="1" hangingPunct="1">
              <a:spcAft>
                <a:spcPts val="1200"/>
              </a:spcAft>
              <a:buFontTx/>
              <a:buAutoNum type="arabicPeriod"/>
            </a:pPr>
            <a:r>
              <a:rPr lang="en-US" altLang="en-US" sz="4000"/>
              <a:t>Тип сталних EO.</a:t>
            </a:r>
          </a:p>
          <a:p>
            <a:pPr eaLnBrk="1" hangingPunct="1">
              <a:spcAft>
                <a:spcPts val="1200"/>
              </a:spcAft>
              <a:buFontTx/>
              <a:buAutoNum type="arabicPeriod"/>
            </a:pPr>
            <a:r>
              <a:rPr lang="en-US" altLang="en-US" sz="4000">
                <a:solidFill>
                  <a:schemeClr val="tx1"/>
                </a:solidFill>
              </a:rPr>
              <a:t>Геолошки услови</a:t>
            </a:r>
            <a:r>
              <a:rPr lang="en-US" altLang="en-US" sz="40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773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42875"/>
            <a:ext cx="8458200" cy="3603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4800" b="1" smtClean="0">
                <a:solidFill>
                  <a:schemeClr val="accent2"/>
                </a:solidFill>
              </a:rPr>
              <a:t>Једнофазна  </a:t>
            </a:r>
            <a:r>
              <a:rPr lang="sr-Cyrl-CS" altLang="en-US" sz="4800" b="1" smtClean="0">
                <a:solidFill>
                  <a:schemeClr val="accent2"/>
                </a:solidFill>
              </a:rPr>
              <a:t>Евакуација</a:t>
            </a:r>
          </a:p>
        </p:txBody>
      </p:sp>
      <p:pic>
        <p:nvPicPr>
          <p:cNvPr id="8195" name="Picture 5" descr="S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785813"/>
            <a:ext cx="8208963" cy="577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613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458200" cy="68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Cyrl-CS" altLang="en-US" sz="4800" b="1" smtClean="0">
                <a:solidFill>
                  <a:schemeClr val="accent2"/>
                </a:solidFill>
              </a:rPr>
              <a:t>Једнофазна  Евакуација</a:t>
            </a:r>
          </a:p>
        </p:txBody>
      </p:sp>
      <p:pic>
        <p:nvPicPr>
          <p:cNvPr id="9219" name="Picture 4" descr="DSCN0881"/>
          <p:cNvPicPr>
            <a:picLocks noChangeAspect="1" noChangeArrowheads="1"/>
          </p:cNvPicPr>
          <p:nvPr/>
        </p:nvPicPr>
        <p:blipFill>
          <a:blip r:embed="rId2">
            <a:lum bright="16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765175"/>
            <a:ext cx="7632700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383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858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Cyrl-CS" altLang="en-US" b="1" smtClean="0">
                <a:solidFill>
                  <a:schemeClr val="accent2"/>
                </a:solidFill>
              </a:rPr>
              <a:t>Улазна грађевина опточног тунела</a:t>
            </a:r>
          </a:p>
        </p:txBody>
      </p:sp>
      <p:pic>
        <p:nvPicPr>
          <p:cNvPr id="10243" name="Picture 4" descr="Rovni tunel i ispu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981075"/>
            <a:ext cx="3482975" cy="573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220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785225" cy="106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Cyrl-CS" altLang="en-US" sz="4000" b="1" smtClean="0">
                <a:solidFill>
                  <a:schemeClr val="accent2"/>
                </a:solidFill>
              </a:rPr>
              <a:t>Улазна грађевина – брана Првонек</a:t>
            </a:r>
          </a:p>
        </p:txBody>
      </p:sp>
      <p:pic>
        <p:nvPicPr>
          <p:cNvPr id="11267" name="Picture 6" descr="Ulazn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143000"/>
            <a:ext cx="7167562" cy="537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Ulazna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928813"/>
            <a:ext cx="6396037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483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Cyrl-CS" altLang="en-US" sz="4000" b="1" smtClean="0">
                <a:solidFill>
                  <a:schemeClr val="accent2"/>
                </a:solidFill>
              </a:rPr>
              <a:t>Излазна грађевина опточног тунела</a:t>
            </a:r>
          </a:p>
        </p:txBody>
      </p:sp>
      <p:pic>
        <p:nvPicPr>
          <p:cNvPr id="12291" name="Picture 4" descr="P10100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914400"/>
            <a:ext cx="42862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" descr="P101005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628775"/>
            <a:ext cx="4703763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76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5837</TotalTime>
  <Words>226</Words>
  <Application>Microsoft Office PowerPoint</Application>
  <PresentationFormat>On-screen Show (4:3)</PresentationFormat>
  <Paragraphs>48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Default Design</vt:lpstr>
      <vt:lpstr>Equation</vt:lpstr>
      <vt:lpstr>PowerPoint Presentation</vt:lpstr>
      <vt:lpstr>ЕВАКУАЦИЈА ВОДЕ  ЗА ВРЕМЕ  ГРАЂЕЊА </vt:lpstr>
      <vt:lpstr>Поступци</vt:lpstr>
      <vt:lpstr>Чиниоци од којих зависи избор поступка:</vt:lpstr>
      <vt:lpstr>Једнофазна  Евакуација</vt:lpstr>
      <vt:lpstr>Једнофазна  Евакуација</vt:lpstr>
      <vt:lpstr>Улазна грађевина опточног тунела</vt:lpstr>
      <vt:lpstr>Улазна грађевина – брана Првонек</vt:lpstr>
      <vt:lpstr>Излазна грађевина опточног тунела</vt:lpstr>
      <vt:lpstr>Тунели бране Бекме  у  Ираку</vt:lpstr>
      <vt:lpstr>Спуштање  затварача</vt:lpstr>
      <vt:lpstr>Режим течења у опточном тунелу за тунел са благим нагибом дна (Id &lt; IKR)</vt:lpstr>
      <vt:lpstr>Прорачун опточног тунела</vt:lpstr>
      <vt:lpstr>Прорачун опточног тунела – “Побољшана метода”</vt:lpstr>
      <vt:lpstr>Евакуација опточном галеријом</vt:lpstr>
      <vt:lpstr>Парцијално скретање реке – вишефазна евакуација</vt:lpstr>
      <vt:lpstr>Загат прве фазе</vt:lpstr>
      <vt:lpstr>Зидови загата</vt:lpstr>
      <vt:lpstr>Линија нивоа дуж загата</vt:lpstr>
      <vt:lpstr>Евакуација за време грађења бране и ХЕ Бајина Башта – загат  I фазе</vt:lpstr>
      <vt:lpstr>ХЕ Бајина Башта –II фаза</vt:lpstr>
      <vt:lpstr>ХЕ Бајина Башта –III фаза</vt:lpstr>
      <vt:lpstr>Евакуација за време грађења Загати прве фазе (Ђердап)</vt:lpstr>
      <vt:lpstr>Евакуација за време грађења Преграђивање реке (Ђердап)</vt:lpstr>
      <vt:lpstr>Побијање талпи за загате (Ђердап)</vt:lpstr>
      <vt:lpstr>Пропуштање воде кроз отворе за темељни испуст (брана Потпећ)</vt:lpstr>
    </vt:vector>
  </TitlesOfParts>
  <Company>Beli&amp;Ljuba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ЕВАКУАЦИЈА ВЕЛИКИХ ВОДА</dc:title>
  <dc:creator>Ljuba</dc:creator>
  <cp:lastModifiedBy>user</cp:lastModifiedBy>
  <cp:revision>286</cp:revision>
  <dcterms:created xsi:type="dcterms:W3CDTF">2003-02-08T13:16:46Z</dcterms:created>
  <dcterms:modified xsi:type="dcterms:W3CDTF">2021-11-22T11:04:37Z</dcterms:modified>
</cp:coreProperties>
</file>