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640" r:id="rId2"/>
    <p:sldId id="775" r:id="rId3"/>
    <p:sldId id="776" r:id="rId4"/>
    <p:sldId id="777" r:id="rId5"/>
    <p:sldId id="778" r:id="rId6"/>
    <p:sldId id="779" r:id="rId7"/>
    <p:sldId id="780" r:id="rId8"/>
    <p:sldId id="781" r:id="rId9"/>
    <p:sldId id="782" r:id="rId10"/>
    <p:sldId id="783" r:id="rId11"/>
    <p:sldId id="784" r:id="rId12"/>
    <p:sldId id="785" r:id="rId13"/>
    <p:sldId id="786" r:id="rId14"/>
    <p:sldId id="787" r:id="rId15"/>
    <p:sldId id="788" r:id="rId16"/>
    <p:sldId id="789" r:id="rId17"/>
    <p:sldId id="790" r:id="rId18"/>
    <p:sldId id="791" r:id="rId19"/>
    <p:sldId id="792" r:id="rId20"/>
    <p:sldId id="793" r:id="rId21"/>
    <p:sldId id="794" r:id="rId22"/>
    <p:sldId id="795" r:id="rId23"/>
    <p:sldId id="796" r:id="rId24"/>
    <p:sldId id="797" r:id="rId25"/>
    <p:sldId id="798" r:id="rId26"/>
    <p:sldId id="799" r:id="rId27"/>
    <p:sldId id="800" r:id="rId28"/>
    <p:sldId id="801" r:id="rId29"/>
    <p:sldId id="802" r:id="rId30"/>
    <p:sldId id="803" r:id="rId31"/>
    <p:sldId id="804" r:id="rId32"/>
    <p:sldId id="805" r:id="rId33"/>
    <p:sldId id="806" r:id="rId34"/>
    <p:sldId id="807" r:id="rId35"/>
    <p:sldId id="808" r:id="rId36"/>
    <p:sldId id="809" r:id="rId37"/>
    <p:sldId id="810" r:id="rId38"/>
    <p:sldId id="811" r:id="rId39"/>
    <p:sldId id="812" r:id="rId40"/>
    <p:sldId id="813" r:id="rId41"/>
    <p:sldId id="814" r:id="rId42"/>
    <p:sldId id="815" r:id="rId43"/>
    <p:sldId id="816" r:id="rId44"/>
    <p:sldId id="817" r:id="rId45"/>
    <p:sldId id="818" r:id="rId46"/>
    <p:sldId id="819" r:id="rId47"/>
    <p:sldId id="820" r:id="rId48"/>
    <p:sldId id="821" r:id="rId49"/>
    <p:sldId id="822" r:id="rId50"/>
    <p:sldId id="823" r:id="rId51"/>
    <p:sldId id="824" r:id="rId52"/>
    <p:sldId id="825" r:id="rId53"/>
    <p:sldId id="826" r:id="rId54"/>
    <p:sldId id="827" r:id="rId55"/>
    <p:sldId id="828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4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0.png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6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41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5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0.wmf"/><Relationship Id="rId3" Type="http://schemas.openxmlformats.org/officeDocument/2006/relationships/image" Target="../media/image52.pn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2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62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67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8161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 у Београду –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Академске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1300" i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My Documents\Prodekan\Jubilej 175 godina GRF\Logo\Gradjevinski logo - 175 godina ODABRANI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375"/>
            <a:ext cx="1157245" cy="1234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Разлика притисака у пресеку колена </a:t>
            </a:r>
          </a:p>
        </p:txBody>
      </p:sp>
      <p:pic>
        <p:nvPicPr>
          <p:cNvPr id="237571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278063"/>
            <a:ext cx="60483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12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Усклађеност капацитета шахта и левка </a:t>
            </a:r>
          </a:p>
        </p:txBody>
      </p:sp>
      <p:pic>
        <p:nvPicPr>
          <p:cNvPr id="238595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3534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0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Преливни левак са прилазном деоницом </a:t>
            </a:r>
          </a:p>
        </p:txBody>
      </p:sp>
      <p:pic>
        <p:nvPicPr>
          <p:cNvPr id="239619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820896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0" name="Picture 4" descr="Saht za Kor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573463"/>
            <a:ext cx="23225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1" name="Picture 5" descr="Prvon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62438"/>
            <a:ext cx="367188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2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Прилазна деоница на брани Селова </a:t>
            </a:r>
          </a:p>
        </p:txBody>
      </p:sp>
      <p:pic>
        <p:nvPicPr>
          <p:cNvPr id="240643" name="Picture 3" descr="Selova, reka Toplica, Srbija"/>
          <p:cNvPicPr>
            <a:picLocks noChangeAspect="1" noChangeArrowheads="1"/>
          </p:cNvPicPr>
          <p:nvPr/>
        </p:nvPicPr>
        <p:blipFill>
          <a:blip r:embed="rId2" cstate="print">
            <a:lum bright="5000" contrast="18000"/>
          </a:blip>
          <a:srcRect/>
          <a:stretch>
            <a:fillRect/>
          </a:stretch>
        </p:blipFill>
        <p:spPr bwMode="auto">
          <a:xfrm>
            <a:off x="900113" y="998538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9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Кружни млаз и млаз праволинијског прелива </a:t>
            </a:r>
          </a:p>
        </p:txBody>
      </p:sp>
      <p:pic>
        <p:nvPicPr>
          <p:cNvPr id="241667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8712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47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Мере против ободног струјања </a:t>
            </a:r>
          </a:p>
        </p:txBody>
      </p:sp>
      <p:pic>
        <p:nvPicPr>
          <p:cNvPr id="242691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65300"/>
            <a:ext cx="83518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3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Димензије прилазне деонице – “канала” </a:t>
            </a:r>
          </a:p>
        </p:txBody>
      </p:sp>
      <p:pic>
        <p:nvPicPr>
          <p:cNvPr id="243715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276475"/>
            <a:ext cx="8856663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6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Модел бране “Сврачково”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Прилазна деоница – контрола Прелива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" name="Picture 2" descr="Svrackovo Levak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13608" y="1428736"/>
            <a:ext cx="8682529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06" y="0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Модел бране “Сврачково”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Прилазна деоница – контрола Дефлектора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Svrackovo Levak Potopljeno.jpg"/>
          <p:cNvPicPr>
            <a:picLocks noChangeAspect="1"/>
          </p:cNvPicPr>
          <p:nvPr/>
        </p:nvPicPr>
        <p:blipFill>
          <a:blip r:embed="rId2" cstate="print">
            <a:lum contrast="22000"/>
          </a:blip>
          <a:stretch>
            <a:fillRect/>
          </a:stretch>
        </p:blipFill>
        <p:spPr>
          <a:xfrm>
            <a:off x="714348" y="1214422"/>
            <a:ext cx="7738543" cy="52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50482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Пресек дефлектора </a:t>
            </a:r>
          </a:p>
        </p:txBody>
      </p:sp>
      <p:sp>
        <p:nvSpPr>
          <p:cNvPr id="39945" name="Rectangle 25"/>
          <p:cNvSpPr>
            <a:spLocks noChangeArrowheads="1"/>
          </p:cNvSpPr>
          <p:nvPr/>
        </p:nvSpPr>
        <p:spPr bwMode="auto">
          <a:xfrm>
            <a:off x="0" y="1227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6" name="Rectangle 26"/>
          <p:cNvSpPr>
            <a:spLocks noChangeArrowheads="1"/>
          </p:cNvSpPr>
          <p:nvPr/>
        </p:nvSpPr>
        <p:spPr bwMode="auto">
          <a:xfrm>
            <a:off x="0" y="1636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7" name="Rectangle 28"/>
          <p:cNvSpPr>
            <a:spLocks noChangeArrowheads="1"/>
          </p:cNvSpPr>
          <p:nvPr/>
        </p:nvSpPr>
        <p:spPr bwMode="auto">
          <a:xfrm>
            <a:off x="0" y="3595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8" name="Rectangle 29"/>
          <p:cNvSpPr>
            <a:spLocks noChangeArrowheads="1"/>
          </p:cNvSpPr>
          <p:nvPr/>
        </p:nvSpPr>
        <p:spPr bwMode="auto">
          <a:xfrm>
            <a:off x="0" y="3833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33196" name="Object 44"/>
          <p:cNvGraphicFramePr>
            <a:graphicFrameLocks noChangeAspect="1"/>
          </p:cNvGraphicFramePr>
          <p:nvPr/>
        </p:nvGraphicFramePr>
        <p:xfrm>
          <a:off x="250825" y="1916113"/>
          <a:ext cx="24034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8" name="Equation" r:id="rId3" imgW="1574117" imgH="406224" progId="Equation.3">
                  <p:embed/>
                </p:oleObj>
              </mc:Choice>
              <mc:Fallback>
                <p:oleObj name="Equation" r:id="rId3" imgW="1574117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16113"/>
                        <a:ext cx="2403475" cy="627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95" name="Object 43"/>
          <p:cNvGraphicFramePr>
            <a:graphicFrameLocks noChangeAspect="1"/>
          </p:cNvGraphicFramePr>
          <p:nvPr/>
        </p:nvGraphicFramePr>
        <p:xfrm>
          <a:off x="250825" y="2781300"/>
          <a:ext cx="3024188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9" name="Equation" r:id="rId5" imgW="2006600" imgH="749300" progId="Equation.3">
                  <p:embed/>
                </p:oleObj>
              </mc:Choice>
              <mc:Fallback>
                <p:oleObj name="Equation" r:id="rId5" imgW="20066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781300"/>
                        <a:ext cx="3024188" cy="113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94" name="Object 42"/>
          <p:cNvGraphicFramePr>
            <a:graphicFrameLocks noChangeAspect="1"/>
          </p:cNvGraphicFramePr>
          <p:nvPr/>
        </p:nvGraphicFramePr>
        <p:xfrm>
          <a:off x="250825" y="4292600"/>
          <a:ext cx="15017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0" name="Equation" r:id="rId7" imgW="952087" imgH="241195" progId="Equation.3">
                  <p:embed/>
                </p:oleObj>
              </mc:Choice>
              <mc:Fallback>
                <p:oleObj name="Equation" r:id="rId7" imgW="95208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292600"/>
                        <a:ext cx="150177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93" name="Object 41"/>
          <p:cNvGraphicFramePr>
            <a:graphicFrameLocks noChangeAspect="1"/>
          </p:cNvGraphicFramePr>
          <p:nvPr/>
        </p:nvGraphicFramePr>
        <p:xfrm>
          <a:off x="250825" y="5157788"/>
          <a:ext cx="2808288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1" name="Equation" r:id="rId9" imgW="1778000" imgH="800100" progId="Equation.3">
                  <p:embed/>
                </p:oleObj>
              </mc:Choice>
              <mc:Fallback>
                <p:oleObj name="Equation" r:id="rId9" imgW="17780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157788"/>
                        <a:ext cx="2808288" cy="1262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92" name="Object 40"/>
          <p:cNvGraphicFramePr>
            <a:graphicFrameLocks noChangeAspect="1"/>
          </p:cNvGraphicFramePr>
          <p:nvPr/>
        </p:nvGraphicFramePr>
        <p:xfrm>
          <a:off x="3563938" y="5300663"/>
          <a:ext cx="52673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2" name="Equation" r:id="rId11" imgW="3073400" imgH="254000" progId="Equation.3">
                  <p:embed/>
                </p:oleObj>
              </mc:Choice>
              <mc:Fallback>
                <p:oleObj name="Equation" r:id="rId11" imgW="3073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5300663"/>
                        <a:ext cx="5267325" cy="4413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91" name="Object 39"/>
          <p:cNvGraphicFramePr>
            <a:graphicFrameLocks noChangeAspect="1"/>
          </p:cNvGraphicFramePr>
          <p:nvPr/>
        </p:nvGraphicFramePr>
        <p:xfrm>
          <a:off x="4500563" y="5876925"/>
          <a:ext cx="37084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3" name="Equation" r:id="rId13" imgW="2159000" imgH="444500" progId="Equation.3">
                  <p:embed/>
                </p:oleObj>
              </mc:Choice>
              <mc:Fallback>
                <p:oleObj name="Equation" r:id="rId13" imgW="2159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876925"/>
                        <a:ext cx="3708400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Rectangle 45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0" name="Rectangle 46"/>
          <p:cNvSpPr>
            <a:spLocks noChangeArrowheads="1"/>
          </p:cNvSpPr>
          <p:nvPr/>
        </p:nvSpPr>
        <p:spPr bwMode="auto">
          <a:xfrm>
            <a:off x="0" y="2386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1" name="Rectangle 47"/>
          <p:cNvSpPr>
            <a:spLocks noChangeArrowheads="1"/>
          </p:cNvSpPr>
          <p:nvPr/>
        </p:nvSpPr>
        <p:spPr bwMode="auto">
          <a:xfrm>
            <a:off x="0" y="3141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2" name="Rectangle 48"/>
          <p:cNvSpPr>
            <a:spLocks noChangeArrowheads="1"/>
          </p:cNvSpPr>
          <p:nvPr/>
        </p:nvSpPr>
        <p:spPr bwMode="auto">
          <a:xfrm>
            <a:off x="0" y="3376613"/>
            <a:ext cx="9144000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3" name="Rectangle 49"/>
          <p:cNvSpPr>
            <a:spLocks noChangeArrowheads="1"/>
          </p:cNvSpPr>
          <p:nvPr/>
        </p:nvSpPr>
        <p:spPr bwMode="auto">
          <a:xfrm>
            <a:off x="0" y="414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4" name="Rectangle 50"/>
          <p:cNvSpPr>
            <a:spLocks noChangeArrowheads="1"/>
          </p:cNvSpPr>
          <p:nvPr/>
        </p:nvSpPr>
        <p:spPr bwMode="auto">
          <a:xfrm>
            <a:off x="0" y="4433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9955" name="Picture 52" descr="S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8400" y="782638"/>
            <a:ext cx="52578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9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3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3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3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3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6192837" cy="1052512"/>
          </a:xfrm>
        </p:spPr>
        <p:txBody>
          <a:bodyPr/>
          <a:lstStyle/>
          <a:p>
            <a:pPr eaLnBrk="1" hangingPunct="1"/>
            <a:r>
              <a:rPr lang="sr-Cyrl-CS" sz="5400" b="1" smtClean="0">
                <a:solidFill>
                  <a:schemeClr val="accent2"/>
                </a:solidFill>
              </a:rPr>
              <a:t>Шахтни прелив</a:t>
            </a:r>
          </a:p>
        </p:txBody>
      </p:sp>
      <p:pic>
        <p:nvPicPr>
          <p:cNvPr id="5" name="Picture 4" descr="Saht Rovni odoz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45" y="1214422"/>
            <a:ext cx="7143799" cy="5357850"/>
          </a:xfrm>
          <a:prstGeom prst="rect">
            <a:avLst/>
          </a:prstGeom>
        </p:spPr>
      </p:pic>
      <p:pic>
        <p:nvPicPr>
          <p:cNvPr id="231428" name="Picture 5" descr="Saht za Kor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115888"/>
            <a:ext cx="17843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2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4"/>
            <a:ext cx="9144000" cy="1098534"/>
          </a:xfrm>
        </p:spPr>
        <p:txBody>
          <a:bodyPr/>
          <a:lstStyle/>
          <a:p>
            <a:pPr eaLnBrk="1" hangingPunct="1"/>
            <a:r>
              <a:rPr lang="sr-Cyrl-RS" sz="3400" b="1" dirty="0" smtClean="0">
                <a:solidFill>
                  <a:schemeClr val="accent2"/>
                </a:solidFill>
              </a:rPr>
              <a:t>Брана “Сврачково” - Дефлектора и Аерација</a:t>
            </a:r>
            <a:r>
              <a:rPr lang="sr-Cyrl-RS" sz="3600" b="1" dirty="0" smtClean="0">
                <a:solidFill>
                  <a:schemeClr val="accent2"/>
                </a:solidFill>
              </a:rPr>
              <a:t/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рачунски проток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Svrackovo Krivina sa Aerator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5" y="1836926"/>
            <a:ext cx="6715172" cy="45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4"/>
            <a:ext cx="9144000" cy="1098534"/>
          </a:xfrm>
        </p:spPr>
        <p:txBody>
          <a:bodyPr/>
          <a:lstStyle/>
          <a:p>
            <a:pPr eaLnBrk="1" hangingPunct="1"/>
            <a:r>
              <a:rPr lang="sr-Cyrl-RS" sz="3400" b="1" dirty="0" smtClean="0">
                <a:solidFill>
                  <a:schemeClr val="accent2"/>
                </a:solidFill>
              </a:rPr>
              <a:t>Брана “Сврачково” - Дефлектор и Аерација</a:t>
            </a:r>
            <a:br>
              <a:rPr lang="sr-Cyrl-RS" sz="34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мањи проток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 descr="Svrackovo Krivina mali protok.jpg"/>
          <p:cNvPicPr>
            <a:picLocks noChangeAspect="1"/>
          </p:cNvPicPr>
          <p:nvPr/>
        </p:nvPicPr>
        <p:blipFill>
          <a:blip r:embed="rId2" cstate="print">
            <a:lum contrast="17000"/>
          </a:blip>
          <a:stretch>
            <a:fillRect/>
          </a:stretch>
        </p:blipFill>
        <p:spPr>
          <a:xfrm>
            <a:off x="1500166" y="1785926"/>
            <a:ext cx="6276797" cy="42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50482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Аерација дефлектора </a:t>
            </a:r>
          </a:p>
        </p:txBody>
      </p:sp>
      <p:pic>
        <p:nvPicPr>
          <p:cNvPr id="40966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920037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5"/>
          <p:cNvSpPr>
            <a:spLocks noChangeArrowheads="1"/>
          </p:cNvSpPr>
          <p:nvPr/>
        </p:nvSpPr>
        <p:spPr bwMode="auto">
          <a:xfrm>
            <a:off x="4284663" y="1484313"/>
            <a:ext cx="1800225" cy="528637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2800" i="1">
                <a:solidFill>
                  <a:srgbClr val="006600"/>
                </a:solidFill>
              </a:rPr>
              <a:t>Q</a:t>
            </a:r>
            <a:r>
              <a:rPr lang="sr-Latn-CS" sz="2800" i="1" baseline="-25000">
                <a:solidFill>
                  <a:srgbClr val="006600"/>
                </a:solidFill>
              </a:rPr>
              <a:t>A</a:t>
            </a:r>
            <a:r>
              <a:rPr lang="en-US" sz="2800" b="0"/>
              <a:t> = </a:t>
            </a:r>
            <a:r>
              <a:rPr lang="en-US" sz="2800" b="0" i="1">
                <a:solidFill>
                  <a:schemeClr val="tx1"/>
                </a:solidFill>
              </a:rPr>
              <a:t>K</a:t>
            </a:r>
            <a:r>
              <a:rPr lang="sr-Latn-CS" sz="2800" b="0" i="1" baseline="-25000">
                <a:solidFill>
                  <a:schemeClr val="tx1"/>
                </a:solidFill>
              </a:rPr>
              <a:t>A</a:t>
            </a:r>
            <a:r>
              <a:rPr lang="sr-Latn-CS" sz="2800" b="0"/>
              <a:t> </a:t>
            </a:r>
            <a:r>
              <a:rPr lang="sr-Latn-CS" sz="2800" i="1"/>
              <a:t>Q</a:t>
            </a:r>
            <a:r>
              <a:rPr lang="en-US" sz="2800"/>
              <a:t> </a:t>
            </a:r>
          </a:p>
        </p:txBody>
      </p:sp>
      <p:sp>
        <p:nvSpPr>
          <p:cNvPr id="40968" name="Rectangle 7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34182" name="Object 6"/>
          <p:cNvGraphicFramePr>
            <a:graphicFrameLocks noChangeAspect="1"/>
          </p:cNvGraphicFramePr>
          <p:nvPr/>
        </p:nvGraphicFramePr>
        <p:xfrm>
          <a:off x="3492500" y="2133600"/>
          <a:ext cx="2592388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Equation" r:id="rId4" imgW="1371600" imgH="520700" progId="Equation.3">
                  <p:embed/>
                </p:oleObj>
              </mc:Choice>
              <mc:Fallback>
                <p:oleObj name="Equation" r:id="rId4" imgW="13716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133600"/>
                        <a:ext cx="2592388" cy="9890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34184" name="Object 8"/>
          <p:cNvGraphicFramePr>
            <a:graphicFrameLocks noChangeAspect="1"/>
          </p:cNvGraphicFramePr>
          <p:nvPr/>
        </p:nvGraphicFramePr>
        <p:xfrm>
          <a:off x="2627313" y="4724400"/>
          <a:ext cx="403225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Equation" r:id="rId6" imgW="2222500" imgH="444500" progId="Equation.3">
                  <p:embed/>
                </p:oleObj>
              </mc:Choice>
              <mc:Fallback>
                <p:oleObj name="Equation" r:id="rId6" imgW="2222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724400"/>
                        <a:ext cx="4032250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34186" name="Object 10"/>
          <p:cNvGraphicFramePr>
            <a:graphicFrameLocks noChangeAspect="1"/>
          </p:cNvGraphicFramePr>
          <p:nvPr/>
        </p:nvGraphicFramePr>
        <p:xfrm>
          <a:off x="2339975" y="5589588"/>
          <a:ext cx="431958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5" name="Equation" r:id="rId8" imgW="2349500" imgH="469900" progId="Equation.3">
                  <p:embed/>
                </p:oleObj>
              </mc:Choice>
              <mc:Fallback>
                <p:oleObj name="Equation" r:id="rId8" imgW="2349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589588"/>
                        <a:ext cx="4319588" cy="8572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00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36036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Димензионисање шахта </a:t>
            </a:r>
          </a:p>
        </p:txBody>
      </p:sp>
      <p:pic>
        <p:nvPicPr>
          <p:cNvPr id="41991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819150"/>
            <a:ext cx="6013451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5208" name="Object 8"/>
          <p:cNvGraphicFramePr>
            <a:graphicFrameLocks noChangeAspect="1"/>
          </p:cNvGraphicFramePr>
          <p:nvPr/>
        </p:nvGraphicFramePr>
        <p:xfrm>
          <a:off x="6084888" y="1125538"/>
          <a:ext cx="29241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0" name="Equation" r:id="rId4" imgW="2070100" imgH="406400" progId="Equation.3">
                  <p:embed/>
                </p:oleObj>
              </mc:Choice>
              <mc:Fallback>
                <p:oleObj name="Equation" r:id="rId4" imgW="2070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125538"/>
                        <a:ext cx="2924175" cy="5794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5207" name="Object 7"/>
          <p:cNvGraphicFramePr>
            <a:graphicFrameLocks noChangeAspect="1"/>
          </p:cNvGraphicFramePr>
          <p:nvPr/>
        </p:nvGraphicFramePr>
        <p:xfrm>
          <a:off x="6324600" y="2311400"/>
          <a:ext cx="2447925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1" name="Equation" r:id="rId6" imgW="1727200" imgH="838200" progId="Equation.3">
                  <p:embed/>
                </p:oleObj>
              </mc:Choice>
              <mc:Fallback>
                <p:oleObj name="Equation" r:id="rId6" imgW="17272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311400"/>
                        <a:ext cx="2447925" cy="118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5206" name="Object 6"/>
          <p:cNvGraphicFramePr>
            <a:graphicFrameLocks noChangeAspect="1"/>
          </p:cNvGraphicFramePr>
          <p:nvPr/>
        </p:nvGraphicFramePr>
        <p:xfrm>
          <a:off x="3779838" y="4970463"/>
          <a:ext cx="518795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2" name="Equation" r:id="rId8" imgW="3505200" imgH="469900" progId="Equation.3">
                  <p:embed/>
                </p:oleObj>
              </mc:Choice>
              <mc:Fallback>
                <p:oleObj name="Equation" r:id="rId8" imgW="3505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970463"/>
                        <a:ext cx="5187950" cy="6905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5205" name="Object 5"/>
          <p:cNvGraphicFramePr>
            <a:graphicFrameLocks noChangeAspect="1"/>
          </p:cNvGraphicFramePr>
          <p:nvPr/>
        </p:nvGraphicFramePr>
        <p:xfrm>
          <a:off x="3779838" y="5791200"/>
          <a:ext cx="2519362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3" name="Equation" r:id="rId10" imgW="1701800" imgH="444500" progId="Equation.3">
                  <p:embed/>
                </p:oleObj>
              </mc:Choice>
              <mc:Fallback>
                <p:oleObj name="Equation" r:id="rId10" imgW="1701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5791200"/>
                        <a:ext cx="2519362" cy="6619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0" y="2001838"/>
            <a:ext cx="2190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 b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sz="900" b="0">
              <a:solidFill>
                <a:schemeClr val="tx1"/>
              </a:solidFill>
            </a:endParaRPr>
          </a:p>
          <a:p>
            <a:pPr eaLnBrk="0" hangingPunct="0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41993" name="Rectangle 11"/>
          <p:cNvSpPr>
            <a:spLocks noChangeArrowheads="1"/>
          </p:cNvSpPr>
          <p:nvPr/>
        </p:nvSpPr>
        <p:spPr bwMode="auto">
          <a:xfrm>
            <a:off x="0" y="3465513"/>
            <a:ext cx="2190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 b="0">
                <a:solidFill>
                  <a:schemeClr val="tx1"/>
                </a:solidFill>
                <a:cs typeface="Times New Roman" pitchFamily="18" charset="0"/>
              </a:rPr>
              <a:t>,</a:t>
            </a:r>
            <a:endParaRPr lang="en-US" sz="900" b="0">
              <a:solidFill>
                <a:schemeClr val="tx1"/>
              </a:solidFill>
            </a:endParaRPr>
          </a:p>
          <a:p>
            <a:pPr eaLnBrk="0" hangingPunct="0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41994" name="Rectangle 12"/>
          <p:cNvSpPr>
            <a:spLocks noChangeArrowheads="1"/>
          </p:cNvSpPr>
          <p:nvPr/>
        </p:nvSpPr>
        <p:spPr bwMode="auto">
          <a:xfrm>
            <a:off x="0" y="4557713"/>
            <a:ext cx="219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1100" b="0">
                <a:solidFill>
                  <a:schemeClr val="tx1"/>
                </a:solidFill>
                <a:cs typeface="Times New Roman" pitchFamily="18" charset="0"/>
              </a:rPr>
              <a:t>,</a:t>
            </a:r>
            <a:endParaRPr lang="en-US" sz="2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Течење у колену и тунелу </a:t>
            </a:r>
          </a:p>
        </p:txBody>
      </p:sp>
      <p:pic>
        <p:nvPicPr>
          <p:cNvPr id="43014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36613"/>
            <a:ext cx="8640763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229" name="Rectangle 5"/>
          <p:cNvSpPr>
            <a:spLocks noChangeArrowheads="1"/>
          </p:cNvSpPr>
          <p:nvPr/>
        </p:nvSpPr>
        <p:spPr bwMode="auto">
          <a:xfrm>
            <a:off x="7380288" y="1839913"/>
            <a:ext cx="1662112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CS" sz="2000" b="0" i="1"/>
              <a:t>A</a:t>
            </a:r>
            <a:r>
              <a:rPr lang="sr-Latn-CS" sz="2000" b="0" i="1" baseline="-25000"/>
              <a:t>III</a:t>
            </a:r>
            <a:r>
              <a:rPr lang="sr-Latn-CS" sz="2000" b="0"/>
              <a:t> </a:t>
            </a:r>
            <a:r>
              <a:rPr lang="en-US" sz="2000" b="0">
                <a:sym typeface="Symbol" pitchFamily="18" charset="2"/>
              </a:rPr>
              <a:t></a:t>
            </a:r>
            <a:r>
              <a:rPr lang="sr-Latn-CS" sz="2000" b="0" i="1"/>
              <a:t>A</a:t>
            </a:r>
            <a:r>
              <a:rPr lang="en-US" sz="2000" b="0" baseline="-25000">
                <a:sym typeface="Symbol" pitchFamily="18" charset="2"/>
              </a:rPr>
              <a:t>0</a:t>
            </a:r>
            <a:r>
              <a:rPr lang="en-US" sz="2000" b="0">
                <a:sym typeface="Symbol" pitchFamily="18" charset="2"/>
              </a:rPr>
              <a:t> </a:t>
            </a:r>
            <a:r>
              <a:rPr lang="en-US" sz="2000" b="0"/>
              <a:t> 0.80</a:t>
            </a:r>
            <a:r>
              <a:rPr lang="en-US" sz="2000">
                <a:sym typeface="Symbol" pitchFamily="18" charset="2"/>
              </a:rPr>
              <a:t> </a:t>
            </a:r>
          </a:p>
        </p:txBody>
      </p:sp>
      <p:graphicFrame>
        <p:nvGraphicFramePr>
          <p:cNvPr id="436232" name="Object 8"/>
          <p:cNvGraphicFramePr>
            <a:graphicFrameLocks noChangeAspect="1"/>
          </p:cNvGraphicFramePr>
          <p:nvPr/>
        </p:nvGraphicFramePr>
        <p:xfrm>
          <a:off x="2555875" y="4148138"/>
          <a:ext cx="37258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1" name="Equation" r:id="rId4" imgW="1790700" imgH="254000" progId="Equation.3">
                  <p:embed/>
                </p:oleObj>
              </mc:Choice>
              <mc:Fallback>
                <p:oleObj name="Equation" r:id="rId4" imgW="1790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148138"/>
                        <a:ext cx="3725863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6231" name="Object 7"/>
          <p:cNvGraphicFramePr>
            <a:graphicFrameLocks noChangeAspect="1"/>
          </p:cNvGraphicFramePr>
          <p:nvPr/>
        </p:nvGraphicFramePr>
        <p:xfrm>
          <a:off x="2555875" y="4724400"/>
          <a:ext cx="19812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2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724400"/>
                        <a:ext cx="19812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6230" name="Object 6"/>
          <p:cNvGraphicFramePr>
            <a:graphicFrameLocks noChangeAspect="1"/>
          </p:cNvGraphicFramePr>
          <p:nvPr/>
        </p:nvGraphicFramePr>
        <p:xfrm>
          <a:off x="2571736" y="5305444"/>
          <a:ext cx="12334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3" name="Equation" r:id="rId8" imgW="596880" imgH="419040" progId="Equation.3">
                  <p:embed/>
                </p:oleObj>
              </mc:Choice>
              <mc:Fallback>
                <p:oleObj name="Equation" r:id="rId8" imgW="596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5305444"/>
                        <a:ext cx="123348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611188" y="4437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8785225" cy="609601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Течење у тунелу – хидрауличка шема </a:t>
            </a:r>
          </a:p>
        </p:txBody>
      </p:sp>
      <p:pic>
        <p:nvPicPr>
          <p:cNvPr id="44041" name="Picture 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65175"/>
            <a:ext cx="8569325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7257" name="Object 9"/>
          <p:cNvGraphicFramePr>
            <a:graphicFrameLocks noChangeAspect="1"/>
          </p:cNvGraphicFramePr>
          <p:nvPr/>
        </p:nvGraphicFramePr>
        <p:xfrm>
          <a:off x="684213" y="3500438"/>
          <a:ext cx="4752975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4" name="Equation" r:id="rId4" imgW="2527300" imgH="419100" progId="Equation.3">
                  <p:embed/>
                </p:oleObj>
              </mc:Choice>
              <mc:Fallback>
                <p:oleObj name="Equation" r:id="rId4" imgW="2527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500438"/>
                        <a:ext cx="4752975" cy="788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256" name="Object 8"/>
          <p:cNvGraphicFramePr>
            <a:graphicFrameLocks noChangeAspect="1"/>
          </p:cNvGraphicFramePr>
          <p:nvPr/>
        </p:nvGraphicFramePr>
        <p:xfrm>
          <a:off x="6011863" y="3509963"/>
          <a:ext cx="29511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5" name="Equation" r:id="rId6" imgW="1663700" imgH="520700" progId="Equation.3">
                  <p:embed/>
                </p:oleObj>
              </mc:Choice>
              <mc:Fallback>
                <p:oleObj name="Equation" r:id="rId6" imgW="1663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509963"/>
                        <a:ext cx="2951162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255" name="Object 7"/>
          <p:cNvGraphicFramePr>
            <a:graphicFrameLocks noChangeAspect="1"/>
          </p:cNvGraphicFramePr>
          <p:nvPr/>
        </p:nvGraphicFramePr>
        <p:xfrm>
          <a:off x="755650" y="4581525"/>
          <a:ext cx="3240088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6" name="Equation" r:id="rId8" imgW="1790700" imgH="571500" progId="Equation.3">
                  <p:embed/>
                </p:oleObj>
              </mc:Choice>
              <mc:Fallback>
                <p:oleObj name="Equation" r:id="rId8" imgW="1790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581525"/>
                        <a:ext cx="3240088" cy="103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254" name="Object 6"/>
          <p:cNvGraphicFramePr>
            <a:graphicFrameLocks noChangeAspect="1"/>
          </p:cNvGraphicFramePr>
          <p:nvPr/>
        </p:nvGraphicFramePr>
        <p:xfrm>
          <a:off x="4645025" y="4725988"/>
          <a:ext cx="2879725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7" name="Equation" r:id="rId10" imgW="1511300" imgH="469900" progId="Equation.3">
                  <p:embed/>
                </p:oleObj>
              </mc:Choice>
              <mc:Fallback>
                <p:oleObj name="Equation" r:id="rId10" imgW="1511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4725988"/>
                        <a:ext cx="2879725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253" name="Object 5"/>
          <p:cNvGraphicFramePr>
            <a:graphicFrameLocks noChangeAspect="1"/>
          </p:cNvGraphicFramePr>
          <p:nvPr/>
        </p:nvGraphicFramePr>
        <p:xfrm>
          <a:off x="755650" y="5969000"/>
          <a:ext cx="179228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Equation" r:id="rId12" imgW="990170" imgH="406224" progId="Equation.3">
                  <p:embed/>
                </p:oleObj>
              </mc:Choice>
              <mc:Fallback>
                <p:oleObj name="Equation" r:id="rId12" imgW="990170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969000"/>
                        <a:ext cx="1792288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252" name="Object 4"/>
          <p:cNvGraphicFramePr>
            <a:graphicFrameLocks noChangeAspect="1"/>
          </p:cNvGraphicFramePr>
          <p:nvPr/>
        </p:nvGraphicFramePr>
        <p:xfrm>
          <a:off x="2843213" y="6040438"/>
          <a:ext cx="15843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Equation" r:id="rId14" imgW="749300" imgH="228600" progId="Equation.3">
                  <p:embed/>
                </p:oleObj>
              </mc:Choice>
              <mc:Fallback>
                <p:oleObj name="Equation" r:id="rId14" imgW="749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040438"/>
                        <a:ext cx="1584325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2538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062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633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954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4510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06" y="0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Брана “Сврачково”- течење у Тунелу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мали проток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SvrackovoTunel mali protok.jpg"/>
          <p:cNvPicPr>
            <a:picLocks noChangeAspect="1"/>
          </p:cNvPicPr>
          <p:nvPr/>
        </p:nvPicPr>
        <p:blipFill>
          <a:blip r:embed="rId2" cstate="print">
            <a:lum contrast="21000"/>
          </a:blip>
          <a:stretch>
            <a:fillRect/>
          </a:stretch>
        </p:blipFill>
        <p:spPr>
          <a:xfrm>
            <a:off x="571472" y="1234626"/>
            <a:ext cx="8145506" cy="54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06" y="0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Брана “Сврачково”- течење у Тунелу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средњи проток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 descr="SvrackovoTunel srednji protok.jpg"/>
          <p:cNvPicPr>
            <a:picLocks noChangeAspect="1"/>
          </p:cNvPicPr>
          <p:nvPr/>
        </p:nvPicPr>
        <p:blipFill>
          <a:blip r:embed="rId2" cstate="print">
            <a:lum contrast="18000"/>
          </a:blip>
          <a:stretch>
            <a:fillRect/>
          </a:stretch>
        </p:blipFill>
        <p:spPr>
          <a:xfrm>
            <a:off x="857224" y="1303863"/>
            <a:ext cx="7429552" cy="50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06" y="0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Брана “Сврачково”- течење у Тунелу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велики - рачунски проток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 descr="Svrackovo Tunel racunski protok.jpg"/>
          <p:cNvPicPr>
            <a:picLocks noChangeAspect="1"/>
          </p:cNvPicPr>
          <p:nvPr/>
        </p:nvPicPr>
        <p:blipFill>
          <a:blip r:embed="rId2" cstate="print">
            <a:lum contrast="18000"/>
          </a:blip>
          <a:stretch>
            <a:fillRect/>
          </a:stretch>
        </p:blipFill>
        <p:spPr>
          <a:xfrm>
            <a:off x="857224" y="1142984"/>
            <a:ext cx="7572428" cy="52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Прелаз са кружног на квадратни пресек </a:t>
            </a:r>
          </a:p>
        </p:txBody>
      </p:sp>
      <p:pic>
        <p:nvPicPr>
          <p:cNvPr id="244739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060575"/>
            <a:ext cx="8353425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1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Шахтни прелив – скица </a:t>
            </a:r>
          </a:p>
        </p:txBody>
      </p:sp>
      <p:pic>
        <p:nvPicPr>
          <p:cNvPr id="232451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742950"/>
            <a:ext cx="6624637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1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Умирујуће базен шахтног прелива </a:t>
            </a:r>
          </a:p>
        </p:txBody>
      </p:sp>
      <p:pic>
        <p:nvPicPr>
          <p:cNvPr id="245763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04888"/>
            <a:ext cx="7343775" cy="55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8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4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Брана “Сврачково”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 Излазни портал Тунела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3" name="Picture 2" descr="Svrackovo Izlazni protal Tune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714488"/>
            <a:ext cx="6742203" cy="46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Вертикална прелазница </a:t>
            </a:r>
          </a:p>
        </p:txBody>
      </p:sp>
      <p:pic>
        <p:nvPicPr>
          <p:cNvPr id="45062" name="Picture 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57229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058" name="Object 5"/>
          <p:cNvGraphicFramePr>
            <a:graphicFrameLocks noChangeAspect="1"/>
          </p:cNvGraphicFramePr>
          <p:nvPr/>
        </p:nvGraphicFramePr>
        <p:xfrm>
          <a:off x="2411413" y="4035425"/>
          <a:ext cx="2944812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Equation" r:id="rId4" imgW="1574800" imgH="431800" progId="Equation.3">
                  <p:embed/>
                </p:oleObj>
              </mc:Choice>
              <mc:Fallback>
                <p:oleObj name="Equation" r:id="rId4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035425"/>
                        <a:ext cx="2944812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5508625" y="4003675"/>
          <a:ext cx="12652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name="Equation" r:id="rId6" imgW="672808" imgH="431613" progId="Equation.3">
                  <p:embed/>
                </p:oleObj>
              </mc:Choice>
              <mc:Fallback>
                <p:oleObj name="Equation" r:id="rId6" imgW="67280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003675"/>
                        <a:ext cx="1265238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0" y="287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0" y="3298825"/>
            <a:ext cx="288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 b="0">
                <a:solidFill>
                  <a:schemeClr val="tx1"/>
                </a:solidFill>
                <a:cs typeface="Times New Roman" pitchFamily="18" charset="0"/>
              </a:rPr>
              <a:t>   </a:t>
            </a: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5060" name="Object 8"/>
          <p:cNvGraphicFramePr>
            <a:graphicFrameLocks noChangeAspect="1"/>
          </p:cNvGraphicFramePr>
          <p:nvPr/>
        </p:nvGraphicFramePr>
        <p:xfrm>
          <a:off x="3492500" y="5087938"/>
          <a:ext cx="2303463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Equation" r:id="rId8" imgW="888614" imgH="431613" progId="Equation.3">
                  <p:embed/>
                </p:oleObj>
              </mc:Choice>
              <mc:Fallback>
                <p:oleObj name="Equation" r:id="rId8" imgW="888614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087938"/>
                        <a:ext cx="2303463" cy="1117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0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4"/>
            <a:ext cx="9072594" cy="1098534"/>
          </a:xfrm>
        </p:spPr>
        <p:txBody>
          <a:bodyPr/>
          <a:lstStyle/>
          <a:p>
            <a:pPr eaLnBrk="1" hangingPunct="1"/>
            <a:r>
              <a:rPr lang="sr-Cyrl-RS" sz="3600" b="1" dirty="0" smtClean="0">
                <a:solidFill>
                  <a:schemeClr val="accent2"/>
                </a:solidFill>
              </a:rPr>
              <a:t>Брана “Сврачково”</a:t>
            </a:r>
            <a:br>
              <a:rPr lang="sr-Cyrl-RS" sz="3600" b="1" dirty="0" smtClean="0">
                <a:solidFill>
                  <a:schemeClr val="accent2"/>
                </a:solidFill>
              </a:rPr>
            </a:br>
            <a:r>
              <a:rPr lang="sr-Cyrl-RS" sz="3600" b="1" dirty="0" smtClean="0">
                <a:solidFill>
                  <a:schemeClr val="accent2"/>
                </a:solidFill>
              </a:rPr>
              <a:t> Умирујући базен са Прелазницом</a:t>
            </a: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 descr="Svrackovo Umirujuci Bazen.jpg"/>
          <p:cNvPicPr>
            <a:picLocks noChangeAspect="1"/>
          </p:cNvPicPr>
          <p:nvPr/>
        </p:nvPicPr>
        <p:blipFill>
          <a:blip r:embed="rId2" cstate="print">
            <a:lum bright="15000" contrast="16000"/>
          </a:blip>
          <a:stretch>
            <a:fillRect/>
          </a:stretch>
        </p:blipFill>
        <p:spPr>
          <a:xfrm>
            <a:off x="928662" y="1643050"/>
            <a:ext cx="6930951" cy="46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36036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Поступак прорачуна </a:t>
            </a:r>
          </a:p>
        </p:txBody>
      </p:sp>
      <p:pic>
        <p:nvPicPr>
          <p:cNvPr id="46086" name="Picture 6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6250"/>
            <a:ext cx="69850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14"/>
          <p:cNvSpPr>
            <a:spLocks noChangeArrowheads="1"/>
          </p:cNvSpPr>
          <p:nvPr/>
        </p:nvSpPr>
        <p:spPr bwMode="auto">
          <a:xfrm>
            <a:off x="107950" y="3546475"/>
            <a:ext cx="90360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Cyrl-CS" sz="1600" b="0" dirty="0"/>
              <a:t>Претпоставља се вредност пречника шахта, </a:t>
            </a:r>
            <a:r>
              <a:rPr lang="sl-SI" sz="1600" i="1" dirty="0">
                <a:solidFill>
                  <a:schemeClr val="tx1"/>
                </a:solidFill>
              </a:rPr>
              <a:t>D</a:t>
            </a:r>
            <a:r>
              <a:rPr lang="sr-Cyrl-CS" sz="1600" b="0" dirty="0"/>
              <a:t>, и коте круне прелива</a:t>
            </a:r>
            <a:r>
              <a:rPr lang="sl-SI" sz="1600" b="0" dirty="0"/>
              <a:t>, </a:t>
            </a:r>
            <a:r>
              <a:rPr lang="sl-SI" sz="1600" i="1" dirty="0">
                <a:solidFill>
                  <a:schemeClr val="tx1"/>
                </a:solidFill>
              </a:rPr>
              <a:t>Z</a:t>
            </a:r>
            <a:r>
              <a:rPr lang="sl-SI" sz="1600" i="1" baseline="-25000" dirty="0">
                <a:solidFill>
                  <a:schemeClr val="tx1"/>
                </a:solidFill>
              </a:rPr>
              <a:t>KP</a:t>
            </a:r>
            <a:r>
              <a:rPr lang="sr-Cyrl-CS" sz="1600" b="0" dirty="0"/>
              <a:t>.</a:t>
            </a:r>
            <a:endParaRPr lang="en-US" sz="1600" b="0" dirty="0"/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Cyrl-CS" sz="1600" b="0" dirty="0"/>
              <a:t>П</a:t>
            </a:r>
            <a:r>
              <a:rPr lang="sr-Latn-CS" sz="1600" b="0" dirty="0"/>
              <a:t>роце</a:t>
            </a:r>
            <a:r>
              <a:rPr lang="sr-Cyrl-CS" sz="1600" b="0" dirty="0"/>
              <a:t>њује се </a:t>
            </a:r>
            <a:r>
              <a:rPr lang="sr-Latn-CS" sz="1600" b="0" dirty="0"/>
              <a:t>пречник</a:t>
            </a:r>
            <a:r>
              <a:rPr lang="sr-Cyrl-CS" sz="1600" b="0" dirty="0"/>
              <a:t>а </a:t>
            </a:r>
            <a:r>
              <a:rPr lang="sr-Latn-CS" sz="1600" b="0" dirty="0"/>
              <a:t>тунела</a:t>
            </a:r>
            <a:r>
              <a:rPr lang="sr-Cyrl-CS" sz="1600" b="0" dirty="0"/>
              <a:t> из: 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endParaRPr lang="sr-Cyrl-CS" sz="1600" b="0" dirty="0"/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Cyrl-CS" sz="1600" b="0" dirty="0"/>
              <a:t>Р</a:t>
            </a:r>
            <a:r>
              <a:rPr lang="sr-Latn-CS" sz="1600" b="0" dirty="0"/>
              <a:t>ачуна се полупречник кривине</a:t>
            </a:r>
            <a:r>
              <a:rPr lang="en-US" sz="1600" b="0" dirty="0"/>
              <a:t>,</a:t>
            </a:r>
            <a:r>
              <a:rPr lang="sr-Cyrl-CS" sz="1600" b="0" dirty="0"/>
              <a:t> </a:t>
            </a:r>
            <a:r>
              <a:rPr lang="sl-SI" sz="1600" i="1" dirty="0">
                <a:solidFill>
                  <a:srgbClr val="006600"/>
                </a:solidFill>
              </a:rPr>
              <a:t>R</a:t>
            </a:r>
            <a:r>
              <a:rPr lang="sl-SI" sz="1600" b="0" dirty="0"/>
              <a:t>,</a:t>
            </a:r>
            <a:r>
              <a:rPr lang="en-US" sz="1600" b="0" dirty="0"/>
              <a:t> </a:t>
            </a:r>
            <a:r>
              <a:rPr lang="sr-Latn-CS" sz="1600" b="0" dirty="0"/>
              <a:t>на основу чега се одређује кота дефлектора, </a:t>
            </a:r>
            <a:r>
              <a:rPr lang="sr-Latn-CS" sz="1600" i="1" dirty="0">
                <a:solidFill>
                  <a:srgbClr val="006600"/>
                </a:solidFill>
              </a:rPr>
              <a:t>Z</a:t>
            </a:r>
            <a:r>
              <a:rPr lang="sr-Latn-CS" sz="1600" baseline="-25000" dirty="0">
                <a:solidFill>
                  <a:srgbClr val="006600"/>
                </a:solidFill>
              </a:rPr>
              <a:t>II</a:t>
            </a:r>
            <a:r>
              <a:rPr lang="en-US" sz="1600" b="0" dirty="0"/>
              <a:t>.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Latn-CS" sz="1600" b="0" dirty="0"/>
              <a:t>Са усвојеном котом дефлектора рачуна се површина пресека дефлектора</a:t>
            </a:r>
            <a:r>
              <a:rPr lang="en-US" sz="1600" b="0" dirty="0"/>
              <a:t>, </a:t>
            </a:r>
            <a:r>
              <a:rPr lang="sr-Cyrl-CS" sz="1600" b="0" dirty="0"/>
              <a:t>односно површина шахта, </a:t>
            </a:r>
            <a:r>
              <a:rPr lang="sr-Latn-CS" sz="1600" b="0" dirty="0"/>
              <a:t>која треба да буде </a:t>
            </a:r>
            <a:r>
              <a:rPr lang="sr-Cyrl-CS" sz="1600" b="0" dirty="0"/>
              <a:t>једнака </a:t>
            </a:r>
            <a:r>
              <a:rPr lang="sr-Latn-CS" sz="1600" b="0" dirty="0"/>
              <a:t>површини </a:t>
            </a:r>
            <a:r>
              <a:rPr lang="en-US" sz="1600" b="0" baseline="30000" dirty="0">
                <a:solidFill>
                  <a:srgbClr val="FF0000"/>
                </a:solidFill>
              </a:rPr>
              <a:t>(1)</a:t>
            </a:r>
            <a:r>
              <a:rPr lang="sr-Latn-CS" sz="1600" b="0" i="1" dirty="0">
                <a:solidFill>
                  <a:srgbClr val="FF0000"/>
                </a:solidFill>
              </a:rPr>
              <a:t>А</a:t>
            </a:r>
            <a:r>
              <a:rPr lang="en-US" sz="1600" b="0" baseline="-25000" dirty="0">
                <a:solidFill>
                  <a:srgbClr val="FF0000"/>
                </a:solidFill>
              </a:rPr>
              <a:t>0</a:t>
            </a:r>
            <a:r>
              <a:rPr lang="en-US" sz="1600" b="0" dirty="0"/>
              <a:t>. </a:t>
            </a:r>
            <a:r>
              <a:rPr lang="sr-Latn-CS" sz="1600" b="0" dirty="0"/>
              <a:t>Ако се </a:t>
            </a:r>
            <a:r>
              <a:rPr lang="sr-Cyrl-CS" sz="1600" b="0" dirty="0">
                <a:solidFill>
                  <a:srgbClr val="FF0000"/>
                </a:solidFill>
              </a:rPr>
              <a:t>разликују </a:t>
            </a:r>
            <a:r>
              <a:rPr lang="sr-Latn-CS" sz="1600" b="0" dirty="0">
                <a:solidFill>
                  <a:srgbClr val="FF0000"/>
                </a:solidFill>
              </a:rPr>
              <a:t>поновити поступак од тачке</a:t>
            </a:r>
            <a:r>
              <a:rPr lang="en-US" sz="1600" b="0" dirty="0">
                <a:solidFill>
                  <a:srgbClr val="FF0000"/>
                </a:solidFill>
              </a:rPr>
              <a:t> </a:t>
            </a:r>
            <a:r>
              <a:rPr lang="en-US" sz="1600" b="0" dirty="0" smtClean="0">
                <a:solidFill>
                  <a:srgbClr val="FF0000"/>
                </a:solidFill>
              </a:rPr>
              <a:t>3</a:t>
            </a:r>
            <a:r>
              <a:rPr lang="en-US" sz="1600" b="0" dirty="0" smtClean="0"/>
              <a:t>.</a:t>
            </a:r>
            <a:endParaRPr lang="en-US" sz="1600" b="0" dirty="0"/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Cyrl-CS" sz="1600" b="0" dirty="0"/>
              <a:t>П</a:t>
            </a:r>
            <a:r>
              <a:rPr lang="sr-Latn-CS" sz="1600" b="0" dirty="0"/>
              <a:t>роверити запуњеност излазног пресека </a:t>
            </a:r>
            <a:r>
              <a:rPr lang="sr-Cyrl-CS" sz="1600" b="0" dirty="0"/>
              <a:t>преко </a:t>
            </a:r>
            <a:r>
              <a:rPr lang="sr-Latn-CS" sz="1600" b="0" dirty="0"/>
              <a:t>линиј</a:t>
            </a:r>
            <a:r>
              <a:rPr lang="sr-Cyrl-CS" sz="1600" b="0" dirty="0"/>
              <a:t>е </a:t>
            </a:r>
            <a:r>
              <a:rPr lang="sr-Latn-CS" sz="1600" b="0" dirty="0"/>
              <a:t>нивоа између дефлектора и излазног пресека</a:t>
            </a:r>
            <a:r>
              <a:rPr lang="en-US" sz="1600" b="0" dirty="0"/>
              <a:t>. </a:t>
            </a:r>
            <a:r>
              <a:rPr lang="sr-Latn-CS" sz="1600" b="0" dirty="0"/>
              <a:t>Ако </a:t>
            </a:r>
            <a:r>
              <a:rPr lang="en-US" sz="1600" b="0" dirty="0" err="1"/>
              <a:t>је</a:t>
            </a:r>
            <a:r>
              <a:rPr lang="en-US" sz="1600" b="0" dirty="0"/>
              <a:t> </a:t>
            </a:r>
            <a:r>
              <a:rPr lang="sr-Latn-CS" sz="1600" b="0" dirty="0"/>
              <a:t>испуњеност</a:t>
            </a:r>
            <a:r>
              <a:rPr lang="en-US" sz="1600" b="0" dirty="0"/>
              <a:t> </a:t>
            </a:r>
            <a:r>
              <a:rPr lang="en-US" sz="1600" b="0" dirty="0" err="1">
                <a:solidFill>
                  <a:srgbClr val="FF0000"/>
                </a:solidFill>
              </a:rPr>
              <a:t>већа</a:t>
            </a:r>
            <a:r>
              <a:rPr lang="en-US" sz="1600" b="0" dirty="0">
                <a:solidFill>
                  <a:srgbClr val="FF0000"/>
                </a:solidFill>
              </a:rPr>
              <a:t> </a:t>
            </a:r>
            <a:r>
              <a:rPr lang="sr-Latn-CS" sz="1600" b="0" dirty="0">
                <a:solidFill>
                  <a:srgbClr val="FF0000"/>
                </a:solidFill>
              </a:rPr>
              <a:t>од</a:t>
            </a:r>
            <a:r>
              <a:rPr lang="en-US" sz="1600" b="0" dirty="0">
                <a:solidFill>
                  <a:srgbClr val="FF0000"/>
                </a:solidFill>
              </a:rPr>
              <a:t> 80%, </a:t>
            </a:r>
            <a:r>
              <a:rPr lang="sr-Latn-CS" sz="1600" b="0" dirty="0">
                <a:solidFill>
                  <a:srgbClr val="FF0000"/>
                </a:solidFill>
              </a:rPr>
              <a:t>пречник повећа</a:t>
            </a:r>
            <a:r>
              <a:rPr lang="sr-Cyrl-CS" sz="1600" b="0" dirty="0">
                <a:solidFill>
                  <a:srgbClr val="FF0000"/>
                </a:solidFill>
              </a:rPr>
              <a:t>ти</a:t>
            </a:r>
            <a:r>
              <a:rPr lang="en-US" sz="1600" b="0" dirty="0">
                <a:solidFill>
                  <a:srgbClr val="FF0000"/>
                </a:solidFill>
              </a:rPr>
              <a:t>, </a:t>
            </a:r>
            <a:r>
              <a:rPr lang="sr-Latn-CS" sz="1600" b="0" dirty="0">
                <a:solidFill>
                  <a:srgbClr val="FF0000"/>
                </a:solidFill>
              </a:rPr>
              <a:t>а поступак </a:t>
            </a:r>
            <a:r>
              <a:rPr lang="sr-Cyrl-CS" sz="1600" b="0" dirty="0">
                <a:solidFill>
                  <a:srgbClr val="FF0000"/>
                </a:solidFill>
              </a:rPr>
              <a:t>поновити </a:t>
            </a:r>
            <a:r>
              <a:rPr lang="sr-Latn-CS" sz="1600" b="0" dirty="0">
                <a:solidFill>
                  <a:srgbClr val="FF0000"/>
                </a:solidFill>
              </a:rPr>
              <a:t>од тачке</a:t>
            </a:r>
            <a:r>
              <a:rPr lang="en-US" sz="1600" b="0" dirty="0">
                <a:solidFill>
                  <a:srgbClr val="FF0000"/>
                </a:solidFill>
              </a:rPr>
              <a:t> </a:t>
            </a:r>
            <a:r>
              <a:rPr lang="en-US" sz="1600" b="0" dirty="0" smtClean="0">
                <a:solidFill>
                  <a:srgbClr val="FF0000"/>
                </a:solidFill>
              </a:rPr>
              <a:t>3</a:t>
            </a:r>
            <a:r>
              <a:rPr lang="en-US" sz="1600" b="0" dirty="0" smtClean="0"/>
              <a:t>. </a:t>
            </a:r>
            <a:endParaRPr lang="en-US" sz="1600" b="0" dirty="0"/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sr-Cyrl-CS" sz="1600" b="0" dirty="0"/>
              <a:t>Д</a:t>
            </a:r>
            <a:r>
              <a:rPr lang="sr-Latn-CS" sz="1600" b="0" dirty="0"/>
              <a:t>имензиони</a:t>
            </a:r>
            <a:r>
              <a:rPr lang="sr-Cyrl-CS" sz="1600" b="0" dirty="0"/>
              <a:t>сати</a:t>
            </a:r>
            <a:r>
              <a:rPr lang="sr-Latn-CS" sz="1600" b="0" dirty="0"/>
              <a:t> </a:t>
            </a:r>
            <a:r>
              <a:rPr lang="sr-Cyrl-CS" sz="1600" b="0" dirty="0"/>
              <a:t>линију </a:t>
            </a:r>
            <a:r>
              <a:rPr lang="sr-Latn-CS" sz="1600" b="0" dirty="0"/>
              <a:t>шахт</a:t>
            </a:r>
            <a:r>
              <a:rPr lang="sr-Cyrl-CS" sz="1600" b="0" dirty="0"/>
              <a:t>а</a:t>
            </a:r>
            <a:r>
              <a:rPr lang="en-US" sz="1600" b="0" dirty="0"/>
              <a:t>.</a:t>
            </a:r>
            <a:r>
              <a:rPr lang="en-US" sz="1600" dirty="0"/>
              <a:t> </a:t>
            </a:r>
          </a:p>
        </p:txBody>
      </p:sp>
      <p:graphicFrame>
        <p:nvGraphicFramePr>
          <p:cNvPr id="46082" name="Object 16"/>
          <p:cNvGraphicFramePr>
            <a:graphicFrameLocks noChangeAspect="1"/>
          </p:cNvGraphicFramePr>
          <p:nvPr/>
        </p:nvGraphicFramePr>
        <p:xfrm>
          <a:off x="1042988" y="4148138"/>
          <a:ext cx="885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3" name="Equation" r:id="rId4" imgW="888614" imgH="406224" progId="Equation.3">
                  <p:embed/>
                </p:oleObj>
              </mc:Choice>
              <mc:Fallback>
                <p:oleObj name="Equation" r:id="rId4" imgW="888614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148138"/>
                        <a:ext cx="88582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15"/>
          <p:cNvGraphicFramePr>
            <a:graphicFrameLocks noChangeAspect="1"/>
          </p:cNvGraphicFramePr>
          <p:nvPr/>
        </p:nvGraphicFramePr>
        <p:xfrm>
          <a:off x="2124075" y="4076700"/>
          <a:ext cx="95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Equation" r:id="rId6" imgW="952087" imgH="431613" progId="Equation.3">
                  <p:embed/>
                </p:oleObj>
              </mc:Choice>
              <mc:Fallback>
                <p:oleObj name="Equation" r:id="rId6" imgW="95208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076700"/>
                        <a:ext cx="95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Rectangle 18"/>
          <p:cNvSpPr>
            <a:spLocks noChangeArrowheads="1"/>
          </p:cNvSpPr>
          <p:nvPr/>
        </p:nvSpPr>
        <p:spPr bwMode="auto">
          <a:xfrm>
            <a:off x="0" y="2890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089" name="Rectangle 19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090" name="Rectangle 20"/>
          <p:cNvSpPr>
            <a:spLocks noChangeArrowheads="1"/>
          </p:cNvSpPr>
          <p:nvPr/>
        </p:nvSpPr>
        <p:spPr bwMode="auto">
          <a:xfrm>
            <a:off x="0" y="353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09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6084" name="Object 21"/>
          <p:cNvGraphicFramePr>
            <a:graphicFrameLocks noChangeAspect="1"/>
          </p:cNvGraphicFramePr>
          <p:nvPr/>
        </p:nvGraphicFramePr>
        <p:xfrm>
          <a:off x="3635375" y="3892550"/>
          <a:ext cx="159067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5" name="Equation" r:id="rId8" imgW="1586811" imgH="253890" progId="Equation.3">
                  <p:embed/>
                </p:oleObj>
              </mc:Choice>
              <mc:Fallback>
                <p:oleObj name="Equation" r:id="rId8" imgW="1586811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892550"/>
                        <a:ext cx="159067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61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36036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Поступак прорачуна - наставак </a:t>
            </a:r>
          </a:p>
        </p:txBody>
      </p:sp>
      <p:pic>
        <p:nvPicPr>
          <p:cNvPr id="246787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424862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100013"/>
            <a:ext cx="7772400" cy="1052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Излазна грађевина опточног тунела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пре адаптације у тунел шахтног прелива</a:t>
            </a:r>
          </a:p>
        </p:txBody>
      </p:sp>
      <p:pic>
        <p:nvPicPr>
          <p:cNvPr id="247811" name="Picture 3" descr="P1010055"/>
          <p:cNvPicPr>
            <a:picLocks noChangeAspect="1" noChangeArrowheads="1"/>
          </p:cNvPicPr>
          <p:nvPr/>
        </p:nvPicPr>
        <p:blipFill>
          <a:blip r:embed="rId2" cstate="print">
            <a:lum bright="2000" contrast="44000"/>
          </a:blip>
          <a:srcRect/>
          <a:stretch>
            <a:fillRect/>
          </a:stretch>
        </p:blipFill>
        <p:spPr bwMode="auto">
          <a:xfrm>
            <a:off x="5416550" y="1027113"/>
            <a:ext cx="369252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2" name="Picture 4" descr="P1010057"/>
          <p:cNvPicPr>
            <a:picLocks noChangeAspect="1" noChangeArrowheads="1"/>
          </p:cNvPicPr>
          <p:nvPr/>
        </p:nvPicPr>
        <p:blipFill>
          <a:blip r:embed="rId3" cstate="print">
            <a:lum bright="9000" contrast="17000"/>
          </a:blip>
          <a:srcRect/>
          <a:stretch>
            <a:fillRect/>
          </a:stretch>
        </p:blipFill>
        <p:spPr bwMode="auto">
          <a:xfrm>
            <a:off x="107950" y="1557338"/>
            <a:ext cx="51847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3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Шахтни прелив са широким прагом </a:t>
            </a:r>
          </a:p>
        </p:txBody>
      </p:sp>
      <p:pic>
        <p:nvPicPr>
          <p:cNvPr id="248835" name="Picture 33" descr="Monte da Rocha Dam, Sado river, Portugal saht"/>
          <p:cNvPicPr>
            <a:picLocks noChangeAspect="1" noChangeArrowheads="1"/>
          </p:cNvPicPr>
          <p:nvPr/>
        </p:nvPicPr>
        <p:blipFill>
          <a:blip r:embed="rId2" cstate="print">
            <a:lum bright="4000" contrast="12000"/>
          </a:blip>
          <a:srcRect/>
          <a:stretch>
            <a:fillRect/>
          </a:stretch>
        </p:blipFill>
        <p:spPr bwMode="auto">
          <a:xfrm>
            <a:off x="900113" y="981075"/>
            <a:ext cx="7129462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8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Наравно, може то и лепше</a:t>
            </a:r>
          </a:p>
        </p:txBody>
      </p:sp>
      <p:pic>
        <p:nvPicPr>
          <p:cNvPr id="249859" name="Picture 4" descr="ShaftSpillway"/>
          <p:cNvPicPr>
            <a:picLocks noChangeAspect="1" noChangeArrowheads="1"/>
          </p:cNvPicPr>
          <p:nvPr/>
        </p:nvPicPr>
        <p:blipFill>
          <a:blip r:embed="rId2" cstate="print">
            <a:lum bright="14000" contrast="16000"/>
          </a:blip>
          <a:srcRect/>
          <a:stretch>
            <a:fillRect/>
          </a:stretch>
        </p:blipFill>
        <p:spPr bwMode="auto">
          <a:xfrm>
            <a:off x="468313" y="860425"/>
            <a:ext cx="78486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Кутијасти прелив</a:t>
            </a:r>
          </a:p>
        </p:txBody>
      </p:sp>
      <p:pic>
        <p:nvPicPr>
          <p:cNvPr id="250883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57338"/>
            <a:ext cx="6697662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9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773238"/>
            <a:ext cx="4391025" cy="1944687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Типична диспозиција</a:t>
            </a:r>
            <a:br>
              <a:rPr lang="sr-Cyrl-CS" sz="3600" b="1" smtClean="0">
                <a:solidFill>
                  <a:schemeClr val="accent2"/>
                </a:solidFill>
              </a:rPr>
            </a:br>
            <a:r>
              <a:rPr lang="sr-Cyrl-CS" sz="3600" b="1" smtClean="0">
                <a:solidFill>
                  <a:schemeClr val="accent2"/>
                </a:solidFill>
              </a:rPr>
              <a:t> са насутом браном </a:t>
            </a:r>
          </a:p>
        </p:txBody>
      </p:sp>
      <p:pic>
        <p:nvPicPr>
          <p:cNvPr id="233475" name="Picture 3" descr="HE Sjenica (HE Uvac), Uvac, Srbija_2"/>
          <p:cNvPicPr>
            <a:picLocks noChangeAspect="1" noChangeArrowheads="1"/>
          </p:cNvPicPr>
          <p:nvPr/>
        </p:nvPicPr>
        <p:blipFill>
          <a:blip r:embed="rId2" cstate="print">
            <a:lum bright="13000" contrast="10000"/>
          </a:blip>
          <a:srcRect/>
          <a:stretch>
            <a:fillRect/>
          </a:stretch>
        </p:blipFill>
        <p:spPr bwMode="auto">
          <a:xfrm>
            <a:off x="250825" y="187325"/>
            <a:ext cx="442436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5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Упрошћени шахтни прелив</a:t>
            </a:r>
          </a:p>
        </p:txBody>
      </p:sp>
      <p:pic>
        <p:nvPicPr>
          <p:cNvPr id="251907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71625"/>
            <a:ext cx="8137525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9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Сифонски прелив</a:t>
            </a:r>
          </a:p>
        </p:txBody>
      </p:sp>
      <p:pic>
        <p:nvPicPr>
          <p:cNvPr id="252931" name="Picture 6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12875"/>
            <a:ext cx="7850187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54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914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Помоћни – Емергенциони прелив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253955" name="Picture 6" descr="Strucna ekskurzija IV godina 121"/>
          <p:cNvPicPr>
            <a:picLocks noChangeAspect="1" noChangeArrowheads="1"/>
          </p:cNvPicPr>
          <p:nvPr/>
        </p:nvPicPr>
        <p:blipFill>
          <a:blip r:embed="rId2" cstate="print">
            <a:lum contrast="13000"/>
          </a:blip>
          <a:srcRect/>
          <a:stretch>
            <a:fillRect/>
          </a:stretch>
        </p:blipFill>
        <p:spPr bwMode="auto">
          <a:xfrm>
            <a:off x="38862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6" name="Picture 7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908050"/>
            <a:ext cx="8713787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6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839200" cy="9144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Помоћни прелив</a:t>
            </a:r>
            <a:r>
              <a:rPr lang="en-US" sz="4000" b="1" smtClean="0">
                <a:solidFill>
                  <a:schemeClr val="accent2"/>
                </a:solidFill>
              </a:rPr>
              <a:t> </a:t>
            </a:r>
            <a:r>
              <a:rPr lang="sr-Cyrl-CS" sz="4000" b="1" smtClean="0">
                <a:solidFill>
                  <a:schemeClr val="accent2"/>
                </a:solidFill>
              </a:rPr>
              <a:t>са различитим котама круне насипа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254979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565400"/>
            <a:ext cx="646906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6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839200" cy="9144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Помоћни прелив</a:t>
            </a:r>
            <a:r>
              <a:rPr lang="en-US" sz="4000" b="1" smtClean="0">
                <a:solidFill>
                  <a:schemeClr val="accent2"/>
                </a:solidFill>
              </a:rPr>
              <a:t> </a:t>
            </a:r>
            <a:r>
              <a:rPr lang="sr-Cyrl-CS" sz="4000" b="1" smtClean="0">
                <a:solidFill>
                  <a:schemeClr val="accent2"/>
                </a:solidFill>
              </a:rPr>
              <a:t>са различитим котама круне насипа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256003" name="Picture 4" descr="Emergencioni preliv 3 polja USBR 3"/>
          <p:cNvPicPr>
            <a:picLocks noChangeAspect="1" noChangeArrowheads="1"/>
          </p:cNvPicPr>
          <p:nvPr/>
        </p:nvPicPr>
        <p:blipFill>
          <a:blip r:embed="rId2" cstate="print">
            <a:lum bright="6000" contrast="32000"/>
          </a:blip>
          <a:srcRect/>
          <a:stretch>
            <a:fillRect/>
          </a:stretch>
        </p:blipFill>
        <p:spPr bwMode="auto">
          <a:xfrm>
            <a:off x="1403350" y="1700213"/>
            <a:ext cx="6294438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7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“Осигурач” затварач (</a:t>
            </a:r>
            <a:r>
              <a:rPr lang="sl-SI" sz="4000" b="1" smtClean="0">
                <a:solidFill>
                  <a:schemeClr val="accent2"/>
                </a:solidFill>
              </a:rPr>
              <a:t>fuse gate)</a:t>
            </a:r>
            <a:endParaRPr lang="sr-Cyrl-CS" sz="4000" b="1" smtClean="0">
              <a:solidFill>
                <a:schemeClr val="accent2"/>
              </a:solidFill>
            </a:endParaRPr>
          </a:p>
        </p:txBody>
      </p:sp>
      <p:pic>
        <p:nvPicPr>
          <p:cNvPr id="257027" name="Picture 5" descr="Emergencioni zatvarac Fuse gat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852738"/>
            <a:ext cx="56880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 descr="Emergencioni zatvarac Fuse gat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538" y="1989138"/>
            <a:ext cx="408146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5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5" descr="Fuse Gate 1 USBR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-612775" y="1193800"/>
            <a:ext cx="70929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Помоћни прелив са 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осигурач затварачима</a:t>
            </a:r>
          </a:p>
        </p:txBody>
      </p:sp>
      <p:pic>
        <p:nvPicPr>
          <p:cNvPr id="499718" name="Picture 6" descr="Fuse Gate 2 USBR 3"/>
          <p:cNvPicPr>
            <a:picLocks noChangeAspect="1" noChangeArrowheads="1"/>
          </p:cNvPicPr>
          <p:nvPr/>
        </p:nvPicPr>
        <p:blipFill>
          <a:blip r:embed="rId3" cstate="print">
            <a:lum bright="6000" contrast="20000"/>
          </a:blip>
          <a:srcRect/>
          <a:stretch>
            <a:fillRect/>
          </a:stretch>
        </p:blipFill>
        <p:spPr bwMode="auto">
          <a:xfrm>
            <a:off x="4140200" y="1989138"/>
            <a:ext cx="47529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3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Степенасти прелив</a:t>
            </a:r>
          </a:p>
        </p:txBody>
      </p:sp>
      <p:pic>
        <p:nvPicPr>
          <p:cNvPr id="259075" name="Picture 2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795338"/>
            <a:ext cx="5976938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6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856662" cy="119697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Степенасти прелив – 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типови течења</a:t>
            </a: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66949" name="Object 5"/>
          <p:cNvGraphicFramePr>
            <a:graphicFrameLocks noChangeAspect="1"/>
          </p:cNvGraphicFramePr>
          <p:nvPr/>
        </p:nvGraphicFramePr>
        <p:xfrm>
          <a:off x="2484438" y="5229225"/>
          <a:ext cx="324008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1" name="Equation" r:id="rId3" imgW="1282700" imgH="368300" progId="Equation.3">
                  <p:embed/>
                </p:oleObj>
              </mc:Choice>
              <mc:Fallback>
                <p:oleObj name="Equation" r:id="rId3" imgW="1282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229225"/>
                        <a:ext cx="3240087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9" name="Picture 7" descr="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3" y="1341438"/>
            <a:ext cx="864235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37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Степенасти прелив</a:t>
            </a:r>
          </a:p>
        </p:txBody>
      </p:sp>
      <p:pic>
        <p:nvPicPr>
          <p:cNvPr id="260099" name="Picture 4" descr="F3t1E"/>
          <p:cNvPicPr>
            <a:picLocks noChangeAspect="1" noChangeArrowheads="1"/>
          </p:cNvPicPr>
          <p:nvPr/>
        </p:nvPicPr>
        <p:blipFill>
          <a:blip r:embed="rId2" cstate="print">
            <a:lum contrast="34000"/>
          </a:blip>
          <a:srcRect/>
          <a:stretch>
            <a:fillRect/>
          </a:stretch>
        </p:blipFill>
        <p:spPr bwMode="auto">
          <a:xfrm>
            <a:off x="2590800" y="838200"/>
            <a:ext cx="541496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0" name="Picture 5" descr="F7t6E"/>
          <p:cNvPicPr>
            <a:picLocks noChangeAspect="1" noChangeArrowheads="1"/>
          </p:cNvPicPr>
          <p:nvPr/>
        </p:nvPicPr>
        <p:blipFill>
          <a:blip r:embed="rId3" cstate="print">
            <a:lum contrast="45000"/>
          </a:blip>
          <a:srcRect/>
          <a:stretch>
            <a:fillRect/>
          </a:stretch>
        </p:blipFill>
        <p:spPr bwMode="auto">
          <a:xfrm>
            <a:off x="530225" y="4191000"/>
            <a:ext cx="40417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7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dirty="0" smtClean="0">
                <a:solidFill>
                  <a:schemeClr val="accent2"/>
                </a:solidFill>
              </a:rPr>
              <a:t>Шахтни прелив – </a:t>
            </a:r>
            <a:br>
              <a:rPr lang="sr-Cyrl-CS" sz="3600" b="1" dirty="0" smtClean="0">
                <a:solidFill>
                  <a:schemeClr val="accent2"/>
                </a:solidFill>
              </a:rPr>
            </a:br>
            <a:r>
              <a:rPr lang="sr-Cyrl-CS" sz="3600" b="1" dirty="0" smtClean="0">
                <a:solidFill>
                  <a:schemeClr val="accent2"/>
                </a:solidFill>
              </a:rPr>
              <a:t>брана Ровни</a:t>
            </a:r>
          </a:p>
        </p:txBody>
      </p:sp>
      <p:pic>
        <p:nvPicPr>
          <p:cNvPr id="4" name="Picture 3" descr="Saht rovni sa branom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57158" y="1142983"/>
            <a:ext cx="8429684" cy="54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b="1" dirty="0" smtClean="0">
                <a:solidFill>
                  <a:schemeClr val="accent2"/>
                </a:solidFill>
              </a:rPr>
              <a:t>Степенасти </a:t>
            </a:r>
            <a:r>
              <a:rPr lang="sr-Cyrl-RS" b="1" dirty="0" smtClean="0">
                <a:solidFill>
                  <a:schemeClr val="accent2"/>
                </a:solidFill>
              </a:rPr>
              <a:t> брзоток</a:t>
            </a:r>
            <a:endParaRPr lang="sr-Cyrl-CS" b="1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 descr="robert-bourassa-spillway-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85794"/>
            <a:ext cx="7524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41287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Степенаста заштита од ваљаног бетона</a:t>
            </a:r>
          </a:p>
        </p:txBody>
      </p:sp>
      <p:pic>
        <p:nvPicPr>
          <p:cNvPr id="26112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90813"/>
            <a:ext cx="8640763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4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785225" cy="811195"/>
          </a:xfrm>
        </p:spPr>
        <p:txBody>
          <a:bodyPr/>
          <a:lstStyle/>
          <a:p>
            <a:pPr eaLnBrk="1" hangingPunct="1"/>
            <a:r>
              <a:rPr lang="sr-Cyrl-CS" sz="3600" b="1" dirty="0" smtClean="0">
                <a:solidFill>
                  <a:schemeClr val="accent2"/>
                </a:solidFill>
              </a:rPr>
              <a:t>Ојачани насип који прима преливање</a:t>
            </a:r>
            <a:br>
              <a:rPr lang="sr-Cyrl-CS" sz="3600" b="1" dirty="0" smtClean="0">
                <a:solidFill>
                  <a:schemeClr val="accent2"/>
                </a:solidFill>
              </a:rPr>
            </a:b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Stepenasti Preliv preko nasute brane russian3.jpg"/>
          <p:cNvPicPr>
            <a:picLocks noChangeAspect="1"/>
          </p:cNvPicPr>
          <p:nvPr/>
        </p:nvPicPr>
        <p:blipFill>
          <a:blip r:embed="rId2" cstate="print">
            <a:lum bright="13000" contrast="21000"/>
          </a:blip>
          <a:stretch>
            <a:fillRect/>
          </a:stretch>
        </p:blipFill>
        <p:spPr>
          <a:xfrm>
            <a:off x="1071538" y="1428736"/>
            <a:ext cx="6854564" cy="439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115252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Ојачани насип који прима преливање</a:t>
            </a:r>
            <a:br>
              <a:rPr lang="sr-Cyrl-CS" sz="3600" b="1" smtClean="0">
                <a:solidFill>
                  <a:schemeClr val="accent2"/>
                </a:solidFill>
              </a:rPr>
            </a:br>
            <a:r>
              <a:rPr lang="sr-Cyrl-CS" sz="2800" b="1" smtClean="0">
                <a:solidFill>
                  <a:schemeClr val="accent2"/>
                </a:solidFill>
              </a:rPr>
              <a:t>(</a:t>
            </a:r>
            <a:r>
              <a:rPr lang="sl-SI" sz="2800" b="1" smtClean="0">
                <a:solidFill>
                  <a:schemeClr val="accent2"/>
                </a:solidFill>
              </a:rPr>
              <a:t>Mc Cay Lake Dam)</a:t>
            </a:r>
            <a:r>
              <a:rPr lang="sr-Cyrl-CS" sz="3600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62147" name="Picture 3" descr="McKay Lake Dam Spillway - ArmorFlex cellular concrete mats"/>
          <p:cNvPicPr>
            <a:picLocks noChangeAspect="1" noChangeArrowheads="1"/>
          </p:cNvPicPr>
          <p:nvPr/>
        </p:nvPicPr>
        <p:blipFill>
          <a:blip r:embed="rId2" cstate="print">
            <a:lum bright="6000" contrast="23000"/>
          </a:blip>
          <a:srcRect/>
          <a:stretch>
            <a:fillRect/>
          </a:stretch>
        </p:blipFill>
        <p:spPr bwMode="auto">
          <a:xfrm>
            <a:off x="1187450" y="1773238"/>
            <a:ext cx="5976938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5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57166"/>
            <a:ext cx="8785225" cy="811195"/>
          </a:xfrm>
        </p:spPr>
        <p:txBody>
          <a:bodyPr/>
          <a:lstStyle/>
          <a:p>
            <a:pPr eaLnBrk="1" hangingPunct="1"/>
            <a:r>
              <a:rPr lang="sr-Cyrl-CS" sz="3600" b="1" dirty="0" smtClean="0">
                <a:solidFill>
                  <a:schemeClr val="accent2"/>
                </a:solidFill>
              </a:rPr>
              <a:t>Ојачани насип који прима преливање</a:t>
            </a:r>
            <a:br>
              <a:rPr lang="sr-Cyrl-CS" sz="3600" b="1" dirty="0" smtClean="0">
                <a:solidFill>
                  <a:schemeClr val="accent2"/>
                </a:solidFill>
              </a:rPr>
            </a:br>
            <a:r>
              <a:rPr lang="sr-Cyrl-CS" sz="3600" b="1" dirty="0" smtClean="0">
                <a:solidFill>
                  <a:schemeClr val="accent2"/>
                </a:solidFill>
              </a:rPr>
              <a:t>од синтетичког материјала</a:t>
            </a:r>
            <a:br>
              <a:rPr lang="sr-Cyrl-CS" sz="3600" b="1" dirty="0" smtClean="0">
                <a:solidFill>
                  <a:schemeClr val="accent2"/>
                </a:solidFill>
              </a:rPr>
            </a:br>
            <a:endParaRPr lang="sr-Cyrl-C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spillway-down-chute-drop-Synthet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6715140" cy="50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07375" cy="6858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Степенасти прелив са сужењем</a:t>
            </a:r>
          </a:p>
        </p:txBody>
      </p:sp>
      <p:pic>
        <p:nvPicPr>
          <p:cNvPr id="263171" name="Picture 5" descr="P1100391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7000"/>
          </a:blip>
          <a:srcRect l="16806" t="10602" r="13567" b="10330"/>
          <a:stretch>
            <a:fillRect/>
          </a:stretch>
        </p:blipFill>
        <p:spPr bwMode="auto">
          <a:xfrm>
            <a:off x="1476375" y="981075"/>
            <a:ext cx="61214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7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4114800" cy="9144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Шахтни прелив – </a:t>
            </a:r>
            <a:br>
              <a:rPr lang="sr-Cyrl-CS" sz="3600" b="1" smtClean="0">
                <a:solidFill>
                  <a:schemeClr val="accent2"/>
                </a:solidFill>
              </a:rPr>
            </a:br>
            <a:r>
              <a:rPr lang="sr-Cyrl-CS" sz="3600" b="1" smtClean="0">
                <a:solidFill>
                  <a:schemeClr val="accent2"/>
                </a:solidFill>
              </a:rPr>
              <a:t>брана Тиквеш</a:t>
            </a:r>
          </a:p>
        </p:txBody>
      </p:sp>
      <p:pic>
        <p:nvPicPr>
          <p:cNvPr id="234499" name="Picture 4" descr="Tikves 3"/>
          <p:cNvPicPr>
            <a:picLocks noChangeAspect="1" noChangeArrowheads="1"/>
          </p:cNvPicPr>
          <p:nvPr/>
        </p:nvPicPr>
        <p:blipFill>
          <a:blip r:embed="rId2" cstate="print">
            <a:lum bright="11000" contrast="19000"/>
          </a:blip>
          <a:srcRect/>
          <a:stretch>
            <a:fillRect/>
          </a:stretch>
        </p:blipFill>
        <p:spPr bwMode="auto">
          <a:xfrm>
            <a:off x="0" y="2762250"/>
            <a:ext cx="6096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Picture 5" descr="Tikves"/>
          <p:cNvPicPr>
            <a:picLocks noChangeAspect="1" noChangeArrowheads="1"/>
          </p:cNvPicPr>
          <p:nvPr/>
        </p:nvPicPr>
        <p:blipFill>
          <a:blip r:embed="rId3" cstate="print">
            <a:lum bright="2000" contrast="21000"/>
          </a:blip>
          <a:srcRect/>
          <a:stretch>
            <a:fillRect/>
          </a:stretch>
        </p:blipFill>
        <p:spPr bwMode="auto">
          <a:xfrm>
            <a:off x="3810000" y="0"/>
            <a:ext cx="53340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5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dirty="0" smtClean="0">
                <a:solidFill>
                  <a:schemeClr val="accent2"/>
                </a:solidFill>
              </a:rPr>
              <a:t>Шахтни прелив – </a:t>
            </a:r>
            <a:br>
              <a:rPr lang="sr-Cyrl-CS" sz="3600" b="1" dirty="0" smtClean="0">
                <a:solidFill>
                  <a:schemeClr val="accent2"/>
                </a:solidFill>
              </a:rPr>
            </a:br>
            <a:r>
              <a:rPr lang="sr-Cyrl-CS" sz="3600" b="1" dirty="0" smtClean="0">
                <a:solidFill>
                  <a:schemeClr val="accent2"/>
                </a:solidFill>
              </a:rPr>
              <a:t>брана Бован</a:t>
            </a:r>
          </a:p>
        </p:txBody>
      </p:sp>
      <p:pic>
        <p:nvPicPr>
          <p:cNvPr id="5" name="Picture 4" descr="Bovan Saht"/>
          <p:cNvPicPr>
            <a:picLocks noChangeAspect="1" noChangeArrowheads="1"/>
          </p:cNvPicPr>
          <p:nvPr/>
        </p:nvPicPr>
        <p:blipFill>
          <a:blip r:embed="rId2" cstate="print">
            <a:lum bright="4000" contrast="24000"/>
          </a:blip>
          <a:srcRect/>
          <a:stretch>
            <a:fillRect/>
          </a:stretch>
        </p:blipFill>
        <p:spPr bwMode="auto">
          <a:xfrm>
            <a:off x="1042988" y="1268413"/>
            <a:ext cx="7056437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7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Шахтни прелив – </a:t>
            </a:r>
            <a:br>
              <a:rPr lang="sr-Cyrl-CS" sz="3600" b="1" smtClean="0">
                <a:solidFill>
                  <a:schemeClr val="accent2"/>
                </a:solidFill>
              </a:rPr>
            </a:br>
            <a:r>
              <a:rPr lang="sr-Cyrl-CS" sz="3600" b="1" smtClean="0">
                <a:solidFill>
                  <a:schemeClr val="accent2"/>
                </a:solidFill>
              </a:rPr>
              <a:t>брана Првонек</a:t>
            </a:r>
          </a:p>
        </p:txBody>
      </p:sp>
      <p:pic>
        <p:nvPicPr>
          <p:cNvPr id="235523" name="Picture 4" descr="SahtniP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79613" y="1268413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 descr="Prvonek (Sahtni preliv), Banjstica, Srbija"/>
          <p:cNvPicPr>
            <a:picLocks noChangeAspect="1" noChangeArrowheads="1"/>
          </p:cNvPicPr>
          <p:nvPr/>
        </p:nvPicPr>
        <p:blipFill>
          <a:blip r:embed="rId3" cstate="print">
            <a:lum contrast="9000"/>
          </a:blip>
          <a:srcRect/>
          <a:stretch>
            <a:fillRect/>
          </a:stretch>
        </p:blipFill>
        <p:spPr bwMode="auto">
          <a:xfrm>
            <a:off x="179388" y="3284538"/>
            <a:ext cx="45370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166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Шахтни прелив – Контролни пресеци </a:t>
            </a:r>
          </a:p>
        </p:txBody>
      </p:sp>
      <p:pic>
        <p:nvPicPr>
          <p:cNvPr id="236547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8566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5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5835</TotalTime>
  <Words>436</Words>
  <Application>Microsoft Office PowerPoint</Application>
  <PresentationFormat>On-screen Show (4:3)</PresentationFormat>
  <Paragraphs>79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Default Design</vt:lpstr>
      <vt:lpstr>Equation</vt:lpstr>
      <vt:lpstr>PowerPoint Presentation</vt:lpstr>
      <vt:lpstr>Шахтни прелив</vt:lpstr>
      <vt:lpstr>Шахтни прелив – скица </vt:lpstr>
      <vt:lpstr>Типична диспозиција  са насутом браном </vt:lpstr>
      <vt:lpstr>Шахтни прелив –  брана Ровни</vt:lpstr>
      <vt:lpstr>Шахтни прелив –  брана Тиквеш</vt:lpstr>
      <vt:lpstr>Шахтни прелив –  брана Бован</vt:lpstr>
      <vt:lpstr>Шахтни прелив –  брана Првонек</vt:lpstr>
      <vt:lpstr>Шахтни прелив – Контролни пресеци </vt:lpstr>
      <vt:lpstr>Разлика притисака у пресеку колена </vt:lpstr>
      <vt:lpstr>Усклађеност капацитета шахта и левка </vt:lpstr>
      <vt:lpstr>Преливни левак са прилазном деоницом </vt:lpstr>
      <vt:lpstr>Прилазна деоница на брани Селова </vt:lpstr>
      <vt:lpstr>Кружни млаз и млаз праволинијског прелива </vt:lpstr>
      <vt:lpstr>Мере против ободног струјања </vt:lpstr>
      <vt:lpstr>Димензије прилазне деонице – “канала” </vt:lpstr>
      <vt:lpstr>Модел бране “Сврачково” Прилазна деоница – контрола Прелива</vt:lpstr>
      <vt:lpstr>Модел бране “Сврачково” Прилазна деоница – контрола Дефлектора</vt:lpstr>
      <vt:lpstr>Пресек дефлектора </vt:lpstr>
      <vt:lpstr>Брана “Сврачково” - Дефлектора и Аерација рачунски проток</vt:lpstr>
      <vt:lpstr>Брана “Сврачково” - Дефлектор и Аерација мањи проток</vt:lpstr>
      <vt:lpstr>Аерација дефлектора </vt:lpstr>
      <vt:lpstr>Димензионисање шахта </vt:lpstr>
      <vt:lpstr>Течење у колену и тунелу </vt:lpstr>
      <vt:lpstr>Течење у тунелу – хидрауличка шема </vt:lpstr>
      <vt:lpstr>Брана “Сврачково”- течење у Тунелу мали проток</vt:lpstr>
      <vt:lpstr>Брана “Сврачково”- течење у Тунелу средњи проток</vt:lpstr>
      <vt:lpstr>Брана “Сврачково”- течење у Тунелу велики - рачунски проток</vt:lpstr>
      <vt:lpstr>Прелаз са кружног на квадратни пресек </vt:lpstr>
      <vt:lpstr>Умирујуће базен шахтног прелива </vt:lpstr>
      <vt:lpstr>Брана “Сврачково”  Излазни портал Тунела</vt:lpstr>
      <vt:lpstr>Вертикална прелазница </vt:lpstr>
      <vt:lpstr>Брана “Сврачково”  Умирујући базен са Прелазницом</vt:lpstr>
      <vt:lpstr>Поступак прорачуна </vt:lpstr>
      <vt:lpstr>Поступак прорачуна - наставак </vt:lpstr>
      <vt:lpstr>Излазна грађевина опточног тунела пре адаптације у тунел шахтног прелива</vt:lpstr>
      <vt:lpstr>Шахтни прелив са широким прагом </vt:lpstr>
      <vt:lpstr>Наравно, може то и лепше</vt:lpstr>
      <vt:lpstr>Кутијасти прелив</vt:lpstr>
      <vt:lpstr>Упрошћени шахтни прелив</vt:lpstr>
      <vt:lpstr>Сифонски прелив</vt:lpstr>
      <vt:lpstr>Помоћни – Емергенциони прелив</vt:lpstr>
      <vt:lpstr>Помоћни прелив са различитим котама круне насипа</vt:lpstr>
      <vt:lpstr>Помоћни прелив са различитим котама круне насипа</vt:lpstr>
      <vt:lpstr>“Осигурач” затварач (fuse gate)</vt:lpstr>
      <vt:lpstr>Помоћни прелив са  осигурач затварачима</vt:lpstr>
      <vt:lpstr>Степенасти прелив</vt:lpstr>
      <vt:lpstr>Степенасти прелив –  типови течења</vt:lpstr>
      <vt:lpstr>Степенасти прелив</vt:lpstr>
      <vt:lpstr>Степенасти  брзоток</vt:lpstr>
      <vt:lpstr>Степенаста заштита од ваљаног бетона</vt:lpstr>
      <vt:lpstr>Ојачани насип који прима преливање </vt:lpstr>
      <vt:lpstr>Ојачани насип који прима преливање (Mc Cay Lake Dam) </vt:lpstr>
      <vt:lpstr>Ојачани насип који прима преливање од синтетичког материјала </vt:lpstr>
      <vt:lpstr>Степенасти прелив са сужењем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284</cp:revision>
  <dcterms:created xsi:type="dcterms:W3CDTF">2003-02-08T13:16:46Z</dcterms:created>
  <dcterms:modified xsi:type="dcterms:W3CDTF">2021-11-22T11:01:02Z</dcterms:modified>
</cp:coreProperties>
</file>