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640" r:id="rId2"/>
    <p:sldId id="724" r:id="rId3"/>
    <p:sldId id="725" r:id="rId4"/>
    <p:sldId id="726" r:id="rId5"/>
    <p:sldId id="727" r:id="rId6"/>
    <p:sldId id="728" r:id="rId7"/>
    <p:sldId id="729" r:id="rId8"/>
    <p:sldId id="730" r:id="rId9"/>
    <p:sldId id="731" r:id="rId10"/>
    <p:sldId id="732" r:id="rId11"/>
    <p:sldId id="733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743" r:id="rId22"/>
    <p:sldId id="744" r:id="rId23"/>
    <p:sldId id="745" r:id="rId24"/>
    <p:sldId id="746" r:id="rId25"/>
    <p:sldId id="747" r:id="rId26"/>
    <p:sldId id="748" r:id="rId27"/>
    <p:sldId id="749" r:id="rId28"/>
    <p:sldId id="750" r:id="rId29"/>
    <p:sldId id="751" r:id="rId30"/>
    <p:sldId id="752" r:id="rId31"/>
    <p:sldId id="753" r:id="rId32"/>
    <p:sldId id="754" r:id="rId33"/>
    <p:sldId id="755" r:id="rId34"/>
    <p:sldId id="756" r:id="rId35"/>
    <p:sldId id="757" r:id="rId36"/>
    <p:sldId id="758" r:id="rId37"/>
    <p:sldId id="759" r:id="rId38"/>
    <p:sldId id="760" r:id="rId39"/>
    <p:sldId id="761" r:id="rId40"/>
    <p:sldId id="762" r:id="rId41"/>
    <p:sldId id="763" r:id="rId42"/>
    <p:sldId id="764" r:id="rId43"/>
    <p:sldId id="765" r:id="rId44"/>
    <p:sldId id="766" r:id="rId45"/>
    <p:sldId id="767" r:id="rId46"/>
    <p:sldId id="768" r:id="rId47"/>
    <p:sldId id="769" r:id="rId48"/>
    <p:sldId id="770" r:id="rId49"/>
    <p:sldId id="771" r:id="rId50"/>
    <p:sldId id="772" r:id="rId51"/>
    <p:sldId id="773" r:id="rId52"/>
    <p:sldId id="774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4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image" Target="../media/image81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12" Type="http://schemas.openxmlformats.org/officeDocument/2006/relationships/image" Target="../media/image80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0.png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48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2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9.w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8.wmf"/><Relationship Id="rId3" Type="http://schemas.openxmlformats.org/officeDocument/2006/relationships/image" Target="../media/image59.png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5" Type="http://schemas.openxmlformats.org/officeDocument/2006/relationships/image" Target="../media/image60.png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6.wmf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3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3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39.bin"/><Relationship Id="rId26" Type="http://schemas.openxmlformats.org/officeDocument/2006/relationships/oleObject" Target="../embeddings/oleObject43.bin"/><Relationship Id="rId3" Type="http://schemas.openxmlformats.org/officeDocument/2006/relationships/image" Target="../media/image82.png"/><Relationship Id="rId21" Type="http://schemas.openxmlformats.org/officeDocument/2006/relationships/image" Target="../media/image77.wmf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75.wmf"/><Relationship Id="rId25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.bin"/><Relationship Id="rId20" Type="http://schemas.openxmlformats.org/officeDocument/2006/relationships/oleObject" Target="../embeddings/oleObject40.bin"/><Relationship Id="rId29" Type="http://schemas.openxmlformats.org/officeDocument/2006/relationships/image" Target="../media/image81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72.wmf"/><Relationship Id="rId24" Type="http://schemas.openxmlformats.org/officeDocument/2006/relationships/oleObject" Target="../embeddings/oleObject42.bin"/><Relationship Id="rId5" Type="http://schemas.openxmlformats.org/officeDocument/2006/relationships/image" Target="../media/image69.wmf"/><Relationship Id="rId15" Type="http://schemas.openxmlformats.org/officeDocument/2006/relationships/image" Target="../media/image74.wmf"/><Relationship Id="rId23" Type="http://schemas.openxmlformats.org/officeDocument/2006/relationships/image" Target="../media/image78.wmf"/><Relationship Id="rId28" Type="http://schemas.openxmlformats.org/officeDocument/2006/relationships/oleObject" Target="../embeddings/oleObject44.bin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76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71.wmf"/><Relationship Id="rId14" Type="http://schemas.openxmlformats.org/officeDocument/2006/relationships/oleObject" Target="../embeddings/oleObject37.bin"/><Relationship Id="rId22" Type="http://schemas.openxmlformats.org/officeDocument/2006/relationships/oleObject" Target="../embeddings/oleObject41.bin"/><Relationship Id="rId27" Type="http://schemas.openxmlformats.org/officeDocument/2006/relationships/image" Target="../media/image8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Академске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  <a:endParaRPr lang="sr-Cyrl-RS" sz="3200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.1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1300" i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/202</a:t>
            </a:r>
            <a:r>
              <a:rPr lang="en-U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93" y="116632"/>
            <a:ext cx="1155700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497888" cy="62071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Преломи  у  нивелети  брзотока</a:t>
            </a:r>
            <a:br>
              <a:rPr lang="sr-Cyrl-CS" sz="40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а) Улазни нагиб стрмији од излазног</a:t>
            </a:r>
          </a:p>
        </p:txBody>
      </p:sp>
      <p:pic>
        <p:nvPicPr>
          <p:cNvPr id="207875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3600"/>
            <a:ext cx="8137525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67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97888" cy="433388"/>
          </a:xfrm>
        </p:spPr>
        <p:txBody>
          <a:bodyPr/>
          <a:lstStyle/>
          <a:p>
            <a:pPr eaLnBrk="1" hangingPunct="1"/>
            <a:r>
              <a:rPr lang="sl-SI" sz="3200" b="1" smtClean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) Улазни нагиб блажи од излазног</a:t>
            </a:r>
          </a:p>
        </p:txBody>
      </p:sp>
      <p:pic>
        <p:nvPicPr>
          <p:cNvPr id="29707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3" y="692150"/>
            <a:ext cx="8567737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293" name="Object 5"/>
          <p:cNvGraphicFramePr>
            <a:graphicFrameLocks noChangeAspect="1"/>
          </p:cNvGraphicFramePr>
          <p:nvPr/>
        </p:nvGraphicFramePr>
        <p:xfrm>
          <a:off x="179388" y="3429000"/>
          <a:ext cx="25352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name="Equation" r:id="rId4" imgW="1447800" imgH="381000" progId="Equation.3">
                  <p:embed/>
                </p:oleObj>
              </mc:Choice>
              <mc:Fallback>
                <p:oleObj name="Equation" r:id="rId4" imgW="1447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429000"/>
                        <a:ext cx="2535237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9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295" name="Object 7"/>
          <p:cNvGraphicFramePr>
            <a:graphicFrameLocks noChangeAspect="1"/>
          </p:cNvGraphicFramePr>
          <p:nvPr/>
        </p:nvGraphicFramePr>
        <p:xfrm>
          <a:off x="250825" y="3213100"/>
          <a:ext cx="24511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5" name="Equation" r:id="rId6" imgW="1396394" imgH="406224" progId="Equation.3">
                  <p:embed/>
                </p:oleObj>
              </mc:Choice>
              <mc:Fallback>
                <p:oleObj name="Equation" r:id="rId6" imgW="1396394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213100"/>
                        <a:ext cx="2451100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Rectangle 10"/>
          <p:cNvSpPr>
            <a:spLocks noChangeArrowheads="1"/>
          </p:cNvSpPr>
          <p:nvPr/>
        </p:nvSpPr>
        <p:spPr bwMode="auto">
          <a:xfrm>
            <a:off x="0" y="3141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297" name="Object 9"/>
          <p:cNvGraphicFramePr>
            <a:graphicFrameLocks noChangeAspect="1"/>
          </p:cNvGraphicFramePr>
          <p:nvPr/>
        </p:nvGraphicFramePr>
        <p:xfrm>
          <a:off x="107950" y="4292600"/>
          <a:ext cx="30241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Equation" r:id="rId8" imgW="1778000" imgH="419100" progId="Equation.3">
                  <p:embed/>
                </p:oleObj>
              </mc:Choice>
              <mc:Fallback>
                <p:oleObj name="Equation" r:id="rId8" imgW="1778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292600"/>
                        <a:ext cx="3024188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Rectangle 12"/>
          <p:cNvSpPr>
            <a:spLocks noChangeArrowheads="1"/>
          </p:cNvSpPr>
          <p:nvPr/>
        </p:nvSpPr>
        <p:spPr bwMode="auto">
          <a:xfrm>
            <a:off x="323850" y="458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299" name="Object 11"/>
          <p:cNvGraphicFramePr>
            <a:graphicFrameLocks noChangeAspect="1"/>
          </p:cNvGraphicFramePr>
          <p:nvPr/>
        </p:nvGraphicFramePr>
        <p:xfrm>
          <a:off x="539750" y="4292600"/>
          <a:ext cx="181768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7" name="Equation" r:id="rId10" imgW="1040948" imgH="444307" progId="Equation.3">
                  <p:embed/>
                </p:oleObj>
              </mc:Choice>
              <mc:Fallback>
                <p:oleObj name="Equation" r:id="rId10" imgW="104094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292600"/>
                        <a:ext cx="1817688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2" name="Rectangle 1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301" name="Object 13"/>
          <p:cNvGraphicFramePr>
            <a:graphicFrameLocks noChangeAspect="1"/>
          </p:cNvGraphicFramePr>
          <p:nvPr/>
        </p:nvGraphicFramePr>
        <p:xfrm>
          <a:off x="4140200" y="4581525"/>
          <a:ext cx="9334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8" name="Equation" r:id="rId12" imgW="533169" imgH="203112" progId="Equation.3">
                  <p:embed/>
                </p:oleObj>
              </mc:Choice>
              <mc:Fallback>
                <p:oleObj name="Equation" r:id="rId12" imgW="53316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581525"/>
                        <a:ext cx="933450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Rectangle 16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303" name="Object 15"/>
          <p:cNvGraphicFramePr>
            <a:graphicFrameLocks noChangeAspect="1"/>
          </p:cNvGraphicFramePr>
          <p:nvPr/>
        </p:nvGraphicFramePr>
        <p:xfrm>
          <a:off x="4140200" y="4941888"/>
          <a:ext cx="2068513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9" name="Equation" r:id="rId14" imgW="1180588" imgH="203112" progId="Equation.3">
                  <p:embed/>
                </p:oleObj>
              </mc:Choice>
              <mc:Fallback>
                <p:oleObj name="Equation" r:id="rId14" imgW="118058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941888"/>
                        <a:ext cx="2068513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250825" y="3644900"/>
            <a:ext cx="16009938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6305" name="Object 17"/>
          <p:cNvGraphicFramePr>
            <a:graphicFrameLocks noChangeAspect="1"/>
          </p:cNvGraphicFramePr>
          <p:nvPr/>
        </p:nvGraphicFramePr>
        <p:xfrm>
          <a:off x="4140200" y="5302250"/>
          <a:ext cx="23177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0" name="Equation" r:id="rId16" imgW="1320227" imgH="203112" progId="Equation.3">
                  <p:embed/>
                </p:oleObj>
              </mc:Choice>
              <mc:Fallback>
                <p:oleObj name="Equation" r:id="rId16" imgW="132022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302250"/>
                        <a:ext cx="2317750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307" name="Object 19"/>
          <p:cNvGraphicFramePr>
            <a:graphicFrameLocks noChangeAspect="1"/>
          </p:cNvGraphicFramePr>
          <p:nvPr/>
        </p:nvGraphicFramePr>
        <p:xfrm>
          <a:off x="4140200" y="5662613"/>
          <a:ext cx="158432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1" name="Equation" r:id="rId18" imgW="901309" imgH="406224" progId="Equation.3">
                  <p:embed/>
                </p:oleObj>
              </mc:Choice>
              <mc:Fallback>
                <p:oleObj name="Equation" r:id="rId18" imgW="901309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662613"/>
                        <a:ext cx="1584325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2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6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6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6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6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6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Прелив са брзотоком брана Машицура</a:t>
            </a:r>
          </a:p>
        </p:txBody>
      </p:sp>
      <p:pic>
        <p:nvPicPr>
          <p:cNvPr id="195587" name="Picture 3" descr="COLBUN MACHICURA DPIFR88 SL"/>
          <p:cNvPicPr>
            <a:picLocks noChangeAspect="1" noChangeArrowheads="1"/>
          </p:cNvPicPr>
          <p:nvPr/>
        </p:nvPicPr>
        <p:blipFill>
          <a:blip r:embed="rId2" cstate="print">
            <a:lum bright="6000" contrast="21000"/>
          </a:blip>
          <a:srcRect/>
          <a:stretch>
            <a:fillRect/>
          </a:stretch>
        </p:blipFill>
        <p:spPr bwMode="auto">
          <a:xfrm>
            <a:off x="1249363" y="1066800"/>
            <a:ext cx="664527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5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50482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Убрзање на низводном крају брзотока </a:t>
            </a:r>
          </a:p>
        </p:txBody>
      </p:sp>
      <p:pic>
        <p:nvPicPr>
          <p:cNvPr id="208899" name="Picture 3" descr="O"/>
          <p:cNvPicPr>
            <a:picLocks noChangeAspect="1" noChangeArrowheads="1"/>
          </p:cNvPicPr>
          <p:nvPr/>
        </p:nvPicPr>
        <p:blipFill>
          <a:blip r:embed="rId2" cstate="print">
            <a:lum bright="11000" contrast="22000"/>
          </a:blip>
          <a:srcRect/>
          <a:stretch>
            <a:fillRect/>
          </a:stretch>
        </p:blipFill>
        <p:spPr bwMode="auto">
          <a:xfrm>
            <a:off x="1692275" y="765175"/>
            <a:ext cx="6913563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8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292600"/>
            <a:ext cx="5761038" cy="2252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3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549275"/>
            <a:ext cx="4140200" cy="620713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Прелазна деоница </a:t>
            </a:r>
            <a:br>
              <a:rPr lang="sr-Cyrl-CS" sz="32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у кориту брзотока</a:t>
            </a:r>
          </a:p>
        </p:txBody>
      </p:sp>
      <p:pic>
        <p:nvPicPr>
          <p:cNvPr id="30725" name="Picture 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050" y="142875"/>
            <a:ext cx="4346575" cy="652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7316" name="Object 4"/>
          <p:cNvGraphicFramePr>
            <a:graphicFrameLocks noChangeAspect="1"/>
          </p:cNvGraphicFramePr>
          <p:nvPr/>
        </p:nvGraphicFramePr>
        <p:xfrm>
          <a:off x="6084888" y="1989138"/>
          <a:ext cx="165576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Equation" r:id="rId4" imgW="799753" imgH="431613" progId="Equation.3">
                  <p:embed/>
                </p:oleObj>
              </mc:Choice>
              <mc:Fallback>
                <p:oleObj name="Equation" r:id="rId4" imgW="79975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989138"/>
                        <a:ext cx="1655762" cy="8874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97318" name="Object 6"/>
          <p:cNvGraphicFramePr>
            <a:graphicFrameLocks noChangeAspect="1"/>
          </p:cNvGraphicFramePr>
          <p:nvPr/>
        </p:nvGraphicFramePr>
        <p:xfrm>
          <a:off x="5940425" y="4365625"/>
          <a:ext cx="2266950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Equation" r:id="rId6" imgW="1091726" imgH="748975" progId="Equation.3">
                  <p:embed/>
                </p:oleObj>
              </mc:Choice>
              <mc:Fallback>
                <p:oleObj name="Equation" r:id="rId6" imgW="1091726" imgH="7489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4365625"/>
                        <a:ext cx="2266950" cy="15573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0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20712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Повезивање плоча  брзотока</a:t>
            </a:r>
          </a:p>
        </p:txBody>
      </p:sp>
      <p:pic>
        <p:nvPicPr>
          <p:cNvPr id="209923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404971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0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365625"/>
            <a:ext cx="3744912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1" name="Picture 5" descr="S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908050"/>
            <a:ext cx="39624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7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  <a:latin typeface="Arial" charset="0"/>
              </a:rPr>
              <a:t>Попречни пресек корита брзотока</a:t>
            </a:r>
          </a:p>
        </p:txBody>
      </p:sp>
      <p:pic>
        <p:nvPicPr>
          <p:cNvPr id="210947" name="Picture 6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8642350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2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Latn-RS" sz="3200" b="1" dirty="0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RS" sz="3200" b="1" dirty="0" smtClean="0">
                <a:solidFill>
                  <a:schemeClr val="accent2"/>
                </a:solidFill>
                <a:latin typeface="Arial" charset="0"/>
              </a:rPr>
              <a:t>штећење</a:t>
            </a:r>
            <a:r>
              <a:rPr lang="sr-Cyrl-CS" sz="3200" b="1" dirty="0" smtClean="0">
                <a:solidFill>
                  <a:schemeClr val="accent2"/>
                </a:solidFill>
                <a:latin typeface="Arial" charset="0"/>
              </a:rPr>
              <a:t> брзотока услед динамичког узогна – брана Оровил</a:t>
            </a:r>
          </a:p>
        </p:txBody>
      </p:sp>
      <p:pic>
        <p:nvPicPr>
          <p:cNvPr id="4" name="Picture 3" descr="Oroville Steta na brzotoku u pocetnoj fazi.jpg"/>
          <p:cNvPicPr>
            <a:picLocks noChangeAspect="1"/>
          </p:cNvPicPr>
          <p:nvPr/>
        </p:nvPicPr>
        <p:blipFill>
          <a:blip r:embed="rId2" cstate="print">
            <a:lum bright="19000" contrast="35000"/>
          </a:blip>
          <a:stretch>
            <a:fillRect/>
          </a:stretch>
        </p:blipFill>
        <p:spPr>
          <a:xfrm>
            <a:off x="642910" y="1142984"/>
            <a:ext cx="7837155" cy="5214974"/>
          </a:xfrm>
          <a:prstGeom prst="rect">
            <a:avLst/>
          </a:prstGeom>
        </p:spPr>
      </p:pic>
      <p:pic>
        <p:nvPicPr>
          <p:cNvPr id="5" name="Picture 4" descr="Oroville brzot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071678"/>
            <a:ext cx="2472014" cy="37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Latn-RS" sz="3200" b="1" dirty="0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RS" sz="3200" b="1" dirty="0" smtClean="0">
                <a:solidFill>
                  <a:schemeClr val="accent2"/>
                </a:solidFill>
                <a:latin typeface="Arial" charset="0"/>
              </a:rPr>
              <a:t>штећење</a:t>
            </a:r>
            <a:r>
              <a:rPr lang="sr-Cyrl-CS" sz="3200" b="1" dirty="0" smtClean="0">
                <a:solidFill>
                  <a:schemeClr val="accent2"/>
                </a:solidFill>
                <a:latin typeface="Arial" charset="0"/>
              </a:rPr>
              <a:t> брзотока – брана Оровил</a:t>
            </a:r>
          </a:p>
        </p:txBody>
      </p:sp>
      <p:pic>
        <p:nvPicPr>
          <p:cNvPr id="4" name="Picture 3" descr="Oroville Steta na brzotoku u pocetnoj fazi.jpg"/>
          <p:cNvPicPr>
            <a:picLocks noChangeAspect="1"/>
          </p:cNvPicPr>
          <p:nvPr/>
        </p:nvPicPr>
        <p:blipFill>
          <a:blip r:embed="rId2" cstate="print">
            <a:lum bright="19000" contrast="35000"/>
          </a:blip>
          <a:stretch>
            <a:fillRect/>
          </a:stretch>
        </p:blipFill>
        <p:spPr>
          <a:xfrm>
            <a:off x="642910" y="1142984"/>
            <a:ext cx="7837155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Latn-RS" sz="3200" b="1" dirty="0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RS" sz="3200" b="1" dirty="0" smtClean="0">
                <a:solidFill>
                  <a:schemeClr val="accent2"/>
                </a:solidFill>
                <a:latin typeface="Arial" charset="0"/>
              </a:rPr>
              <a:t>штећење</a:t>
            </a:r>
            <a:r>
              <a:rPr lang="sr-Cyrl-CS" sz="3200" b="1" dirty="0" smtClean="0">
                <a:solidFill>
                  <a:schemeClr val="accent2"/>
                </a:solidFill>
                <a:latin typeface="Arial" charset="0"/>
              </a:rPr>
              <a:t> брзотока услед динамичког узогна – брана Оровил</a:t>
            </a:r>
          </a:p>
        </p:txBody>
      </p:sp>
      <p:pic>
        <p:nvPicPr>
          <p:cNvPr id="5" name="Picture 4" descr="Oroville Dispozicija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8761337" cy="49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07375" cy="62071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Преливни праг чеоног прелива</a:t>
            </a:r>
          </a:p>
        </p:txBody>
      </p:sp>
      <p:pic>
        <p:nvPicPr>
          <p:cNvPr id="19968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938" y="836613"/>
            <a:ext cx="455771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Latn-RS" sz="3200" b="1" dirty="0" smtClean="0">
                <a:solidFill>
                  <a:schemeClr val="accent2"/>
                </a:solidFill>
                <a:latin typeface="Arial" charset="0"/>
              </a:rPr>
              <a:t>O</a:t>
            </a:r>
            <a:r>
              <a:rPr lang="sr-Cyrl-RS" sz="3200" b="1" dirty="0" smtClean="0">
                <a:solidFill>
                  <a:schemeClr val="accent2"/>
                </a:solidFill>
                <a:latin typeface="Arial" charset="0"/>
              </a:rPr>
              <a:t>штећење</a:t>
            </a:r>
            <a:r>
              <a:rPr lang="sr-Cyrl-CS" sz="3200" b="1" dirty="0" smtClean="0">
                <a:solidFill>
                  <a:schemeClr val="accent2"/>
                </a:solidFill>
                <a:latin typeface="Arial" charset="0"/>
              </a:rPr>
              <a:t> помоћог прелива бране Оровил</a:t>
            </a:r>
          </a:p>
        </p:txBody>
      </p:sp>
      <p:pic>
        <p:nvPicPr>
          <p:cNvPr id="4" name="Picture 3" descr="Oroville ero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47762"/>
            <a:ext cx="73152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20712"/>
          </a:xfrm>
        </p:spPr>
        <p:txBody>
          <a:bodyPr/>
          <a:lstStyle/>
          <a:p>
            <a:pPr eaLnBrk="1" hangingPunct="1"/>
            <a:r>
              <a:rPr lang="sr-Cyrl-CS" sz="3200" b="1" dirty="0" smtClean="0">
                <a:solidFill>
                  <a:schemeClr val="accent2"/>
                </a:solidFill>
                <a:latin typeface="Arial" charset="0"/>
              </a:rPr>
              <a:t>Брана Оровил – коначно оштећење</a:t>
            </a:r>
          </a:p>
        </p:txBody>
      </p:sp>
      <p:pic>
        <p:nvPicPr>
          <p:cNvPr id="4" name="Picture 3" descr="Oroville Steta na brzotoku u pocetnoj fazi.jpg"/>
          <p:cNvPicPr>
            <a:picLocks noChangeAspect="1"/>
          </p:cNvPicPr>
          <p:nvPr/>
        </p:nvPicPr>
        <p:blipFill>
          <a:blip r:embed="rId2" cstate="print">
            <a:lum bright="19000" contrast="35000"/>
          </a:blip>
          <a:stretch>
            <a:fillRect/>
          </a:stretch>
        </p:blipFill>
        <p:spPr>
          <a:xfrm>
            <a:off x="642910" y="1142984"/>
            <a:ext cx="7837155" cy="5214974"/>
          </a:xfrm>
          <a:prstGeom prst="rect">
            <a:avLst/>
          </a:prstGeom>
        </p:spPr>
      </p:pic>
      <p:pic>
        <p:nvPicPr>
          <p:cNvPr id="5" name="Picture 4" descr="Oroville Steta konacna fa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12086"/>
            <a:ext cx="8647252" cy="57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88913"/>
            <a:ext cx="4681538" cy="620712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  <a:latin typeface="Arial" charset="0"/>
              </a:rPr>
              <a:t>Бочни прелив</a:t>
            </a:r>
          </a:p>
        </p:txBody>
      </p:sp>
      <p:pic>
        <p:nvPicPr>
          <p:cNvPr id="211971" name="Picture 3" descr="Hoover Dam Bocni preliv"/>
          <p:cNvPicPr>
            <a:picLocks noChangeAspect="1" noChangeArrowheads="1"/>
          </p:cNvPicPr>
          <p:nvPr/>
        </p:nvPicPr>
        <p:blipFill>
          <a:blip r:embed="rId2" cstate="print">
            <a:lum contrast="33000"/>
          </a:blip>
          <a:srcRect/>
          <a:stretch>
            <a:fillRect/>
          </a:stretch>
        </p:blipFill>
        <p:spPr bwMode="auto">
          <a:xfrm>
            <a:off x="889000" y="1030288"/>
            <a:ext cx="7427913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0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88913"/>
            <a:ext cx="4681538" cy="620712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  <a:latin typeface="Arial" charset="0"/>
              </a:rPr>
              <a:t>Бочни прелив</a:t>
            </a:r>
          </a:p>
        </p:txBody>
      </p:sp>
      <p:pic>
        <p:nvPicPr>
          <p:cNvPr id="212995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65532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582" name="Picture 6" descr="Bocni preliv paonia-dam"/>
          <p:cNvPicPr>
            <a:picLocks noChangeAspect="1" noChangeArrowheads="1"/>
          </p:cNvPicPr>
          <p:nvPr/>
        </p:nvPicPr>
        <p:blipFill>
          <a:blip r:embed="rId3" cstate="print">
            <a:lum bright="9000" contrast="24000"/>
          </a:blip>
          <a:srcRect/>
          <a:stretch>
            <a:fillRect/>
          </a:stretch>
        </p:blipFill>
        <p:spPr bwMode="auto">
          <a:xfrm>
            <a:off x="4859338" y="3321050"/>
            <a:ext cx="41767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5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433388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Сабирни канал бочног прелива</a:t>
            </a:r>
          </a:p>
        </p:txBody>
      </p:sp>
      <p:pic>
        <p:nvPicPr>
          <p:cNvPr id="214019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7163" y="620713"/>
            <a:ext cx="59531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89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88913"/>
            <a:ext cx="4681538" cy="620712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  <a:latin typeface="Arial" charset="0"/>
              </a:rPr>
              <a:t>Бочни прелив</a:t>
            </a:r>
          </a:p>
        </p:txBody>
      </p:sp>
      <p:pic>
        <p:nvPicPr>
          <p:cNvPr id="215043" name="Picture 5" descr="Bocni prelivUSB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00213"/>
            <a:ext cx="569595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4" name="Picture 6" descr="Bocni preliv 2 USBR 3"/>
          <p:cNvPicPr>
            <a:picLocks noChangeAspect="1" noChangeArrowheads="1"/>
          </p:cNvPicPr>
          <p:nvPr/>
        </p:nvPicPr>
        <p:blipFill>
          <a:blip r:embed="rId3" cstate="print">
            <a:lum bright="9000" contrast="17000"/>
          </a:blip>
          <a:srcRect/>
          <a:stretch>
            <a:fillRect/>
          </a:stretch>
        </p:blipFill>
        <p:spPr bwMode="auto">
          <a:xfrm>
            <a:off x="3995738" y="1052513"/>
            <a:ext cx="433387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5" name="Line 7"/>
          <p:cNvSpPr>
            <a:spLocks noChangeShapeType="1"/>
          </p:cNvSpPr>
          <p:nvPr/>
        </p:nvSpPr>
        <p:spPr bwMode="auto">
          <a:xfrm flipH="1">
            <a:off x="1547813" y="2205038"/>
            <a:ext cx="936625" cy="3603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2103438" y="1793875"/>
            <a:ext cx="1246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CS" sz="2400"/>
              <a:t>дотицај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283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50482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Типична диспозиција са насутом браном </a:t>
            </a:r>
          </a:p>
        </p:txBody>
      </p:sp>
      <p:pic>
        <p:nvPicPr>
          <p:cNvPr id="216067" name="Picture 3" descr="Kissir Dam, Algeria"/>
          <p:cNvPicPr>
            <a:picLocks noChangeAspect="1" noChangeArrowheads="1"/>
          </p:cNvPicPr>
          <p:nvPr/>
        </p:nvPicPr>
        <p:blipFill>
          <a:blip r:embed="rId2" cstate="print">
            <a:lum bright="9000" contrast="31000"/>
          </a:blip>
          <a:srcRect/>
          <a:stretch>
            <a:fillRect/>
          </a:stretch>
        </p:blipFill>
        <p:spPr bwMode="auto">
          <a:xfrm>
            <a:off x="684213" y="765175"/>
            <a:ext cx="7704137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7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Преливање при малом протицају </a:t>
            </a:r>
          </a:p>
        </p:txBody>
      </p:sp>
      <p:pic>
        <p:nvPicPr>
          <p:cNvPr id="217091" name="Picture 3" descr="Kalimanci Dam, Kamenica river, FYR Macedonia"/>
          <p:cNvPicPr>
            <a:picLocks noChangeAspect="1" noChangeArrowheads="1"/>
          </p:cNvPicPr>
          <p:nvPr/>
        </p:nvPicPr>
        <p:blipFill>
          <a:blip r:embed="rId2" cstate="print">
            <a:lum bright="11000" contrast="31000"/>
          </a:blip>
          <a:srcRect/>
          <a:stretch>
            <a:fillRect/>
          </a:stretch>
        </p:blipFill>
        <p:spPr bwMode="auto">
          <a:xfrm>
            <a:off x="684213" y="692150"/>
            <a:ext cx="78486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3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Делимично необложен сабирни канал</a:t>
            </a:r>
          </a:p>
        </p:txBody>
      </p:sp>
      <p:pic>
        <p:nvPicPr>
          <p:cNvPr id="218115" name="Picture 3" descr="Tranque Puclaro Dam, Elqui River, Chile"/>
          <p:cNvPicPr>
            <a:picLocks noChangeAspect="1" noChangeArrowheads="1"/>
          </p:cNvPicPr>
          <p:nvPr/>
        </p:nvPicPr>
        <p:blipFill>
          <a:blip r:embed="rId2" cstate="print">
            <a:lum bright="4000" contrast="16000"/>
          </a:blip>
          <a:srcRect/>
          <a:stretch>
            <a:fillRect/>
          </a:stretch>
        </p:blipFill>
        <p:spPr bwMode="auto">
          <a:xfrm>
            <a:off x="827088" y="981075"/>
            <a:ext cx="73453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17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493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Прорачун бочног прелива</a:t>
            </a:r>
          </a:p>
        </p:txBody>
      </p:sp>
      <p:pic>
        <p:nvPicPr>
          <p:cNvPr id="31750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89138"/>
            <a:ext cx="8281987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605" name="Object 5"/>
          <p:cNvGraphicFramePr>
            <a:graphicFrameLocks noChangeAspect="1"/>
          </p:cNvGraphicFramePr>
          <p:nvPr/>
        </p:nvGraphicFramePr>
        <p:xfrm>
          <a:off x="4572000" y="5013325"/>
          <a:ext cx="25193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Equation" r:id="rId4" imgW="1524000" imgH="431800" progId="Equation.3">
                  <p:embed/>
                </p:oleObj>
              </mc:Choice>
              <mc:Fallback>
                <p:oleObj name="Equation" r:id="rId4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013325"/>
                        <a:ext cx="2519363" cy="709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607" name="Object 7"/>
          <p:cNvGraphicFramePr>
            <a:graphicFrameLocks noChangeAspect="1"/>
          </p:cNvGraphicFramePr>
          <p:nvPr/>
        </p:nvGraphicFramePr>
        <p:xfrm>
          <a:off x="900113" y="4581525"/>
          <a:ext cx="310515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Equation" r:id="rId6" imgW="1879600" imgH="431800" progId="Equation.3">
                  <p:embed/>
                </p:oleObj>
              </mc:Choice>
              <mc:Fallback>
                <p:oleObj name="Equation" r:id="rId6" imgW="1879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581525"/>
                        <a:ext cx="3105150" cy="709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9" name="AutoShape 9"/>
          <p:cNvSpPr>
            <a:spLocks noChangeArrowheads="1"/>
          </p:cNvSpPr>
          <p:nvPr/>
        </p:nvSpPr>
        <p:spPr bwMode="auto">
          <a:xfrm>
            <a:off x="5219700" y="1628775"/>
            <a:ext cx="863600" cy="2159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10" name="Text Box 10"/>
          <p:cNvSpPr txBox="1">
            <a:spLocks noChangeArrowheads="1"/>
          </p:cNvSpPr>
          <p:nvPr/>
        </p:nvSpPr>
        <p:spPr bwMode="auto">
          <a:xfrm>
            <a:off x="6084888" y="15573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1800"/>
              <a:t>Смер прорачуна</a:t>
            </a:r>
            <a:endParaRPr lang="en-US" sz="1800"/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611" name="Object 11"/>
          <p:cNvGraphicFramePr>
            <a:graphicFrameLocks noChangeAspect="1"/>
          </p:cNvGraphicFramePr>
          <p:nvPr/>
        </p:nvGraphicFramePr>
        <p:xfrm>
          <a:off x="3059113" y="1557338"/>
          <a:ext cx="10842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Equation" r:id="rId8" imgW="583947" imgH="190417" progId="Equation.3">
                  <p:embed/>
                </p:oleObj>
              </mc:Choice>
              <mc:Fallback>
                <p:oleObj name="Equation" r:id="rId8" imgW="5839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557338"/>
                        <a:ext cx="1084262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9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9" grpId="0" animBg="1"/>
      <p:bldP spid="4096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07375" cy="620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Прилазни део чеоног прелива</a:t>
            </a:r>
          </a:p>
        </p:txBody>
      </p:sp>
      <p:sp>
        <p:nvSpPr>
          <p:cNvPr id="200707" name="Rectangle 4"/>
          <p:cNvSpPr>
            <a:spLocks noChangeArrowheads="1"/>
          </p:cNvSpPr>
          <p:nvPr/>
        </p:nvSpPr>
        <p:spPr bwMode="auto">
          <a:xfrm>
            <a:off x="395288" y="6453188"/>
            <a:ext cx="8207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Cyrl-CS" sz="2000">
                <a:latin typeface="Arial" charset="0"/>
              </a:rPr>
              <a:t>Брана </a:t>
            </a:r>
            <a:r>
              <a:rPr lang="sl-SI" sz="2000">
                <a:latin typeface="Arial" charset="0"/>
              </a:rPr>
              <a:t>San Roque</a:t>
            </a:r>
            <a:r>
              <a:rPr lang="sr-Cyrl-CS" sz="2000">
                <a:latin typeface="Arial" charset="0"/>
              </a:rPr>
              <a:t> на Филипинима</a:t>
            </a:r>
          </a:p>
        </p:txBody>
      </p:sp>
      <p:pic>
        <p:nvPicPr>
          <p:cNvPr id="200708" name="Picture 5" descr="Preliv sa brzotokom San Roque Filipini 2"/>
          <p:cNvPicPr>
            <a:picLocks noChangeAspect="1" noChangeArrowheads="1"/>
          </p:cNvPicPr>
          <p:nvPr/>
        </p:nvPicPr>
        <p:blipFill>
          <a:blip r:embed="rId2" cstate="print">
            <a:lum bright="9000" contrast="27000"/>
          </a:blip>
          <a:srcRect/>
          <a:stretch>
            <a:fillRect/>
          </a:stretch>
        </p:blipFill>
        <p:spPr bwMode="auto">
          <a:xfrm>
            <a:off x="1042988" y="908050"/>
            <a:ext cx="6681787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03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49275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Прорачун сабирног канала</a:t>
            </a:r>
          </a:p>
        </p:txBody>
      </p:sp>
      <p:pic>
        <p:nvPicPr>
          <p:cNvPr id="32774" name="Picture 5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836613"/>
            <a:ext cx="52562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4726" name="Object 6"/>
          <p:cNvGraphicFramePr>
            <a:graphicFrameLocks noChangeAspect="1"/>
          </p:cNvGraphicFramePr>
          <p:nvPr/>
        </p:nvGraphicFramePr>
        <p:xfrm>
          <a:off x="6516688" y="1125538"/>
          <a:ext cx="2354262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Equation" r:id="rId4" imgW="1345616" imgH="863225" progId="Equation.3">
                  <p:embed/>
                </p:oleObj>
              </mc:Choice>
              <mc:Fallback>
                <p:oleObj name="Equation" r:id="rId4" imgW="1345616" imgH="8632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2354262" cy="1512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4728" name="Object 8"/>
          <p:cNvGraphicFramePr>
            <a:graphicFrameLocks noChangeAspect="1"/>
          </p:cNvGraphicFramePr>
          <p:nvPr/>
        </p:nvGraphicFramePr>
        <p:xfrm>
          <a:off x="539750" y="4973638"/>
          <a:ext cx="8210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Equation" r:id="rId6" imgW="3454400" imgH="228600" progId="Equation.3">
                  <p:embed/>
                </p:oleObj>
              </mc:Choice>
              <mc:Fallback>
                <p:oleObj name="Equation" r:id="rId6" imgW="345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973638"/>
                        <a:ext cx="8210550" cy="5429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4730" name="Object 10"/>
          <p:cNvGraphicFramePr>
            <a:graphicFrameLocks noChangeAspect="1"/>
          </p:cNvGraphicFramePr>
          <p:nvPr/>
        </p:nvGraphicFramePr>
        <p:xfrm>
          <a:off x="1476375" y="5768975"/>
          <a:ext cx="659288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3" name="Equation" r:id="rId8" imgW="3213100" imgH="228600" progId="Equation.3">
                  <p:embed/>
                </p:oleObj>
              </mc:Choice>
              <mc:Fallback>
                <p:oleObj name="Equation" r:id="rId8" imgW="3213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768975"/>
                        <a:ext cx="6592888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733" name="Picture 13" descr="S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9700" y="3068638"/>
            <a:ext cx="3781425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12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549275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Силе које делују на масу између два пресека</a:t>
            </a:r>
          </a:p>
        </p:txBody>
      </p:sp>
      <p:sp>
        <p:nvSpPr>
          <p:cNvPr id="33800" name="Rectangle 3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1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2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17798" name="Picture 6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620713"/>
            <a:ext cx="394652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7804" name="Object 12"/>
          <p:cNvGraphicFramePr>
            <a:graphicFrameLocks noChangeAspect="1"/>
          </p:cNvGraphicFramePr>
          <p:nvPr/>
        </p:nvGraphicFramePr>
        <p:xfrm>
          <a:off x="107950" y="1265238"/>
          <a:ext cx="4384675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Equation" r:id="rId4" imgW="2070100" imgH="406400" progId="Equation.3">
                  <p:embed/>
                </p:oleObj>
              </mc:Choice>
              <mc:Fallback>
                <p:oleObj name="Equation" r:id="rId4" imgW="2070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65238"/>
                        <a:ext cx="4384675" cy="868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7802" name="Object 10"/>
          <p:cNvGraphicFramePr>
            <a:graphicFrameLocks noChangeAspect="1"/>
          </p:cNvGraphicFramePr>
          <p:nvPr/>
        </p:nvGraphicFramePr>
        <p:xfrm>
          <a:off x="107950" y="3352800"/>
          <a:ext cx="45243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2" name="Equation" r:id="rId6" imgW="2132674" imgH="406224" progId="Equation.3">
                  <p:embed/>
                </p:oleObj>
              </mc:Choice>
              <mc:Fallback>
                <p:oleObj name="Equation" r:id="rId6" imgW="2132674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352800"/>
                        <a:ext cx="4524375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7801" name="Object 9"/>
          <p:cNvGraphicFramePr>
            <a:graphicFrameLocks noChangeAspect="1"/>
          </p:cNvGraphicFramePr>
          <p:nvPr/>
        </p:nvGraphicFramePr>
        <p:xfrm>
          <a:off x="107950" y="4438650"/>
          <a:ext cx="3779838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3" name="Equation" r:id="rId8" imgW="1777229" imgH="406224" progId="Equation.3">
                  <p:embed/>
                </p:oleObj>
              </mc:Choice>
              <mc:Fallback>
                <p:oleObj name="Equation" r:id="rId8" imgW="1777229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4438650"/>
                        <a:ext cx="3779838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7800" name="Object 8"/>
          <p:cNvGraphicFramePr>
            <a:graphicFrameLocks noChangeAspect="1"/>
          </p:cNvGraphicFramePr>
          <p:nvPr/>
        </p:nvGraphicFramePr>
        <p:xfrm>
          <a:off x="127000" y="5662613"/>
          <a:ext cx="32924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4" name="Equation" r:id="rId10" imgW="1548728" imgH="304668" progId="Equation.3">
                  <p:embed/>
                </p:oleObj>
              </mc:Choice>
              <mc:Fallback>
                <p:oleObj name="Equation" r:id="rId10" imgW="1548728" imgH="3046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662613"/>
                        <a:ext cx="329247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179388" y="321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0" y="409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7810" name="Object 18"/>
          <p:cNvGraphicFramePr>
            <a:graphicFrameLocks noChangeAspect="1"/>
          </p:cNvGraphicFramePr>
          <p:nvPr/>
        </p:nvGraphicFramePr>
        <p:xfrm>
          <a:off x="79375" y="2416175"/>
          <a:ext cx="622141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Equation" r:id="rId12" imgW="2933700" imgH="406400" progId="Equation.3">
                  <p:embed/>
                </p:oleObj>
              </mc:Choice>
              <mc:Fallback>
                <p:oleObj name="Equation" r:id="rId12" imgW="2933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" y="2416175"/>
                        <a:ext cx="6221413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10" name="Picture 19" descr="S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4005263"/>
            <a:ext cx="42481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812" name="Picture 20" descr="S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25" y="2852738"/>
            <a:ext cx="25209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8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7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549275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Силе притиска и контуре се групишу:</a:t>
            </a: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4824" name="Picture 10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797425"/>
            <a:ext cx="33702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2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6" name="Rectangle 14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7" name="Rectangle 16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818" name="Object 15"/>
          <p:cNvGraphicFramePr>
            <a:graphicFrameLocks noChangeAspect="1"/>
          </p:cNvGraphicFramePr>
          <p:nvPr/>
        </p:nvGraphicFramePr>
        <p:xfrm>
          <a:off x="611188" y="3740150"/>
          <a:ext cx="7273925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Equation" r:id="rId4" imgW="4597400" imgH="711200" progId="Equation.3">
                  <p:embed/>
                </p:oleObj>
              </mc:Choice>
              <mc:Fallback>
                <p:oleObj name="Equation" r:id="rId4" imgW="4597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40150"/>
                        <a:ext cx="7273925" cy="112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8" name="Rectangle 17"/>
          <p:cNvSpPr>
            <a:spLocks noChangeArrowheads="1"/>
          </p:cNvSpPr>
          <p:nvPr/>
        </p:nvSpPr>
        <p:spPr bwMode="auto">
          <a:xfrm>
            <a:off x="0" y="2084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9" name="Rectangle 19"/>
          <p:cNvSpPr>
            <a:spLocks noChangeArrowheads="1"/>
          </p:cNvSpPr>
          <p:nvPr/>
        </p:nvSpPr>
        <p:spPr bwMode="auto">
          <a:xfrm>
            <a:off x="287338" y="2924175"/>
            <a:ext cx="88566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Cyrl-CS" sz="2400"/>
              <a:t>Применом Лајбинцовог правила добија се:</a:t>
            </a:r>
          </a:p>
        </p:txBody>
      </p:sp>
      <p:sp>
        <p:nvSpPr>
          <p:cNvPr id="34830" name="Rectangle 21"/>
          <p:cNvSpPr>
            <a:spLocks noChangeArrowheads="1"/>
          </p:cNvSpPr>
          <p:nvPr/>
        </p:nvSpPr>
        <p:spPr bwMode="auto">
          <a:xfrm>
            <a:off x="0" y="2786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819" name="Object 20"/>
          <p:cNvGraphicFramePr>
            <a:graphicFrameLocks noChangeAspect="1"/>
          </p:cNvGraphicFramePr>
          <p:nvPr/>
        </p:nvGraphicFramePr>
        <p:xfrm>
          <a:off x="539750" y="549275"/>
          <a:ext cx="7416800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Equation" r:id="rId6" imgW="4279900" imgH="1282700" progId="Equation.3">
                  <p:embed/>
                </p:oleObj>
              </mc:Choice>
              <mc:Fallback>
                <p:oleObj name="Equation" r:id="rId6" imgW="4279900" imgH="1282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49275"/>
                        <a:ext cx="7416800" cy="222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1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549275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Обједињавање чланова једначине</a:t>
            </a: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7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9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50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42" name="Object 8"/>
          <p:cNvGraphicFramePr>
            <a:graphicFrameLocks noChangeAspect="1"/>
          </p:cNvGraphicFramePr>
          <p:nvPr/>
        </p:nvGraphicFramePr>
        <p:xfrm>
          <a:off x="468313" y="1125538"/>
          <a:ext cx="8278812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Equation" r:id="rId3" imgW="3060700" imgH="203200" progId="Equation.3">
                  <p:embed/>
                </p:oleObj>
              </mc:Choice>
              <mc:Fallback>
                <p:oleObj name="Equation" r:id="rId3" imgW="3060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5538"/>
                        <a:ext cx="8278812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6778" name="Object 10"/>
          <p:cNvGraphicFramePr>
            <a:graphicFrameLocks noChangeAspect="1"/>
          </p:cNvGraphicFramePr>
          <p:nvPr/>
        </p:nvGraphicFramePr>
        <p:xfrm>
          <a:off x="827088" y="2349500"/>
          <a:ext cx="600233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Equation" r:id="rId5" imgW="2222500" imgH="406400" progId="Equation.3">
                  <p:embed/>
                </p:oleObj>
              </mc:Choice>
              <mc:Fallback>
                <p:oleObj name="Equation" r:id="rId5" imgW="2222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349500"/>
                        <a:ext cx="6002337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6780" name="Object 12"/>
          <p:cNvGraphicFramePr>
            <a:graphicFrameLocks noChangeAspect="1"/>
          </p:cNvGraphicFramePr>
          <p:nvPr/>
        </p:nvGraphicFramePr>
        <p:xfrm>
          <a:off x="900113" y="4221163"/>
          <a:ext cx="72009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5" name="Equation" r:id="rId7" imgW="1943100" imgH="431800" progId="Equation.3">
                  <p:embed/>
                </p:oleObj>
              </mc:Choice>
              <mc:Fallback>
                <p:oleObj name="Equation" r:id="rId7" imgW="1943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221163"/>
                        <a:ext cx="7200900" cy="1587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64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549275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Однос инерцијалног члана и члана трења</a:t>
            </a:r>
          </a:p>
        </p:txBody>
      </p:sp>
      <p:sp>
        <p:nvSpPr>
          <p:cNvPr id="36872" name="Rectangle 3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3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4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5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6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7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8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9" name="Rectangle 1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866" name="Object 15"/>
          <p:cNvGraphicFramePr>
            <a:graphicFrameLocks noChangeAspect="1"/>
          </p:cNvGraphicFramePr>
          <p:nvPr/>
        </p:nvGraphicFramePr>
        <p:xfrm>
          <a:off x="2484438" y="692150"/>
          <a:ext cx="4119562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3" name="Equation" r:id="rId3" imgW="1943100" imgH="431800" progId="Equation.3">
                  <p:embed/>
                </p:oleObj>
              </mc:Choice>
              <mc:Fallback>
                <p:oleObj name="Equation" r:id="rId3" imgW="1943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692150"/>
                        <a:ext cx="4119562" cy="908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35" name="Object 19"/>
          <p:cNvGraphicFramePr>
            <a:graphicFrameLocks noChangeAspect="1"/>
          </p:cNvGraphicFramePr>
          <p:nvPr/>
        </p:nvGraphicFramePr>
        <p:xfrm>
          <a:off x="254000" y="2349500"/>
          <a:ext cx="35496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4" name="Equation" r:id="rId5" imgW="2108200" imgH="596900" progId="Equation.3">
                  <p:embed/>
                </p:oleObj>
              </mc:Choice>
              <mc:Fallback>
                <p:oleObj name="Equation" r:id="rId5" imgW="21082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2349500"/>
                        <a:ext cx="3549650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34" name="Object 18"/>
          <p:cNvGraphicFramePr>
            <a:graphicFrameLocks noChangeAspect="1"/>
          </p:cNvGraphicFramePr>
          <p:nvPr/>
        </p:nvGraphicFramePr>
        <p:xfrm>
          <a:off x="4862513" y="2582863"/>
          <a:ext cx="37417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5" name="Equation" r:id="rId7" imgW="2222500" imgH="520700" progId="Equation.3">
                  <p:embed/>
                </p:oleObj>
              </mc:Choice>
              <mc:Fallback>
                <p:oleObj name="Equation" r:id="rId7" imgW="22225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2582863"/>
                        <a:ext cx="3741737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33" name="Object 17"/>
          <p:cNvGraphicFramePr>
            <a:graphicFrameLocks noChangeAspect="1"/>
          </p:cNvGraphicFramePr>
          <p:nvPr/>
        </p:nvGraphicFramePr>
        <p:xfrm>
          <a:off x="3203575" y="3429000"/>
          <a:ext cx="128428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6" name="Equation" r:id="rId9" imgW="762000" imgH="685800" progId="Equation.3">
                  <p:embed/>
                </p:oleObj>
              </mc:Choice>
              <mc:Fallback>
                <p:oleObj name="Equation" r:id="rId9" imgW="7620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429000"/>
                        <a:ext cx="1284288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0" name="Rectangle 20"/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1" name="Rectangle 21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2" name="Rectangle 22"/>
          <p:cNvSpPr>
            <a:spLocks noChangeArrowheads="1"/>
          </p:cNvSpPr>
          <p:nvPr/>
        </p:nvSpPr>
        <p:spPr bwMode="auto">
          <a:xfrm>
            <a:off x="0" y="3648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3" name="Rectangle 2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8839" name="Object 23"/>
          <p:cNvGraphicFramePr>
            <a:graphicFrameLocks noChangeAspect="1"/>
          </p:cNvGraphicFramePr>
          <p:nvPr/>
        </p:nvGraphicFramePr>
        <p:xfrm>
          <a:off x="2916238" y="5400675"/>
          <a:ext cx="28082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7" name="Equation" r:id="rId11" imgW="1320227" imgH="431613" progId="Equation.3">
                  <p:embed/>
                </p:oleObj>
              </mc:Choice>
              <mc:Fallback>
                <p:oleObj name="Equation" r:id="rId11" imgW="132022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400675"/>
                        <a:ext cx="2808287" cy="9080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41" name="Text Box 25"/>
          <p:cNvSpPr txBox="1">
            <a:spLocks noChangeArrowheads="1"/>
          </p:cNvSpPr>
          <p:nvPr/>
        </p:nvSpPr>
        <p:spPr bwMode="auto">
          <a:xfrm>
            <a:off x="900113" y="1924050"/>
            <a:ext cx="6840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CS" sz="1800"/>
              <a:t>Kанал</a:t>
            </a:r>
            <a:r>
              <a:rPr lang="en-US" sz="1800"/>
              <a:t> </a:t>
            </a:r>
            <a:r>
              <a:rPr lang="sr-Latn-CS" sz="1800" i="1"/>
              <a:t>L</a:t>
            </a:r>
            <a:r>
              <a:rPr lang="en-US" sz="1800"/>
              <a:t>=40 </a:t>
            </a:r>
            <a:r>
              <a:rPr lang="sr-Latn-CS" sz="1800"/>
              <a:t>m</a:t>
            </a:r>
            <a:r>
              <a:rPr lang="en-US" sz="1800"/>
              <a:t>, </a:t>
            </a:r>
            <a:r>
              <a:rPr lang="sr-Latn-CS" sz="1800" i="1"/>
              <a:t>B</a:t>
            </a:r>
            <a:r>
              <a:rPr lang="en-US" sz="1800"/>
              <a:t>=5 </a:t>
            </a:r>
            <a:r>
              <a:rPr lang="sr-Latn-CS" sz="1800"/>
              <a:t>m</a:t>
            </a:r>
            <a:r>
              <a:rPr lang="en-US" sz="1800"/>
              <a:t>, </a:t>
            </a:r>
            <a:r>
              <a:rPr lang="sr-Latn-CS" sz="1800" i="1"/>
              <a:t>n</a:t>
            </a:r>
            <a:r>
              <a:rPr lang="en-US" sz="1800"/>
              <a:t>=0.014 </a:t>
            </a:r>
            <a:r>
              <a:rPr lang="sr-Latn-CS" sz="1800"/>
              <a:t>m</a:t>
            </a:r>
            <a:r>
              <a:rPr lang="en-US" sz="1800" baseline="30000"/>
              <a:t>–1∕3</a:t>
            </a:r>
            <a:r>
              <a:rPr lang="sr-Latn-CS" sz="1800"/>
              <a:t>s</a:t>
            </a:r>
            <a:r>
              <a:rPr lang="en-US" sz="1800"/>
              <a:t>, </a:t>
            </a:r>
            <a:r>
              <a:rPr lang="sr-Cyrl-CS" sz="1800"/>
              <a:t>п</a:t>
            </a:r>
            <a:r>
              <a:rPr lang="sr-Latn-CS" sz="1800"/>
              <a:t>росечна дубина </a:t>
            </a:r>
            <a:r>
              <a:rPr lang="sr-Latn-CS" sz="1800" i="1"/>
              <a:t>h</a:t>
            </a:r>
            <a:r>
              <a:rPr lang="en-US" sz="1800"/>
              <a:t>=5</a:t>
            </a:r>
            <a:r>
              <a:rPr lang="sr-Latn-CS" sz="1800"/>
              <a:t>m</a:t>
            </a:r>
            <a:r>
              <a:rPr lang="en-US" sz="1800"/>
              <a:t>, </a:t>
            </a:r>
            <a:r>
              <a:rPr lang="sr-Latn-CS" sz="1800"/>
              <a:t>протицај </a:t>
            </a:r>
            <a:r>
              <a:rPr lang="sr-Latn-CS" sz="1800" i="1"/>
              <a:t>Q</a:t>
            </a:r>
            <a:r>
              <a:rPr lang="en-US" sz="1800"/>
              <a:t>=100</a:t>
            </a:r>
            <a:r>
              <a:rPr lang="sr-Latn-CS" sz="1800"/>
              <a:t>m</a:t>
            </a:r>
            <a:r>
              <a:rPr lang="en-US" sz="1800" baseline="30000"/>
              <a:t>3</a:t>
            </a:r>
            <a:r>
              <a:rPr lang="en-US" sz="1800">
                <a:sym typeface="Symbol" pitchFamily="18" charset="2"/>
              </a:rPr>
              <a:t></a:t>
            </a:r>
            <a:r>
              <a:rPr lang="sr-Latn-CS" sz="1800"/>
              <a:t>s</a:t>
            </a:r>
            <a:r>
              <a:rPr lang="en-US" sz="1800"/>
              <a:t> (</a:t>
            </a:r>
            <a:r>
              <a:rPr lang="sr-Latn-CS" sz="1800" i="1"/>
              <a:t>q</a:t>
            </a:r>
            <a:r>
              <a:rPr lang="en-US" sz="1800"/>
              <a:t>=2.5</a:t>
            </a:r>
            <a:r>
              <a:rPr lang="sr-Latn-CS" sz="1800"/>
              <a:t>m</a:t>
            </a:r>
            <a:r>
              <a:rPr lang="en-US" sz="1800" baseline="30000"/>
              <a:t>3</a:t>
            </a:r>
            <a:r>
              <a:rPr lang="en-US" sz="1800">
                <a:sym typeface="Symbol" pitchFamily="18" charset="2"/>
              </a:rPr>
              <a:t></a:t>
            </a:r>
            <a:r>
              <a:rPr lang="sr-Latn-CS" sz="1800"/>
              <a:t>s</a:t>
            </a:r>
            <a:r>
              <a:rPr lang="en-US" sz="1800">
                <a:sym typeface="Symbol" pitchFamily="18" charset="2"/>
              </a:rPr>
              <a:t></a:t>
            </a:r>
            <a:r>
              <a:rPr lang="sr-Latn-CS" sz="1800"/>
              <a:t>m</a:t>
            </a:r>
            <a:r>
              <a:rPr lang="en-US" sz="1800"/>
              <a:t>): </a:t>
            </a:r>
          </a:p>
        </p:txBody>
      </p:sp>
      <p:sp>
        <p:nvSpPr>
          <p:cNvPr id="418842" name="Rectangle 26"/>
          <p:cNvSpPr>
            <a:spLocks noChangeArrowheads="1"/>
          </p:cNvSpPr>
          <p:nvPr/>
        </p:nvSpPr>
        <p:spPr bwMode="auto">
          <a:xfrm>
            <a:off x="1476375" y="4868863"/>
            <a:ext cx="5880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Cyrl-CS" sz="1800"/>
              <a:t>К</a:t>
            </a:r>
            <a:r>
              <a:rPr lang="sr-Latn-CS" sz="1800"/>
              <a:t>од сабирног канала </a:t>
            </a:r>
            <a:r>
              <a:rPr lang="sr-Cyrl-CS" sz="1800"/>
              <a:t>се </a:t>
            </a:r>
            <a:r>
              <a:rPr lang="sr-Latn-CS" sz="1800"/>
              <a:t>може занемарити </a:t>
            </a:r>
            <a:r>
              <a:rPr lang="sr-Cyrl-CS" sz="1800"/>
              <a:t>члан </a:t>
            </a:r>
            <a:r>
              <a:rPr lang="sr-Latn-CS" sz="1800"/>
              <a:t>трења</a:t>
            </a:r>
            <a:r>
              <a:rPr lang="en-US" sz="180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212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8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8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8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8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8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8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41" grpId="0"/>
      <p:bldP spid="4188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6663" cy="549275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Нумеричка апроксимација при прорачуну</a:t>
            </a:r>
          </a:p>
        </p:txBody>
      </p:sp>
      <p:sp>
        <p:nvSpPr>
          <p:cNvPr id="37904" name="Rectangle 3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5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6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7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8" name="Rectangle 7"/>
          <p:cNvSpPr>
            <a:spLocks noChangeArrowheads="1"/>
          </p:cNvSpPr>
          <p:nvPr/>
        </p:nvSpPr>
        <p:spPr bwMode="auto">
          <a:xfrm>
            <a:off x="-107950" y="3716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09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10" name="Rectangle 11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7911" name="Picture 1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692150"/>
            <a:ext cx="3024188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2" name="Rectangle 1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0" name="Object 15"/>
          <p:cNvGraphicFramePr>
            <a:graphicFrameLocks noChangeAspect="1"/>
          </p:cNvGraphicFramePr>
          <p:nvPr/>
        </p:nvGraphicFramePr>
        <p:xfrm>
          <a:off x="107950" y="1557338"/>
          <a:ext cx="185896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1" name="Equation" r:id="rId4" imgW="1320227" imgH="431613" progId="Equation.3">
                  <p:embed/>
                </p:oleObj>
              </mc:Choice>
              <mc:Fallback>
                <p:oleObj name="Equation" r:id="rId4" imgW="132022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557338"/>
                        <a:ext cx="1858963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3" name="Rectangle 18"/>
          <p:cNvSpPr>
            <a:spLocks noChangeArrowheads="1"/>
          </p:cNvSpPr>
          <p:nvPr/>
        </p:nvSpPr>
        <p:spPr bwMode="auto">
          <a:xfrm>
            <a:off x="0" y="3081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1" name="Object 17"/>
          <p:cNvGraphicFramePr>
            <a:graphicFrameLocks noChangeAspect="1"/>
          </p:cNvGraphicFramePr>
          <p:nvPr/>
        </p:nvGraphicFramePr>
        <p:xfrm>
          <a:off x="2411413" y="1412875"/>
          <a:ext cx="3509962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2" name="Equation" r:id="rId6" imgW="2501900" imgH="698500" progId="Equation.3">
                  <p:embed/>
                </p:oleObj>
              </mc:Choice>
              <mc:Fallback>
                <p:oleObj name="Equation" r:id="rId6" imgW="25019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412875"/>
                        <a:ext cx="3509962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4" name="Rectangle 2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250825" y="2709863"/>
          <a:ext cx="24701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3" name="Equation" r:id="rId8" imgW="1765300" imgH="419100" progId="Equation.3">
                  <p:embed/>
                </p:oleObj>
              </mc:Choice>
              <mc:Fallback>
                <p:oleObj name="Equation" r:id="rId8" imgW="1765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709863"/>
                        <a:ext cx="2470150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5" name="Rectangle 22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3" name="Object 21"/>
          <p:cNvGraphicFramePr>
            <a:graphicFrameLocks noChangeAspect="1"/>
          </p:cNvGraphicFramePr>
          <p:nvPr/>
        </p:nvGraphicFramePr>
        <p:xfrm>
          <a:off x="2987675" y="2709863"/>
          <a:ext cx="110648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4" name="Equation" r:id="rId10" imgW="787058" imgH="406224" progId="Equation.3">
                  <p:embed/>
                </p:oleObj>
              </mc:Choice>
              <mc:Fallback>
                <p:oleObj name="Equation" r:id="rId10" imgW="787058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709863"/>
                        <a:ext cx="1106488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6" name="Rectangle 2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4" name="Object 23"/>
          <p:cNvGraphicFramePr>
            <a:graphicFrameLocks noChangeAspect="1"/>
          </p:cNvGraphicFramePr>
          <p:nvPr/>
        </p:nvGraphicFramePr>
        <p:xfrm>
          <a:off x="4500563" y="2708275"/>
          <a:ext cx="3468687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5" name="Equation" r:id="rId12" imgW="2476500" imgH="406400" progId="Equation.3">
                  <p:embed/>
                </p:oleObj>
              </mc:Choice>
              <mc:Fallback>
                <p:oleObj name="Equation" r:id="rId12" imgW="2476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708275"/>
                        <a:ext cx="3468687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Object 25"/>
          <p:cNvGraphicFramePr>
            <a:graphicFrameLocks noChangeAspect="1"/>
          </p:cNvGraphicFramePr>
          <p:nvPr/>
        </p:nvGraphicFramePr>
        <p:xfrm>
          <a:off x="250825" y="3573463"/>
          <a:ext cx="22574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6" name="Equation" r:id="rId14" imgW="1612900" imgH="419100" progId="Equation.3">
                  <p:embed/>
                </p:oleObj>
              </mc:Choice>
              <mc:Fallback>
                <p:oleObj name="Equation" r:id="rId14" imgW="161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573463"/>
                        <a:ext cx="225742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7" name="Rectangle 28"/>
          <p:cNvSpPr>
            <a:spLocks noChangeArrowheads="1"/>
          </p:cNvSpPr>
          <p:nvPr/>
        </p:nvSpPr>
        <p:spPr bwMode="auto">
          <a:xfrm>
            <a:off x="-1908175" y="1557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896" name="Object 27"/>
          <p:cNvGraphicFramePr>
            <a:graphicFrameLocks noChangeAspect="1"/>
          </p:cNvGraphicFramePr>
          <p:nvPr/>
        </p:nvGraphicFramePr>
        <p:xfrm>
          <a:off x="4141788" y="4365625"/>
          <a:ext cx="27352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7" name="Equation" r:id="rId16" imgW="1955800" imgH="419100" progId="Equation.3">
                  <p:embed/>
                </p:oleObj>
              </mc:Choice>
              <mc:Fallback>
                <p:oleObj name="Equation" r:id="rId16" imgW="1955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788" y="4365625"/>
                        <a:ext cx="273526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8" name="Rectangle 29"/>
          <p:cNvSpPr>
            <a:spLocks noChangeArrowheads="1"/>
          </p:cNvSpPr>
          <p:nvPr/>
        </p:nvSpPr>
        <p:spPr bwMode="auto">
          <a:xfrm>
            <a:off x="250825" y="436562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CS" sz="1800"/>
              <a:t>I </a:t>
            </a:r>
            <a:r>
              <a:rPr lang="en-US" sz="1800"/>
              <a:t> </a:t>
            </a:r>
            <a:r>
              <a:rPr lang="sr-Latn-CS" sz="1800"/>
              <a:t>итерацијa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37919" name="AutoShape 30"/>
          <p:cNvSpPr>
            <a:spLocks noChangeArrowheads="1"/>
          </p:cNvSpPr>
          <p:nvPr/>
        </p:nvSpPr>
        <p:spPr bwMode="auto">
          <a:xfrm>
            <a:off x="2124075" y="1846263"/>
            <a:ext cx="215900" cy="142875"/>
          </a:xfrm>
          <a:prstGeom prst="rightArrow">
            <a:avLst>
              <a:gd name="adj1" fmla="val 50000"/>
              <a:gd name="adj2" fmla="val 3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897" name="Object 35"/>
          <p:cNvGraphicFramePr>
            <a:graphicFrameLocks noChangeAspect="1"/>
          </p:cNvGraphicFramePr>
          <p:nvPr/>
        </p:nvGraphicFramePr>
        <p:xfrm>
          <a:off x="1835150" y="4438650"/>
          <a:ext cx="715963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8" name="Equation" r:id="rId18" imgW="545626" imgH="215713" progId="Equation.3">
                  <p:embed/>
                </p:oleObj>
              </mc:Choice>
              <mc:Fallback>
                <p:oleObj name="Equation" r:id="rId18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438650"/>
                        <a:ext cx="715963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8" name="Object 34"/>
          <p:cNvGraphicFramePr>
            <a:graphicFrameLocks noChangeAspect="1"/>
          </p:cNvGraphicFramePr>
          <p:nvPr/>
        </p:nvGraphicFramePr>
        <p:xfrm>
          <a:off x="3097213" y="4365625"/>
          <a:ext cx="7540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9" name="Equation" r:id="rId20" imgW="571252" imgH="406224" progId="Equation.3">
                  <p:embed/>
                </p:oleObj>
              </mc:Choice>
              <mc:Fallback>
                <p:oleObj name="Equation" r:id="rId20" imgW="571252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4365625"/>
                        <a:ext cx="7540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33"/>
          <p:cNvGraphicFramePr>
            <a:graphicFrameLocks noChangeAspect="1"/>
          </p:cNvGraphicFramePr>
          <p:nvPr/>
        </p:nvGraphicFramePr>
        <p:xfrm>
          <a:off x="1763713" y="5265738"/>
          <a:ext cx="11509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0" name="Equation" r:id="rId22" imgW="875920" imgH="215806" progId="Equation.3">
                  <p:embed/>
                </p:oleObj>
              </mc:Choice>
              <mc:Fallback>
                <p:oleObj name="Equation" r:id="rId22" imgW="875920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265738"/>
                        <a:ext cx="1150937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0" name="Object 32"/>
          <p:cNvGraphicFramePr>
            <a:graphicFrameLocks noChangeAspect="1"/>
          </p:cNvGraphicFramePr>
          <p:nvPr/>
        </p:nvGraphicFramePr>
        <p:xfrm>
          <a:off x="3059113" y="5194300"/>
          <a:ext cx="9159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1" name="Equation" r:id="rId24" imgW="698197" imgH="406224" progId="Equation.3">
                  <p:embed/>
                </p:oleObj>
              </mc:Choice>
              <mc:Fallback>
                <p:oleObj name="Equation" r:id="rId24" imgW="698197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194300"/>
                        <a:ext cx="915987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1" name="Object 31"/>
          <p:cNvGraphicFramePr>
            <a:graphicFrameLocks noChangeAspect="1"/>
          </p:cNvGraphicFramePr>
          <p:nvPr/>
        </p:nvGraphicFramePr>
        <p:xfrm>
          <a:off x="3492500" y="5994400"/>
          <a:ext cx="14700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2" name="Equation" r:id="rId26" imgW="1117600" imgH="457200" progId="Equation.3">
                  <p:embed/>
                </p:oleObj>
              </mc:Choice>
              <mc:Fallback>
                <p:oleObj name="Equation" r:id="rId26" imgW="1117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994400"/>
                        <a:ext cx="147002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20" name="Rectangle 36"/>
          <p:cNvSpPr>
            <a:spLocks noChangeArrowheads="1"/>
          </p:cNvSpPr>
          <p:nvPr/>
        </p:nvSpPr>
        <p:spPr bwMode="auto">
          <a:xfrm>
            <a:off x="0" y="3076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21" name="Rectangle 37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22" name="Rectangle 3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23" name="Rectangle 39"/>
          <p:cNvSpPr>
            <a:spLocks noChangeArrowheads="1"/>
          </p:cNvSpPr>
          <p:nvPr/>
        </p:nvSpPr>
        <p:spPr bwMode="auto">
          <a:xfrm>
            <a:off x="0" y="3419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24" name="Rectangle 40"/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925" name="Rectangle 41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37926" name="Rectangle 42"/>
          <p:cNvSpPr>
            <a:spLocks noChangeArrowheads="1"/>
          </p:cNvSpPr>
          <p:nvPr/>
        </p:nvSpPr>
        <p:spPr bwMode="auto">
          <a:xfrm>
            <a:off x="250825" y="519430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sr-Latn-CS" sz="1800"/>
              <a:t>I</a:t>
            </a:r>
            <a:r>
              <a:rPr lang="en-US" sz="1800"/>
              <a:t>I </a:t>
            </a:r>
            <a:r>
              <a:rPr lang="sr-Latn-CS" sz="1800"/>
              <a:t> итерацијa</a:t>
            </a:r>
            <a:endParaRPr lang="en-US" sz="1800">
              <a:sym typeface="Symbol" pitchFamily="18" charset="2"/>
            </a:endParaRPr>
          </a:p>
        </p:txBody>
      </p:sp>
      <p:sp>
        <p:nvSpPr>
          <p:cNvPr id="37927" name="Rectangle 4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7902" name="Object 43"/>
          <p:cNvGraphicFramePr>
            <a:graphicFrameLocks noChangeAspect="1"/>
          </p:cNvGraphicFramePr>
          <p:nvPr/>
        </p:nvGraphicFramePr>
        <p:xfrm>
          <a:off x="4140200" y="5165725"/>
          <a:ext cx="27368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3" name="Equation" r:id="rId28" imgW="2019300" imgH="419100" progId="Equation.3">
                  <p:embed/>
                </p:oleObj>
              </mc:Choice>
              <mc:Fallback>
                <p:oleObj name="Equation" r:id="rId28" imgW="2019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165725"/>
                        <a:ext cx="273685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47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49371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Уклапање бочног прелива</a:t>
            </a:r>
          </a:p>
        </p:txBody>
      </p:sp>
      <p:sp>
        <p:nvSpPr>
          <p:cNvPr id="219139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40" name="Rectangle 10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9141" name="Picture 1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836613"/>
            <a:ext cx="30384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2" name="Picture 1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844675"/>
            <a:ext cx="4953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900" name="Picture 12" descr="S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650" y="4076700"/>
            <a:ext cx="68913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62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3315E-6 L 2.22222E-6 -0.333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642350" cy="1052513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Утицај дубине сабирног канала на турбуленцију</a:t>
            </a:r>
          </a:p>
        </p:txBody>
      </p:sp>
      <p:pic>
        <p:nvPicPr>
          <p:cNvPr id="220163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565400"/>
            <a:ext cx="85693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4" name="Picture 6" descr="Kalimanci Dam, Kamenica river, FYR Macedonia 1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68313" y="981075"/>
            <a:ext cx="2206625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93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036050" cy="1052513"/>
          </a:xfrm>
        </p:spPr>
        <p:txBody>
          <a:bodyPr/>
          <a:lstStyle/>
          <a:p>
            <a:pPr eaLnBrk="1" hangingPunct="1"/>
            <a:r>
              <a:rPr lang="sr-Cyrl-CS" sz="3200" b="1" smtClean="0">
                <a:solidFill>
                  <a:schemeClr val="accent2"/>
                </a:solidFill>
              </a:rPr>
              <a:t>Непотопљено преливање у сабирном каналу</a:t>
            </a:r>
          </a:p>
        </p:txBody>
      </p:sp>
      <p:pic>
        <p:nvPicPr>
          <p:cNvPr id="38916" name="Picture 3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14550"/>
            <a:ext cx="6983412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1652" name="Object 4"/>
          <p:cNvGraphicFramePr>
            <a:graphicFrameLocks noChangeAspect="1"/>
          </p:cNvGraphicFramePr>
          <p:nvPr/>
        </p:nvGraphicFramePr>
        <p:xfrm>
          <a:off x="2555875" y="1771650"/>
          <a:ext cx="201612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Equation" r:id="rId4" imgW="1066800" imgH="469900" progId="Equation.3">
                  <p:embed/>
                </p:oleObj>
              </mc:Choice>
              <mc:Fallback>
                <p:oleObj name="Equation" r:id="rId4" imgW="1066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771650"/>
                        <a:ext cx="2016125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27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2350" cy="36036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Варијанте бочног прелива</a:t>
            </a:r>
          </a:p>
        </p:txBody>
      </p:sp>
      <p:pic>
        <p:nvPicPr>
          <p:cNvPr id="221187" name="Picture 3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3090862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975"/>
            <a:ext cx="43148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S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500438"/>
            <a:ext cx="712787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50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07375" cy="576262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  <a:latin typeface="Arial" charset="0"/>
              </a:rPr>
              <a:t>Прилазни део чеоног прелива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395288" y="6453188"/>
            <a:ext cx="8207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Cyrl-CS" sz="2000">
                <a:latin typeface="Arial" charset="0"/>
              </a:rPr>
              <a:t>Брана Завој на Височици код Пирота</a:t>
            </a:r>
          </a:p>
        </p:txBody>
      </p:sp>
      <p:pic>
        <p:nvPicPr>
          <p:cNvPr id="201732" name="Picture 5" descr="Zavoj, Visocica, Srbija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827088" y="836613"/>
            <a:ext cx="7448550" cy="55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2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Двоструки бочни прелив“пачији кљун”</a:t>
            </a:r>
          </a:p>
        </p:txBody>
      </p:sp>
      <p:pic>
        <p:nvPicPr>
          <p:cNvPr id="222211" name="Picture 5" descr="Dvostruki Bocni 2USBR 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2492375"/>
            <a:ext cx="52197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2" name="Picture 4" descr="Dvostruki Bocni - Kada"/>
          <p:cNvPicPr>
            <a:picLocks noChangeAspect="1" noChangeArrowheads="1"/>
          </p:cNvPicPr>
          <p:nvPr/>
        </p:nvPicPr>
        <p:blipFill>
          <a:blip r:embed="rId3" cstate="print">
            <a:lum bright="2000" contrast="24000"/>
          </a:blip>
          <a:srcRect/>
          <a:stretch>
            <a:fillRect/>
          </a:stretch>
        </p:blipFill>
        <p:spPr bwMode="auto">
          <a:xfrm>
            <a:off x="3635375" y="692150"/>
            <a:ext cx="5354638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9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Закривљен сабирни канал у основи</a:t>
            </a:r>
          </a:p>
        </p:txBody>
      </p:sp>
      <p:pic>
        <p:nvPicPr>
          <p:cNvPr id="223235" name="Picture 4" descr="Bocac Osnova"/>
          <p:cNvPicPr>
            <a:picLocks noChangeAspect="1" noChangeArrowheads="1"/>
          </p:cNvPicPr>
          <p:nvPr/>
        </p:nvPicPr>
        <p:blipFill>
          <a:blip r:embed="rId2" cstate="print">
            <a:lum bright="9000" contrast="7000"/>
          </a:blip>
          <a:srcRect/>
          <a:stretch>
            <a:fillRect/>
          </a:stretch>
        </p:blipFill>
        <p:spPr bwMode="auto">
          <a:xfrm>
            <a:off x="900113" y="836613"/>
            <a:ext cx="73279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9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Закривљен (у основи) “пачији кљун”</a:t>
            </a:r>
          </a:p>
        </p:txBody>
      </p:sp>
      <p:pic>
        <p:nvPicPr>
          <p:cNvPr id="224259" name="Picture 3" descr="spillway of the Lower Nihotupu Dam in the Waitakere Ranges, New Zealand"/>
          <p:cNvPicPr>
            <a:picLocks noChangeAspect="1" noChangeArrowheads="1"/>
          </p:cNvPicPr>
          <p:nvPr/>
        </p:nvPicPr>
        <p:blipFill>
          <a:blip r:embed="rId2" cstate="print">
            <a:lum bright="12000" contrast="19000"/>
          </a:blip>
          <a:srcRect/>
          <a:stretch>
            <a:fillRect/>
          </a:stretch>
        </p:blipFill>
        <p:spPr bwMode="auto">
          <a:xfrm>
            <a:off x="684213" y="981075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6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Сабирни канал са изломљеном ивицом </a:t>
            </a:r>
          </a:p>
        </p:txBody>
      </p:sp>
      <p:pic>
        <p:nvPicPr>
          <p:cNvPr id="225283" name="Picture 3" descr="Ceresole Reale Dam, Italy Bocni preliv"/>
          <p:cNvPicPr>
            <a:picLocks noChangeAspect="1" noChangeArrowheads="1"/>
          </p:cNvPicPr>
          <p:nvPr/>
        </p:nvPicPr>
        <p:blipFill>
          <a:blip r:embed="rId2" cstate="print">
            <a:lum bright="9000" contrast="24000"/>
          </a:blip>
          <a:srcRect/>
          <a:stretch>
            <a:fillRect/>
          </a:stretch>
        </p:blipFill>
        <p:spPr bwMode="auto">
          <a:xfrm>
            <a:off x="539750" y="1098550"/>
            <a:ext cx="8208963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7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Чунасти прелив – брана Кокин Брод</a:t>
            </a:r>
          </a:p>
        </p:txBody>
      </p:sp>
      <p:pic>
        <p:nvPicPr>
          <p:cNvPr id="226307" name="Picture 3" descr="Kokin Brod Model 2"/>
          <p:cNvPicPr>
            <a:picLocks noChangeAspect="1" noChangeArrowheads="1"/>
          </p:cNvPicPr>
          <p:nvPr/>
        </p:nvPicPr>
        <p:blipFill>
          <a:blip r:embed="rId2" cstate="print">
            <a:lum bright="9000" contrast="27000"/>
          </a:blip>
          <a:srcRect/>
          <a:stretch>
            <a:fillRect/>
          </a:stretch>
        </p:blipFill>
        <p:spPr bwMode="auto">
          <a:xfrm>
            <a:off x="5334000" y="609600"/>
            <a:ext cx="35972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8" name="Picture 4" descr="Kokin Brod 1"/>
          <p:cNvPicPr>
            <a:picLocks noChangeAspect="1" noChangeArrowheads="1"/>
          </p:cNvPicPr>
          <p:nvPr/>
        </p:nvPicPr>
        <p:blipFill>
          <a:blip r:embed="rId3" cstate="print">
            <a:lum bright="11000" contrast="16000"/>
          </a:blip>
          <a:srcRect/>
          <a:stretch>
            <a:fillRect/>
          </a:stretch>
        </p:blipFill>
        <p:spPr bwMode="auto">
          <a:xfrm>
            <a:off x="0" y="1905000"/>
            <a:ext cx="6675438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179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Чунасти прелив Радоињска брана </a:t>
            </a:r>
          </a:p>
        </p:txBody>
      </p:sp>
      <p:pic>
        <p:nvPicPr>
          <p:cNvPr id="227331" name="Picture 3" descr="Radoinjska brana, Uvac, Srbija"/>
          <p:cNvPicPr>
            <a:picLocks noChangeAspect="1" noChangeArrowheads="1"/>
          </p:cNvPicPr>
          <p:nvPr/>
        </p:nvPicPr>
        <p:blipFill>
          <a:blip r:embed="rId2" cstate="print">
            <a:lum bright="6000" contrast="14000"/>
          </a:blip>
          <a:srcRect/>
          <a:stretch>
            <a:fillRect/>
          </a:stretch>
        </p:blipFill>
        <p:spPr bwMode="auto">
          <a:xfrm>
            <a:off x="1187450" y="1196975"/>
            <a:ext cx="674687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0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dirty="0" smtClean="0">
                <a:solidFill>
                  <a:schemeClr val="accent2"/>
                </a:solidFill>
              </a:rPr>
              <a:t>Лавиринт прелив</a:t>
            </a:r>
          </a:p>
        </p:txBody>
      </p:sp>
      <p:pic>
        <p:nvPicPr>
          <p:cNvPr id="228355" name="Picture 6" descr="Lavirint sk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06650"/>
            <a:ext cx="61214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5" descr="Lavirint 2 USBR 3"/>
          <p:cNvPicPr>
            <a:picLocks noChangeAspect="1" noChangeArrowheads="1"/>
          </p:cNvPicPr>
          <p:nvPr/>
        </p:nvPicPr>
        <p:blipFill>
          <a:blip r:embed="rId3" cstate="print">
            <a:lum bright="9000" contrast="19000"/>
          </a:blip>
          <a:srcRect/>
          <a:stretch>
            <a:fillRect/>
          </a:stretch>
        </p:blipFill>
        <p:spPr bwMode="auto">
          <a:xfrm>
            <a:off x="3563938" y="765175"/>
            <a:ext cx="51847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66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07375" cy="685800"/>
          </a:xfrm>
        </p:spPr>
        <p:txBody>
          <a:bodyPr/>
          <a:lstStyle/>
          <a:p>
            <a:pPr eaLnBrk="1" hangingPunct="1"/>
            <a:r>
              <a:rPr lang="sr-Cyrl-CS" altLang="en-US" b="1" dirty="0" smtClean="0">
                <a:solidFill>
                  <a:schemeClr val="accent2"/>
                </a:solidFill>
              </a:rPr>
              <a:t>Лавиринт прелив</a:t>
            </a:r>
          </a:p>
        </p:txBody>
      </p:sp>
      <p:sp>
        <p:nvSpPr>
          <p:cNvPr id="218115" name="TextBox 1"/>
          <p:cNvSpPr txBox="1">
            <a:spLocks noChangeArrowheads="1"/>
          </p:cNvSpPr>
          <p:nvPr/>
        </p:nvSpPr>
        <p:spPr bwMode="auto">
          <a:xfrm>
            <a:off x="7005638" y="2060575"/>
            <a:ext cx="21605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altLang="en-US" sz="3200">
                <a:solidFill>
                  <a:srgbClr val="0070C0"/>
                </a:solidFill>
              </a:rPr>
              <a:t>Лавиринт прелив</a:t>
            </a:r>
            <a:endParaRPr lang="en-US" altLang="en-US" sz="3200">
              <a:solidFill>
                <a:srgbClr val="0070C0"/>
              </a:solidFill>
            </a:endParaRPr>
          </a:p>
        </p:txBody>
      </p:sp>
      <p:sp>
        <p:nvSpPr>
          <p:cNvPr id="218116" name="TextBox 1"/>
          <p:cNvSpPr txBox="1">
            <a:spLocks noChangeArrowheads="1"/>
          </p:cNvSpPr>
          <p:nvPr/>
        </p:nvSpPr>
        <p:spPr bwMode="auto">
          <a:xfrm>
            <a:off x="4067175" y="5364163"/>
            <a:ext cx="19224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altLang="en-US" sz="3200">
                <a:solidFill>
                  <a:srgbClr val="0070C0"/>
                </a:solidFill>
              </a:rPr>
              <a:t>Проблем аерације</a:t>
            </a:r>
            <a:endParaRPr lang="en-US" altLang="en-US" sz="3200">
              <a:solidFill>
                <a:srgbClr val="0070C0"/>
              </a:solidFill>
            </a:endParaRPr>
          </a:p>
        </p:txBody>
      </p:sp>
      <p:pic>
        <p:nvPicPr>
          <p:cNvPr id="21811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7238"/>
            <a:ext cx="68786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8" name="Picture 3"/>
          <p:cNvPicPr>
            <a:picLocks noChangeAspect="1" noChangeArrowheads="1"/>
          </p:cNvPicPr>
          <p:nvPr/>
        </p:nvPicPr>
        <p:blipFill>
          <a:blip r:embed="rId3" cstate="print"/>
          <a:srcRect t="62999" r="49261"/>
          <a:stretch>
            <a:fillRect/>
          </a:stretch>
        </p:blipFill>
        <p:spPr bwMode="auto">
          <a:xfrm>
            <a:off x="5989638" y="3533775"/>
            <a:ext cx="2830512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5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07375" cy="685800"/>
          </a:xfrm>
        </p:spPr>
        <p:txBody>
          <a:bodyPr/>
          <a:lstStyle/>
          <a:p>
            <a:pPr eaLnBrk="1" hangingPunct="1"/>
            <a:r>
              <a:rPr lang="sr-Cyrl-CS" altLang="en-US" b="1" dirty="0" smtClean="0">
                <a:solidFill>
                  <a:schemeClr val="accent2"/>
                </a:solidFill>
              </a:rPr>
              <a:t>Физички хидраулички модели</a:t>
            </a:r>
          </a:p>
        </p:txBody>
      </p:sp>
      <p:sp>
        <p:nvSpPr>
          <p:cNvPr id="219139" name="TextBox 1"/>
          <p:cNvSpPr txBox="1">
            <a:spLocks noChangeArrowheads="1"/>
          </p:cNvSpPr>
          <p:nvPr/>
        </p:nvSpPr>
        <p:spPr bwMode="auto">
          <a:xfrm>
            <a:off x="395288" y="6045200"/>
            <a:ext cx="7489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altLang="en-US" sz="3200">
                <a:solidFill>
                  <a:srgbClr val="0070C0"/>
                </a:solidFill>
              </a:rPr>
              <a:t>Модел целине 1:30 </a:t>
            </a:r>
            <a:r>
              <a:rPr lang="en-US" altLang="en-US" sz="3200" i="1">
                <a:solidFill>
                  <a:srgbClr val="0070C0"/>
                </a:solidFill>
              </a:rPr>
              <a:t>Q</a:t>
            </a:r>
            <a:r>
              <a:rPr lang="en-US" altLang="en-US" sz="3200" baseline="-25000">
                <a:solidFill>
                  <a:srgbClr val="0070C0"/>
                </a:solidFill>
              </a:rPr>
              <a:t>*</a:t>
            </a:r>
            <a:r>
              <a:rPr lang="en-US" altLang="en-US" sz="3200">
                <a:solidFill>
                  <a:srgbClr val="0070C0"/>
                </a:solidFill>
              </a:rPr>
              <a:t>=4929 </a:t>
            </a:r>
            <a:r>
              <a:rPr lang="en-US" altLang="en-US" sz="3200" i="1">
                <a:solidFill>
                  <a:srgbClr val="0070C0"/>
                </a:solidFill>
              </a:rPr>
              <a:t>Q</a:t>
            </a:r>
            <a:r>
              <a:rPr lang="en-US" altLang="en-US" sz="3200">
                <a:solidFill>
                  <a:srgbClr val="0070C0"/>
                </a:solidFill>
              </a:rPr>
              <a:t>=</a:t>
            </a:r>
            <a:r>
              <a:rPr lang="sr-Latn-CS" altLang="en-US" sz="3200">
                <a:solidFill>
                  <a:srgbClr val="0070C0"/>
                </a:solidFill>
              </a:rPr>
              <a:t>420</a:t>
            </a:r>
            <a:r>
              <a:rPr lang="en-US" altLang="en-US" sz="3200">
                <a:solidFill>
                  <a:srgbClr val="0070C0"/>
                </a:solidFill>
              </a:rPr>
              <a:t> m</a:t>
            </a:r>
            <a:r>
              <a:rPr lang="en-US" altLang="en-US" sz="3200" baseline="30000">
                <a:solidFill>
                  <a:srgbClr val="0070C0"/>
                </a:solidFill>
              </a:rPr>
              <a:t>3</a:t>
            </a:r>
            <a:r>
              <a:rPr lang="en-US" altLang="en-US" sz="3200">
                <a:solidFill>
                  <a:srgbClr val="0070C0"/>
                </a:solidFill>
              </a:rPr>
              <a:t>/s</a:t>
            </a:r>
          </a:p>
        </p:txBody>
      </p:sp>
      <p:pic>
        <p:nvPicPr>
          <p:cNvPr id="219140" name="Picture 3" descr="P603067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758825"/>
            <a:ext cx="6973887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78522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6"/>
                </a:solidFill>
              </a:rPr>
              <a:t>Piano key - </a:t>
            </a:r>
            <a:r>
              <a:rPr lang="en-US" sz="3600" b="1" dirty="0" err="1" smtClean="0">
                <a:solidFill>
                  <a:schemeClr val="accent6"/>
                </a:solidFill>
              </a:rPr>
              <a:t>Тараба</a:t>
            </a:r>
            <a:r>
              <a:rPr lang="sr-Cyrl-CS" sz="3600" b="1" dirty="0" smtClean="0">
                <a:solidFill>
                  <a:schemeClr val="accent6"/>
                </a:solidFill>
              </a:rPr>
              <a:t> прелив</a:t>
            </a:r>
          </a:p>
        </p:txBody>
      </p:sp>
      <p:pic>
        <p:nvPicPr>
          <p:cNvPr id="148483" name="Picture 2" descr="Piano Key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143000"/>
            <a:ext cx="5721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3" descr="Piano Key Crtez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3929063"/>
            <a:ext cx="3786187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0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Прилазни канал </a:t>
            </a:r>
          </a:p>
        </p:txBody>
      </p:sp>
      <p:pic>
        <p:nvPicPr>
          <p:cNvPr id="202755" name="Picture 3" descr="Campos Novos Dam, Canoas River, Brazil"/>
          <p:cNvPicPr>
            <a:picLocks noChangeAspect="1" noChangeArrowheads="1"/>
          </p:cNvPicPr>
          <p:nvPr/>
        </p:nvPicPr>
        <p:blipFill>
          <a:blip r:embed="rId2" cstate="print">
            <a:lum bright="11000" contrast="40000"/>
          </a:blip>
          <a:srcRect/>
          <a:stretch>
            <a:fillRect/>
          </a:stretch>
        </p:blipFill>
        <p:spPr bwMode="auto">
          <a:xfrm>
            <a:off x="611188" y="908050"/>
            <a:ext cx="8135937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6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785225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6"/>
                </a:solidFill>
              </a:rPr>
              <a:t>Piano key - </a:t>
            </a:r>
            <a:r>
              <a:rPr lang="en-US" sz="3600" b="1" dirty="0" err="1" smtClean="0">
                <a:solidFill>
                  <a:schemeClr val="accent6"/>
                </a:solidFill>
              </a:rPr>
              <a:t>Тараба</a:t>
            </a:r>
            <a:r>
              <a:rPr lang="sr-Cyrl-CS" sz="3600" b="1" dirty="0" smtClean="0">
                <a:solidFill>
                  <a:schemeClr val="accent6"/>
                </a:solidFill>
              </a:rPr>
              <a:t> прелив</a:t>
            </a:r>
          </a:p>
        </p:txBody>
      </p:sp>
      <p:pic>
        <p:nvPicPr>
          <p:cNvPr id="149507" name="Picture 2" descr="Piano Key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857250"/>
            <a:ext cx="37131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3" descr="Piano Key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357438"/>
            <a:ext cx="53324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32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Двоструки бочни прелив</a:t>
            </a:r>
          </a:p>
        </p:txBody>
      </p:sp>
      <p:pic>
        <p:nvPicPr>
          <p:cNvPr id="230403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89138"/>
            <a:ext cx="8785225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99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Од вишка боли глава</a:t>
            </a:r>
          </a:p>
        </p:txBody>
      </p:sp>
      <p:pic>
        <p:nvPicPr>
          <p:cNvPr id="229379" name="Picture 4" descr="Bocac Presek"/>
          <p:cNvPicPr>
            <a:picLocks noChangeAspect="1" noChangeArrowheads="1"/>
          </p:cNvPicPr>
          <p:nvPr/>
        </p:nvPicPr>
        <p:blipFill>
          <a:blip r:embed="rId2" cstate="print">
            <a:lum bright="7000" contrast="10000"/>
          </a:blip>
          <a:srcRect/>
          <a:stretch>
            <a:fillRect/>
          </a:stretch>
        </p:blipFill>
        <p:spPr bwMode="auto">
          <a:xfrm>
            <a:off x="928662" y="1071546"/>
            <a:ext cx="7197725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4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100" cy="62071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  <a:latin typeface="Arial" charset="0"/>
              </a:rPr>
              <a:t>Веза преливног дела са брзотоком</a:t>
            </a:r>
          </a:p>
        </p:txBody>
      </p:sp>
      <p:pic>
        <p:nvPicPr>
          <p:cNvPr id="203779" name="Picture 4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44638"/>
            <a:ext cx="8712200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6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100" cy="62071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  <a:latin typeface="Arial" charset="0"/>
              </a:rPr>
              <a:t>Веза преливног дела са брзотоком</a:t>
            </a:r>
          </a:p>
        </p:txBody>
      </p:sp>
      <p:pic>
        <p:nvPicPr>
          <p:cNvPr id="204803" name="Picture 4" descr="Niski prelivni prag"/>
          <p:cNvPicPr>
            <a:picLocks noChangeAspect="1" noChangeArrowheads="1"/>
          </p:cNvPicPr>
          <p:nvPr/>
        </p:nvPicPr>
        <p:blipFill>
          <a:blip r:embed="rId2" cstate="print">
            <a:lum bright="6000" contrast="14000"/>
          </a:blip>
          <a:srcRect/>
          <a:stretch>
            <a:fillRect/>
          </a:stretch>
        </p:blipFill>
        <p:spPr bwMode="auto">
          <a:xfrm>
            <a:off x="1692275" y="1700213"/>
            <a:ext cx="5688013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1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928100" cy="620712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  <a:latin typeface="Arial" charset="0"/>
              </a:rPr>
              <a:t>Траса брзотока би требало да буде права, али ...</a:t>
            </a:r>
          </a:p>
        </p:txBody>
      </p:sp>
      <p:pic>
        <p:nvPicPr>
          <p:cNvPr id="205827" name="Picture 4" descr="Brzotok u krivini"/>
          <p:cNvPicPr>
            <a:picLocks noChangeAspect="1" noChangeArrowheads="1"/>
          </p:cNvPicPr>
          <p:nvPr/>
        </p:nvPicPr>
        <p:blipFill>
          <a:blip r:embed="rId2" cstate="print">
            <a:lum bright="8000" contrast="21000"/>
          </a:blip>
          <a:srcRect/>
          <a:stretch>
            <a:fillRect/>
          </a:stretch>
        </p:blipFill>
        <p:spPr bwMode="auto">
          <a:xfrm>
            <a:off x="1476375" y="1628775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9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Брзоток у кривини </a:t>
            </a:r>
          </a:p>
        </p:txBody>
      </p:sp>
      <p:pic>
        <p:nvPicPr>
          <p:cNvPr id="206851" name="Picture 3" descr="Alcantara Dam, Tagus River, Spain"/>
          <p:cNvPicPr>
            <a:picLocks noChangeAspect="1" noChangeArrowheads="1"/>
          </p:cNvPicPr>
          <p:nvPr/>
        </p:nvPicPr>
        <p:blipFill>
          <a:blip r:embed="rId2" cstate="print">
            <a:lum bright="9000" contrast="23000"/>
          </a:blip>
          <a:srcRect/>
          <a:stretch>
            <a:fillRect/>
          </a:stretch>
        </p:blipFill>
        <p:spPr bwMode="auto">
          <a:xfrm>
            <a:off x="611188" y="908050"/>
            <a:ext cx="7777162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00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5832</TotalTime>
  <Words>386</Words>
  <Application>Microsoft Office PowerPoint</Application>
  <PresentationFormat>On-screen Show (4:3)</PresentationFormat>
  <Paragraphs>75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Default Design</vt:lpstr>
      <vt:lpstr>Equation</vt:lpstr>
      <vt:lpstr>PowerPoint Presentation</vt:lpstr>
      <vt:lpstr>Преливни праг чеоног прелива</vt:lpstr>
      <vt:lpstr>Прилазни део чеоног прелива</vt:lpstr>
      <vt:lpstr>Прилазни део чеоног прелива</vt:lpstr>
      <vt:lpstr>Прилазни канал </vt:lpstr>
      <vt:lpstr>Веза преливног дела са брзотоком</vt:lpstr>
      <vt:lpstr>Веза преливног дела са брзотоком</vt:lpstr>
      <vt:lpstr>Траса брзотока би требало да буде права, али ...</vt:lpstr>
      <vt:lpstr>Брзоток у кривини </vt:lpstr>
      <vt:lpstr>Преломи  у  нивелети  брзотока а) Улазни нагиб стрмији од излазног</vt:lpstr>
      <vt:lpstr>b) Улазни нагиб блажи од излазног</vt:lpstr>
      <vt:lpstr>Прелив са брзотоком брана Машицура</vt:lpstr>
      <vt:lpstr>Убрзање на низводном крају брзотока </vt:lpstr>
      <vt:lpstr>Прелазна деоница  у кориту брзотока</vt:lpstr>
      <vt:lpstr>Повезивање плоча  брзотока</vt:lpstr>
      <vt:lpstr>Попречни пресек корита брзотока</vt:lpstr>
      <vt:lpstr>Oштећење брзотока услед динамичког узогна – брана Оровил</vt:lpstr>
      <vt:lpstr>Oштећење брзотока – брана Оровил</vt:lpstr>
      <vt:lpstr>Oштећење брзотока услед динамичког узогна – брана Оровил</vt:lpstr>
      <vt:lpstr>Oштећење помоћог прелива бране Оровил</vt:lpstr>
      <vt:lpstr>Брана Оровил – коначно оштећење</vt:lpstr>
      <vt:lpstr>Бочни прелив</vt:lpstr>
      <vt:lpstr>Бочни прелив</vt:lpstr>
      <vt:lpstr>Сабирни канал бочног прелива</vt:lpstr>
      <vt:lpstr>Бочни прелив</vt:lpstr>
      <vt:lpstr>Типична диспозиција са насутом браном </vt:lpstr>
      <vt:lpstr>Преливање при малом протицају </vt:lpstr>
      <vt:lpstr>Делимично необложен сабирни канал</vt:lpstr>
      <vt:lpstr>Прорачун бочног прелива</vt:lpstr>
      <vt:lpstr>Прорачун сабирног канала</vt:lpstr>
      <vt:lpstr>Силе које делују на масу између два пресека</vt:lpstr>
      <vt:lpstr>Силе притиска и контуре се групишу:</vt:lpstr>
      <vt:lpstr>Обједињавање чланова једначине</vt:lpstr>
      <vt:lpstr>Однос инерцијалног члана и члана трења</vt:lpstr>
      <vt:lpstr>Нумеричка апроксимација при прорачуну</vt:lpstr>
      <vt:lpstr>Уклапање бочног прелива</vt:lpstr>
      <vt:lpstr>Утицај дубине сабирног канала на турбуленцију</vt:lpstr>
      <vt:lpstr>Непотопљено преливање у сабирном каналу</vt:lpstr>
      <vt:lpstr>Варијанте бочног прелива</vt:lpstr>
      <vt:lpstr>Двоструки бочни прелив“пачији кљун”</vt:lpstr>
      <vt:lpstr>Закривљен сабирни канал у основи</vt:lpstr>
      <vt:lpstr>Закривљен (у основи) “пачији кљун”</vt:lpstr>
      <vt:lpstr>Сабирни канал са изломљеном ивицом </vt:lpstr>
      <vt:lpstr>Чунасти прелив – брана Кокин Брод</vt:lpstr>
      <vt:lpstr>Чунасти прелив Радоињска брана </vt:lpstr>
      <vt:lpstr>Лавиринт прелив</vt:lpstr>
      <vt:lpstr>Лавиринт прелив</vt:lpstr>
      <vt:lpstr>Физички хидраулички модели</vt:lpstr>
      <vt:lpstr>Piano key - Тараба прелив</vt:lpstr>
      <vt:lpstr>Piano key - Тараба прелив</vt:lpstr>
      <vt:lpstr>Двоструки бочни прелив</vt:lpstr>
      <vt:lpstr>Од вишка боли глава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281</cp:revision>
  <dcterms:created xsi:type="dcterms:W3CDTF">2003-02-08T13:16:46Z</dcterms:created>
  <dcterms:modified xsi:type="dcterms:W3CDTF">2021-11-17T15:23:24Z</dcterms:modified>
</cp:coreProperties>
</file>