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640" r:id="rId2"/>
    <p:sldId id="674" r:id="rId3"/>
    <p:sldId id="675" r:id="rId4"/>
    <p:sldId id="676" r:id="rId5"/>
    <p:sldId id="677" r:id="rId6"/>
    <p:sldId id="678" r:id="rId7"/>
    <p:sldId id="679" r:id="rId8"/>
    <p:sldId id="680" r:id="rId9"/>
    <p:sldId id="681" r:id="rId10"/>
    <p:sldId id="682" r:id="rId11"/>
    <p:sldId id="683" r:id="rId12"/>
    <p:sldId id="684" r:id="rId13"/>
    <p:sldId id="685" r:id="rId14"/>
    <p:sldId id="686" r:id="rId15"/>
    <p:sldId id="687" r:id="rId16"/>
    <p:sldId id="688" r:id="rId17"/>
    <p:sldId id="689" r:id="rId18"/>
    <p:sldId id="690" r:id="rId19"/>
    <p:sldId id="691" r:id="rId20"/>
    <p:sldId id="692" r:id="rId21"/>
    <p:sldId id="693" r:id="rId22"/>
    <p:sldId id="694" r:id="rId23"/>
    <p:sldId id="695" r:id="rId24"/>
    <p:sldId id="696" r:id="rId25"/>
    <p:sldId id="697" r:id="rId26"/>
    <p:sldId id="698" r:id="rId27"/>
    <p:sldId id="699" r:id="rId28"/>
    <p:sldId id="700" r:id="rId29"/>
    <p:sldId id="701" r:id="rId30"/>
    <p:sldId id="702" r:id="rId31"/>
    <p:sldId id="703" r:id="rId32"/>
    <p:sldId id="704" r:id="rId33"/>
    <p:sldId id="705" r:id="rId34"/>
    <p:sldId id="706" r:id="rId35"/>
    <p:sldId id="707" r:id="rId36"/>
    <p:sldId id="708" r:id="rId37"/>
    <p:sldId id="709" r:id="rId38"/>
    <p:sldId id="710" r:id="rId39"/>
    <p:sldId id="711" r:id="rId40"/>
    <p:sldId id="712" r:id="rId41"/>
    <p:sldId id="713" r:id="rId42"/>
    <p:sldId id="714" r:id="rId43"/>
    <p:sldId id="715" r:id="rId44"/>
    <p:sldId id="716" r:id="rId45"/>
    <p:sldId id="717" r:id="rId46"/>
    <p:sldId id="718" r:id="rId47"/>
    <p:sldId id="719" r:id="rId48"/>
    <p:sldId id="720" r:id="rId49"/>
    <p:sldId id="721" r:id="rId50"/>
    <p:sldId id="722" r:id="rId51"/>
    <p:sldId id="723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6600"/>
    <a:srgbClr val="0000FF"/>
    <a:srgbClr val="003300"/>
    <a:srgbClr val="336600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9" autoAdjust="0"/>
    <p:restoredTop sz="94624" autoAdjust="0"/>
  </p:normalViewPr>
  <p:slideViewPr>
    <p:cSldViewPr>
      <p:cViewPr>
        <p:scale>
          <a:sx n="100" d="100"/>
          <a:sy n="100" d="100"/>
        </p:scale>
        <p:origin x="-1416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6.wmf"/><Relationship Id="rId4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A040FA-9A9F-42AC-AA64-87791BAEA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4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2A6A-B7A4-48A2-867E-7D425D017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D561-276B-4738-B32A-283A7504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105D3-D3B9-4135-A344-5DD123E1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0B468-5084-45BB-BBD9-5C068BE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EE0A9-98EA-4A7A-ACF9-EA6E72A7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B4AA-DD12-473B-A368-02EBEADE8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BFD9-9464-449D-A236-D58D9ABE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4558-6977-4159-BA4E-6DEDC5B0B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85433-E176-4CEA-971F-604584F9A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79411-2AC9-4D22-A6CE-59C0D3B46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57E74-85A3-4D11-9206-66676AB58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66ABA1-1EEB-488D-B34B-F27F84D7D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8.png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1.wmf"/><Relationship Id="rId5" Type="http://schemas.openxmlformats.org/officeDocument/2006/relationships/image" Target="../media/image32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26.wmf"/><Relationship Id="rId9" Type="http://schemas.openxmlformats.org/officeDocument/2006/relationships/image" Target="../media/image3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10.bin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5.png"/><Relationship Id="rId4" Type="http://schemas.openxmlformats.org/officeDocument/2006/relationships/image" Target="../media/image26.wmf"/><Relationship Id="rId9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3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00298" y="500042"/>
            <a:ext cx="541074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Универзитет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Београду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Грађевински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www.grf.bg.ac.rs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42910" y="1419226"/>
            <a:ext cx="8139143" cy="951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42910" y="5572140"/>
            <a:ext cx="8129618" cy="6189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71472" y="1493185"/>
            <a:ext cx="85725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Студијски програм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Грађевинарство Академске студије</a:t>
            </a:r>
          </a:p>
          <a:p>
            <a:pPr>
              <a:spcAft>
                <a:spcPts val="600"/>
              </a:spcAft>
            </a:pP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дул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		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ХВЕ</a:t>
            </a:r>
            <a:endParaRPr lang="sr-Latn-RS" sz="24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Година/Семестар: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Latn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 /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семестар</a:t>
            </a:r>
            <a:endParaRPr lang="sr-Latn-RS" sz="20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Назив 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предмета (шифра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Cyrl-RS" sz="3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Хидротехничке грађевине 2</a:t>
            </a:r>
            <a:endParaRPr lang="sr-Cyrl-RS" sz="2000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Наставник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r-Cyrl-RS" sz="2000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Љубодраг Савић</a:t>
            </a:r>
            <a:endParaRPr lang="sr-Latn-RS" sz="2400" b="1" dirty="0" smtClean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Наслов предавања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Евакуација великих вода</a:t>
            </a:r>
            <a:r>
              <a:rPr lang="en-U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sr-Latn-RS" sz="32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Датум :</a:t>
            </a:r>
            <a:r>
              <a:rPr lang="sr-Cyrl-R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.10.202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sr-Latn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643578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Београд,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1300" i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Сва ауторска права аутора презентације и/или видео снимака су заштићена. Снимак или презентација се могу користити само за наставу на даљину студента Грађевинског факултета Универзитета у Београду у школској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/202</a:t>
            </a:r>
            <a:r>
              <a:rPr lang="en-US" sz="1300" i="1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sr-Cyrl-RS" sz="1300" i="1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не могу се користити за друге сврхе без писмене сагласности аутора материјала.</a:t>
            </a:r>
            <a:endParaRPr lang="sr-Cyrl-RS" sz="1300" i="1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93" y="116632"/>
            <a:ext cx="1155700" cy="12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Брана Кебан – проблем гурнут низводно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164867" name="Picture 6" descr="KEBAN-BRZOTOK DPIFR88 SL"/>
          <p:cNvPicPr>
            <a:picLocks noChangeAspect="1" noChangeArrowheads="1"/>
          </p:cNvPicPr>
          <p:nvPr/>
        </p:nvPicPr>
        <p:blipFill>
          <a:blip r:embed="rId2" cstate="print">
            <a:lum bright="20000" contrast="23000"/>
          </a:blip>
          <a:srcRect/>
          <a:stretch>
            <a:fillRect/>
          </a:stretch>
        </p:blipFill>
        <p:spPr bwMode="auto">
          <a:xfrm>
            <a:off x="266700" y="2057400"/>
            <a:ext cx="8610600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54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b="1" smtClean="0">
                <a:solidFill>
                  <a:schemeClr val="accent2"/>
                </a:solidFill>
              </a:rPr>
              <a:t>Брана Итајпу – слично решење</a:t>
            </a:r>
          </a:p>
        </p:txBody>
      </p:sp>
      <p:pic>
        <p:nvPicPr>
          <p:cNvPr id="165891" name="Picture 4" descr="Brzotok 2 Itapu"/>
          <p:cNvPicPr>
            <a:picLocks noChangeAspect="1" noChangeArrowheads="1"/>
          </p:cNvPicPr>
          <p:nvPr/>
        </p:nvPicPr>
        <p:blipFill>
          <a:blip r:embed="rId2" cstate="print">
            <a:lum bright="21000" contrast="29000"/>
          </a:blip>
          <a:srcRect/>
          <a:stretch>
            <a:fillRect/>
          </a:stretch>
        </p:blipFill>
        <p:spPr bwMode="auto">
          <a:xfrm>
            <a:off x="369888" y="1981200"/>
            <a:ext cx="8402637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275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7651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b="1" smtClean="0">
                <a:solidFill>
                  <a:schemeClr val="accent2"/>
                </a:solidFill>
              </a:rPr>
              <a:t>Брана Итајпу из другог угла</a:t>
            </a:r>
          </a:p>
        </p:txBody>
      </p:sp>
      <p:pic>
        <p:nvPicPr>
          <p:cNvPr id="166915" name="Picture 4" descr="Itaipu Preliv u pogonu"/>
          <p:cNvPicPr>
            <a:picLocks noChangeAspect="1" noChangeArrowheads="1"/>
          </p:cNvPicPr>
          <p:nvPr/>
        </p:nvPicPr>
        <p:blipFill>
          <a:blip r:embed="rId2" cstate="print">
            <a:lum bright="22000" contrast="38000"/>
          </a:blip>
          <a:srcRect/>
          <a:stretch>
            <a:fillRect/>
          </a:stretch>
        </p:blipFill>
        <p:spPr bwMode="auto">
          <a:xfrm>
            <a:off x="539750" y="765175"/>
            <a:ext cx="784860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564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b="1" smtClean="0">
                <a:solidFill>
                  <a:schemeClr val="accent2"/>
                </a:solidFill>
              </a:rPr>
              <a:t>Детаљ</a:t>
            </a:r>
          </a:p>
        </p:txBody>
      </p:sp>
      <p:pic>
        <p:nvPicPr>
          <p:cNvPr id="167939" name="Picture 4" descr="Brzotok 1 Itapu"/>
          <p:cNvPicPr>
            <a:picLocks noChangeAspect="1" noChangeArrowheads="1"/>
          </p:cNvPicPr>
          <p:nvPr/>
        </p:nvPicPr>
        <p:blipFill>
          <a:blip r:embed="rId2" cstate="print">
            <a:lum bright="10000" contrast="6000"/>
          </a:blip>
          <a:srcRect/>
          <a:stretch>
            <a:fillRect/>
          </a:stretch>
        </p:blipFill>
        <p:spPr bwMode="auto">
          <a:xfrm>
            <a:off x="179388" y="974725"/>
            <a:ext cx="8783637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8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Кариба </a:t>
            </a:r>
          </a:p>
        </p:txBody>
      </p:sp>
      <p:pic>
        <p:nvPicPr>
          <p:cNvPr id="168963" name="Picture 4" descr="KarIBA SL"/>
          <p:cNvPicPr>
            <a:picLocks noChangeAspect="1" noChangeArrowheads="1"/>
          </p:cNvPicPr>
          <p:nvPr/>
        </p:nvPicPr>
        <p:blipFill>
          <a:blip r:embed="rId2" cstate="print">
            <a:lum bright="24000" contrast="18000"/>
          </a:blip>
          <a:srcRect/>
          <a:stretch>
            <a:fillRect/>
          </a:stretch>
        </p:blipFill>
        <p:spPr bwMode="auto">
          <a:xfrm>
            <a:off x="990600" y="1849438"/>
            <a:ext cx="69342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02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/>
            </a:r>
            <a:br>
              <a:rPr lang="sr-Cyrl-CS" b="1" smtClean="0">
                <a:solidFill>
                  <a:schemeClr val="accent2"/>
                </a:solidFill>
              </a:rPr>
            </a:br>
            <a:endParaRPr lang="sr-Cyrl-CS" b="1" smtClean="0">
              <a:solidFill>
                <a:schemeClr val="accent2"/>
              </a:solidFill>
            </a:endParaRPr>
          </a:p>
        </p:txBody>
      </p:sp>
      <p:pic>
        <p:nvPicPr>
          <p:cNvPr id="169987" name="Picture 4" descr="kontra"/>
          <p:cNvPicPr>
            <a:picLocks noChangeAspect="1" noChangeArrowheads="1"/>
          </p:cNvPicPr>
          <p:nvPr/>
        </p:nvPicPr>
        <p:blipFill>
          <a:blip r:embed="rId2" cstate="print">
            <a:lum bright="31000" contrast="48000"/>
          </a:blip>
          <a:srcRect/>
          <a:stretch>
            <a:fillRect/>
          </a:stretch>
        </p:blipFill>
        <p:spPr bwMode="auto">
          <a:xfrm>
            <a:off x="3733800" y="158750"/>
            <a:ext cx="4589463" cy="669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8" name="Text Box 5"/>
          <p:cNvSpPr txBox="1">
            <a:spLocks noChangeArrowheads="1"/>
          </p:cNvSpPr>
          <p:nvPr/>
        </p:nvSpPr>
        <p:spPr bwMode="auto">
          <a:xfrm>
            <a:off x="609600" y="609600"/>
            <a:ext cx="3352800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/>
              <a:t>Брана Контра – </a:t>
            </a:r>
          </a:p>
          <a:p>
            <a:pPr>
              <a:spcBef>
                <a:spcPct val="50000"/>
              </a:spcBef>
            </a:pPr>
            <a:r>
              <a:rPr lang="sr-Cyrl-CS"/>
              <a:t>Судар Одскока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649288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Ски одскок</a:t>
            </a:r>
            <a:r>
              <a:rPr lang="en-US" sz="4000" b="1" smtClean="0">
                <a:solidFill>
                  <a:schemeClr val="accent2"/>
                </a:solidFill>
              </a:rPr>
              <a:t> </a:t>
            </a:r>
            <a:r>
              <a:rPr lang="sr-Cyrl-CS" sz="4000" b="1" smtClean="0">
                <a:solidFill>
                  <a:schemeClr val="accent2"/>
                </a:solidFill>
              </a:rPr>
              <a:t>- димензије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3059113" y="908050"/>
            <a:ext cx="58610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71463" indent="-271463">
              <a:buFontTx/>
              <a:buAutoNum type="arabicPeriod"/>
            </a:pPr>
            <a:r>
              <a:rPr lang="sr-Latn-CS" sz="2000"/>
              <a:t>Висински положај</a:t>
            </a:r>
            <a:r>
              <a:rPr lang="sr-Latn-CS" sz="2000" b="0"/>
              <a:t> </a:t>
            </a:r>
            <a:r>
              <a:rPr lang="sr-Latn-CS" sz="2000"/>
              <a:t>темена</a:t>
            </a:r>
            <a:r>
              <a:rPr lang="en-US" sz="2000" b="0"/>
              <a:t>, </a:t>
            </a:r>
            <a:r>
              <a:rPr lang="sr-Latn-CS" sz="2000" i="1">
                <a:solidFill>
                  <a:srgbClr val="FF0000"/>
                </a:solidFill>
              </a:rPr>
              <a:t>Z</a:t>
            </a:r>
            <a:r>
              <a:rPr lang="en-US" sz="2000" baseline="-25000">
                <a:solidFill>
                  <a:srgbClr val="FF0000"/>
                </a:solidFill>
              </a:rPr>
              <a:t>0</a:t>
            </a:r>
            <a:r>
              <a:rPr lang="en-US" sz="2000"/>
              <a:t>.</a:t>
            </a:r>
            <a:endParaRPr lang="en-US" sz="2000" b="0"/>
          </a:p>
          <a:p>
            <a:pPr marL="271463" indent="-271463">
              <a:buFontTx/>
              <a:buAutoNum type="arabicPeriod"/>
            </a:pPr>
            <a:r>
              <a:rPr lang="sr-Latn-CS" sz="2000"/>
              <a:t>Полупречник кашике</a:t>
            </a:r>
            <a:r>
              <a:rPr lang="en-US" sz="2000" b="0"/>
              <a:t>, </a:t>
            </a:r>
            <a:r>
              <a:rPr lang="sr-Latn-CS" sz="2000" i="1">
                <a:solidFill>
                  <a:srgbClr val="FF0000"/>
                </a:solidFill>
              </a:rPr>
              <a:t>R</a:t>
            </a:r>
            <a:r>
              <a:rPr lang="en-US" sz="2000" baseline="-25000">
                <a:solidFill>
                  <a:srgbClr val="FF0000"/>
                </a:solidFill>
              </a:rPr>
              <a:t>0</a:t>
            </a:r>
            <a:r>
              <a:rPr lang="en-US" sz="2000"/>
              <a:t>.</a:t>
            </a:r>
            <a:endParaRPr lang="en-US" sz="2000" b="0"/>
          </a:p>
          <a:p>
            <a:pPr marL="271463" indent="-271463">
              <a:buFontTx/>
              <a:buAutoNum type="arabicPeriod"/>
            </a:pPr>
            <a:r>
              <a:rPr lang="sr-Latn-CS" sz="2000"/>
              <a:t>Скретни Угао</a:t>
            </a:r>
            <a:r>
              <a:rPr lang="en-US" sz="2000"/>
              <a:t> млаза, </a:t>
            </a:r>
            <a:r>
              <a:rPr lang="en-US" sz="2000" i="1">
                <a:solidFill>
                  <a:srgbClr val="FF0000"/>
                </a:solidFill>
                <a:sym typeface="Symbol" pitchFamily="18" charset="2"/>
              </a:rPr>
              <a:t></a:t>
            </a:r>
            <a:r>
              <a:rPr lang="en-US" sz="2000"/>
              <a:t>, односно </a:t>
            </a:r>
            <a:r>
              <a:rPr lang="en-US" sz="2000" i="1">
                <a:sym typeface="Symbol" pitchFamily="18" charset="2"/>
              </a:rPr>
              <a:t>кашике, </a:t>
            </a:r>
            <a:r>
              <a:rPr lang="en-US" sz="2000" i="1" baseline="-25000"/>
              <a:t>0</a:t>
            </a:r>
            <a:r>
              <a:rPr lang="en-US" sz="2000">
                <a:sym typeface="Symbol" pitchFamily="18" charset="2"/>
              </a:rPr>
              <a:t>.</a:t>
            </a:r>
            <a:endParaRPr lang="en-US" sz="2000" i="1">
              <a:sym typeface="Symbol" pitchFamily="18" charset="2"/>
            </a:endParaRPr>
          </a:p>
          <a:p>
            <a:pPr marL="271463" indent="-271463">
              <a:buFontTx/>
              <a:buAutoNum type="arabicPeriod"/>
            </a:pPr>
            <a:r>
              <a:rPr lang="sr-Latn-CS" sz="2000">
                <a:sym typeface="Symbol" pitchFamily="18" charset="2"/>
              </a:rPr>
              <a:t>Дужину</a:t>
            </a:r>
            <a:r>
              <a:rPr lang="en-US" sz="2000" i="1">
                <a:sym typeface="Symbol" pitchFamily="18" charset="2"/>
              </a:rPr>
              <a:t> </a:t>
            </a:r>
            <a:r>
              <a:rPr lang="sr-Latn-CS" sz="2000" i="1">
                <a:sym typeface="Symbol" pitchFamily="18" charset="2"/>
              </a:rPr>
              <a:t>одскока</a:t>
            </a:r>
            <a:r>
              <a:rPr lang="en-US" sz="2000" i="1">
                <a:sym typeface="Symbol" pitchFamily="18" charset="2"/>
              </a:rPr>
              <a:t>, </a:t>
            </a:r>
            <a:r>
              <a:rPr lang="sr-Latn-CS" sz="2000" i="1">
                <a:solidFill>
                  <a:srgbClr val="FF0000"/>
                </a:solidFill>
                <a:sym typeface="Symbol" pitchFamily="18" charset="2"/>
              </a:rPr>
              <a:t>L</a:t>
            </a:r>
            <a:r>
              <a:rPr lang="en-US" sz="2000" baseline="-25000">
                <a:solidFill>
                  <a:srgbClr val="FF0000"/>
                </a:solidFill>
                <a:sym typeface="Symbol" pitchFamily="18" charset="2"/>
              </a:rPr>
              <a:t>0</a:t>
            </a:r>
            <a:r>
              <a:rPr lang="en-US" sz="2000" i="1">
                <a:sym typeface="Symbol" pitchFamily="18" charset="2"/>
              </a:rPr>
              <a:t>, </a:t>
            </a:r>
            <a:r>
              <a:rPr lang="sr-Latn-CS" sz="2000" i="1">
                <a:sym typeface="Symbol" pitchFamily="18" charset="2"/>
              </a:rPr>
              <a:t>и угао удара у доњу воду</a:t>
            </a:r>
            <a:r>
              <a:rPr lang="en-US" sz="2000" i="1">
                <a:sym typeface="Symbol" pitchFamily="18" charset="2"/>
              </a:rPr>
              <a:t>, </a:t>
            </a:r>
            <a:r>
              <a:rPr lang="en-US" sz="2000"/>
              <a:t>. </a:t>
            </a:r>
            <a:endParaRPr lang="sr-Latn-CS" sz="2000" i="1">
              <a:sym typeface="Symbol" pitchFamily="18" charset="2"/>
            </a:endParaRPr>
          </a:p>
          <a:p>
            <a:pPr marL="271463" indent="-271463">
              <a:buFontTx/>
              <a:buAutoNum type="arabicPeriod"/>
            </a:pPr>
            <a:r>
              <a:rPr lang="sr-Latn-CS" sz="2000">
                <a:sym typeface="Symbol" pitchFamily="18" charset="2"/>
              </a:rPr>
              <a:t>Максималне</a:t>
            </a:r>
            <a:r>
              <a:rPr lang="sr-Latn-CS" sz="2000" i="1">
                <a:sym typeface="Symbol" pitchFamily="18" charset="2"/>
              </a:rPr>
              <a:t> </a:t>
            </a:r>
            <a:r>
              <a:rPr lang="sr-Latn-CS" sz="2000" i="1">
                <a:solidFill>
                  <a:srgbClr val="FF0000"/>
                </a:solidFill>
                <a:sym typeface="Symbol" pitchFamily="18" charset="2"/>
              </a:rPr>
              <a:t>димензије</a:t>
            </a:r>
            <a:r>
              <a:rPr lang="en-US" sz="2000" i="1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sr-Latn-CS" sz="2000" i="1">
                <a:solidFill>
                  <a:srgbClr val="FF0000"/>
                </a:solidFill>
                <a:sym typeface="Symbol" pitchFamily="18" charset="2"/>
              </a:rPr>
              <a:t>ерозионе јаме</a:t>
            </a:r>
            <a:r>
              <a:rPr lang="en-US" sz="2000" i="1">
                <a:sym typeface="Symbol" pitchFamily="18" charset="2"/>
              </a:rPr>
              <a:t>.</a:t>
            </a:r>
            <a:r>
              <a:rPr lang="en-US" sz="2000">
                <a:sym typeface="Symbol" pitchFamily="18" charset="2"/>
              </a:rPr>
              <a:t> </a:t>
            </a:r>
          </a:p>
        </p:txBody>
      </p:sp>
      <p:pic>
        <p:nvPicPr>
          <p:cNvPr id="171012" name="Picture 5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684463"/>
            <a:ext cx="892810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352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31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Преливање из кашике при малим</a:t>
            </a:r>
            <a:r>
              <a:rPr lang="en-US" sz="3200" b="1" smtClean="0">
                <a:solidFill>
                  <a:schemeClr val="accent2"/>
                </a:solidFill>
              </a:rPr>
              <a:t> </a:t>
            </a:r>
            <a:r>
              <a:rPr lang="sr-Cyrl-CS" sz="3200" b="1" smtClean="0">
                <a:solidFill>
                  <a:schemeClr val="accent2"/>
                </a:solidFill>
              </a:rPr>
              <a:t>протицајима</a:t>
            </a:r>
            <a:endParaRPr lang="en-US" sz="3200" b="1" smtClean="0">
              <a:solidFill>
                <a:schemeClr val="accent2"/>
              </a:solidFill>
            </a:endParaRPr>
          </a:p>
        </p:txBody>
      </p:sp>
      <p:pic>
        <p:nvPicPr>
          <p:cNvPr id="172035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775" y="3632200"/>
            <a:ext cx="8640763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6" name="Rectangle 7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72037" name="Picture 8" descr="Srisailam Dam, River Krishna, India"/>
          <p:cNvPicPr>
            <a:picLocks noChangeAspect="1" noChangeArrowheads="1"/>
          </p:cNvPicPr>
          <p:nvPr/>
        </p:nvPicPr>
        <p:blipFill>
          <a:blip r:embed="rId3" cstate="print">
            <a:lum bright="7000" contrast="23000"/>
          </a:blip>
          <a:srcRect/>
          <a:stretch>
            <a:fillRect/>
          </a:stretch>
        </p:blipFill>
        <p:spPr bwMode="auto">
          <a:xfrm>
            <a:off x="2916238" y="549275"/>
            <a:ext cx="6046787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627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28"/>
            <a:ext cx="9144000" cy="431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RS" sz="3200" b="1" dirty="0" smtClean="0">
                <a:solidFill>
                  <a:schemeClr val="accent2"/>
                </a:solidFill>
              </a:rPr>
              <a:t>Заштита од п</a:t>
            </a:r>
            <a:r>
              <a:rPr lang="sr-Cyrl-CS" sz="3200" b="1" dirty="0" smtClean="0">
                <a:solidFill>
                  <a:schemeClr val="accent2"/>
                </a:solidFill>
              </a:rPr>
              <a:t>реливања из кашике </a:t>
            </a:r>
            <a:r>
              <a:rPr lang="sr-Cyrl-RS" sz="3200" b="1" dirty="0" smtClean="0">
                <a:solidFill>
                  <a:schemeClr val="accent2"/>
                </a:solidFill>
              </a:rPr>
              <a:t>у виду умирујућег базена – брана Лонгтан (216</a:t>
            </a:r>
            <a:r>
              <a:rPr lang="en-US" sz="3200" b="1" dirty="0" smtClean="0">
                <a:solidFill>
                  <a:schemeClr val="accent2"/>
                </a:solidFill>
              </a:rPr>
              <a:t> m)</a:t>
            </a:r>
          </a:p>
        </p:txBody>
      </p:sp>
      <p:sp>
        <p:nvSpPr>
          <p:cNvPr id="172036" name="Rectangle 7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" name="Picture 5" descr="Longtan_Dam_China.jpg"/>
          <p:cNvPicPr>
            <a:picLocks noChangeAspect="1"/>
          </p:cNvPicPr>
          <p:nvPr/>
        </p:nvPicPr>
        <p:blipFill>
          <a:blip r:embed="rId2" cstate="print">
            <a:lum bright="14000" contrast="14000"/>
          </a:blip>
          <a:stretch>
            <a:fillRect/>
          </a:stretch>
        </p:blipFill>
        <p:spPr>
          <a:xfrm>
            <a:off x="571472" y="1000108"/>
            <a:ext cx="8370771" cy="56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928100" cy="649288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Динамички притисак у кашици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2437" name="Object 5"/>
          <p:cNvGraphicFramePr>
            <a:graphicFrameLocks noChangeAspect="1"/>
          </p:cNvGraphicFramePr>
          <p:nvPr/>
        </p:nvGraphicFramePr>
        <p:xfrm>
          <a:off x="2339975" y="2708275"/>
          <a:ext cx="3889375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5" name="Equation" r:id="rId3" imgW="1180588" imgH="431613" progId="Equation.3">
                  <p:embed/>
                </p:oleObj>
              </mc:Choice>
              <mc:Fallback>
                <p:oleObj name="Equation" r:id="rId3" imgW="1180588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708275"/>
                        <a:ext cx="3889375" cy="14112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866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2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2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990600"/>
            <a:ext cx="4419600" cy="5334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Двостепени Базен</a:t>
            </a:r>
          </a:p>
        </p:txBody>
      </p:sp>
      <p:pic>
        <p:nvPicPr>
          <p:cNvPr id="156675" name="Picture 5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81288"/>
            <a:ext cx="8713787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2" name="Picture 4" descr="Odo - Japan"/>
          <p:cNvPicPr>
            <a:picLocks noChangeAspect="1" noChangeArrowheads="1"/>
          </p:cNvPicPr>
          <p:nvPr/>
        </p:nvPicPr>
        <p:blipFill>
          <a:blip r:embed="rId3" cstate="print">
            <a:lum bright="12000" contrast="13000"/>
          </a:blip>
          <a:srcRect/>
          <a:stretch>
            <a:fillRect/>
          </a:stretch>
        </p:blipFill>
        <p:spPr bwMode="auto">
          <a:xfrm>
            <a:off x="3733800" y="228600"/>
            <a:ext cx="5105400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7772400" cy="649287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Путања млаза ски одскока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23559" name="Picture 6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947988"/>
            <a:ext cx="8135938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61" name="Rectangle 19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62" name="Rectangle 21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835150" y="981075"/>
            <a:ext cx="5472113" cy="574675"/>
            <a:chOff x="1156" y="618"/>
            <a:chExt cx="3447" cy="362"/>
          </a:xfrm>
        </p:grpSpPr>
        <p:graphicFrame>
          <p:nvGraphicFramePr>
            <p:cNvPr id="23556" name="Object 18"/>
            <p:cNvGraphicFramePr>
              <a:graphicFrameLocks noChangeAspect="1"/>
            </p:cNvGraphicFramePr>
            <p:nvPr/>
          </p:nvGraphicFramePr>
          <p:xfrm>
            <a:off x="1156" y="663"/>
            <a:ext cx="1195" cy="3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58" name="Equation" r:id="rId4" imgW="748975" imgH="203112" progId="Equation.3">
                    <p:embed/>
                  </p:oleObj>
                </mc:Choice>
                <mc:Fallback>
                  <p:oleObj name="Equation" r:id="rId4" imgW="748975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6" y="663"/>
                          <a:ext cx="1195" cy="3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57" name="Object 20"/>
            <p:cNvGraphicFramePr>
              <a:graphicFrameLocks noChangeAspect="1"/>
            </p:cNvGraphicFramePr>
            <p:nvPr/>
          </p:nvGraphicFramePr>
          <p:xfrm>
            <a:off x="2834" y="618"/>
            <a:ext cx="1769" cy="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59" name="Equation" r:id="rId6" imgW="1117115" imgH="215806" progId="Equation.3">
                    <p:embed/>
                  </p:oleObj>
                </mc:Choice>
                <mc:Fallback>
                  <p:oleObj name="Equation" r:id="rId6" imgW="1117115" imgH="21580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4" y="618"/>
                          <a:ext cx="1769" cy="3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564" name="Rectangle 2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62518" name="Object 22"/>
          <p:cNvGraphicFramePr>
            <a:graphicFrameLocks noChangeAspect="1"/>
          </p:cNvGraphicFramePr>
          <p:nvPr/>
        </p:nvGraphicFramePr>
        <p:xfrm>
          <a:off x="2124075" y="765175"/>
          <a:ext cx="3455988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0" name="Equation" r:id="rId8" imgW="1295400" imgH="419100" progId="Equation.3">
                  <p:embed/>
                </p:oleObj>
              </mc:Choice>
              <mc:Fallback>
                <p:oleObj name="Equation" r:id="rId8" imgW="1295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765175"/>
                        <a:ext cx="3455988" cy="1117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5" name="Rectangle 35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62530" name="Object 34"/>
          <p:cNvGraphicFramePr>
            <a:graphicFrameLocks noChangeAspect="1"/>
          </p:cNvGraphicFramePr>
          <p:nvPr/>
        </p:nvGraphicFramePr>
        <p:xfrm>
          <a:off x="1084263" y="1828800"/>
          <a:ext cx="6543675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1" name="Equation" r:id="rId10" imgW="2616200" imgH="419100" progId="Equation.3">
                  <p:embed/>
                </p:oleObj>
              </mc:Choice>
              <mc:Fallback>
                <p:oleObj name="Equation" r:id="rId10" imgW="26162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263" y="1828800"/>
                        <a:ext cx="6543675" cy="10588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51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2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2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450"/>
            <a:ext cx="7772400" cy="504825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Домет млаза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sp>
        <p:nvSpPr>
          <p:cNvPr id="24583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584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585" name="Rectangle 6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4578" name="Object 11"/>
          <p:cNvGraphicFramePr>
            <a:graphicFrameLocks noChangeAspect="1"/>
          </p:cNvGraphicFramePr>
          <p:nvPr/>
        </p:nvGraphicFramePr>
        <p:xfrm>
          <a:off x="323850" y="836613"/>
          <a:ext cx="259238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2" name="Equation" r:id="rId3" imgW="1295400" imgH="419100" progId="Equation.3">
                  <p:embed/>
                </p:oleObj>
              </mc:Choice>
              <mc:Fallback>
                <p:oleObj name="Equation" r:id="rId3" imgW="1295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836613"/>
                        <a:ext cx="2592388" cy="8382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4588" name="Picture 14" descr="S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925763"/>
            <a:ext cx="8569325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9" name="Rectangle 16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4579" name="Object 15"/>
          <p:cNvGraphicFramePr>
            <a:graphicFrameLocks noChangeAspect="1"/>
          </p:cNvGraphicFramePr>
          <p:nvPr/>
        </p:nvGraphicFramePr>
        <p:xfrm>
          <a:off x="3924300" y="811213"/>
          <a:ext cx="4319588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3" name="Equation" r:id="rId6" imgW="2171700" imgH="482600" progId="Equation.3">
                  <p:embed/>
                </p:oleObj>
              </mc:Choice>
              <mc:Fallback>
                <p:oleObj name="Equation" r:id="rId6" imgW="2171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811213"/>
                        <a:ext cx="4319588" cy="9667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0" name="AutoShape 17"/>
          <p:cNvSpPr>
            <a:spLocks noChangeArrowheads="1"/>
          </p:cNvSpPr>
          <p:nvPr/>
        </p:nvSpPr>
        <p:spPr bwMode="auto">
          <a:xfrm>
            <a:off x="3059113" y="1125538"/>
            <a:ext cx="720725" cy="287337"/>
          </a:xfrm>
          <a:prstGeom prst="rightArrow">
            <a:avLst>
              <a:gd name="adj1" fmla="val 50000"/>
              <a:gd name="adj2" fmla="val 62707"/>
            </a:avLst>
          </a:prstGeom>
          <a:solidFill>
            <a:srgbClr val="FFFF99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9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63538" name="Object 18"/>
          <p:cNvGraphicFramePr>
            <a:graphicFrameLocks noChangeAspect="1"/>
          </p:cNvGraphicFramePr>
          <p:nvPr/>
        </p:nvGraphicFramePr>
        <p:xfrm>
          <a:off x="3924300" y="1916113"/>
          <a:ext cx="4535488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4" name="Equation" r:id="rId8" imgW="2324100" imgH="469900" progId="Equation.3">
                  <p:embed/>
                </p:oleObj>
              </mc:Choice>
              <mc:Fallback>
                <p:oleObj name="Equation" r:id="rId8" imgW="2324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1916113"/>
                        <a:ext cx="4535488" cy="9112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2" name="Rectangle 21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63540" name="Object 20"/>
          <p:cNvGraphicFramePr>
            <a:graphicFrameLocks noChangeAspect="1"/>
          </p:cNvGraphicFramePr>
          <p:nvPr/>
        </p:nvGraphicFramePr>
        <p:xfrm>
          <a:off x="3851275" y="1989138"/>
          <a:ext cx="4824413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5" name="Equation" r:id="rId10" imgW="2451100" imgH="469900" progId="Equation.3">
                  <p:embed/>
                </p:oleObj>
              </mc:Choice>
              <mc:Fallback>
                <p:oleObj name="Equation" r:id="rId10" imgW="2451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989138"/>
                        <a:ext cx="4824413" cy="920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72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7772400" cy="504825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Домет млаза  </a:t>
            </a:r>
            <a:r>
              <a:rPr lang="sl-SI" sz="4000" b="1" smtClean="0">
                <a:solidFill>
                  <a:schemeClr val="accent2"/>
                </a:solidFill>
              </a:rPr>
              <a:t>L</a:t>
            </a:r>
            <a:r>
              <a:rPr lang="sl-SI" sz="4000" b="1" baseline="-25000" smtClean="0">
                <a:solidFill>
                  <a:schemeClr val="accent2"/>
                </a:solidFill>
              </a:rPr>
              <a:t>1</a:t>
            </a:r>
            <a:r>
              <a:rPr lang="sl-SI" sz="4000" b="1" smtClean="0">
                <a:solidFill>
                  <a:schemeClr val="accent2"/>
                </a:solidFill>
              </a:rPr>
              <a:t> </a:t>
            </a:r>
            <a:r>
              <a:rPr lang="sr-Cyrl-CS" sz="4000" b="1" smtClean="0">
                <a:solidFill>
                  <a:schemeClr val="accent2"/>
                </a:solidFill>
              </a:rPr>
              <a:t>и упадни угао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sp>
        <p:nvSpPr>
          <p:cNvPr id="25606" name="Rectangle 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08" name="Rectangle 5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09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602" name="Object 7"/>
          <p:cNvGraphicFramePr>
            <a:graphicFrameLocks noChangeAspect="1"/>
          </p:cNvGraphicFramePr>
          <p:nvPr/>
        </p:nvGraphicFramePr>
        <p:xfrm>
          <a:off x="323850" y="1041400"/>
          <a:ext cx="259238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3" name="Equation" r:id="rId3" imgW="1295400" imgH="419100" progId="Equation.3">
                  <p:embed/>
                </p:oleObj>
              </mc:Choice>
              <mc:Fallback>
                <p:oleObj name="Equation" r:id="rId3" imgW="1295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041400"/>
                        <a:ext cx="2592388" cy="8382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0" name="Rectangle 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11" name="Rectangle 10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12" name="AutoShape 12"/>
          <p:cNvSpPr>
            <a:spLocks noChangeArrowheads="1"/>
          </p:cNvSpPr>
          <p:nvPr/>
        </p:nvSpPr>
        <p:spPr bwMode="auto">
          <a:xfrm>
            <a:off x="3059113" y="1330325"/>
            <a:ext cx="720725" cy="287338"/>
          </a:xfrm>
          <a:prstGeom prst="rightArrow">
            <a:avLst>
              <a:gd name="adj1" fmla="val 50000"/>
              <a:gd name="adj2" fmla="val 62707"/>
            </a:avLst>
          </a:prstGeom>
          <a:solidFill>
            <a:srgbClr val="FFFF99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14" name="Rectangle 15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5615" name="Picture 17" descr="S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043238"/>
            <a:ext cx="8064500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6" name="Rectangle 19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603" name="Object 18"/>
          <p:cNvGraphicFramePr>
            <a:graphicFrameLocks noChangeAspect="1"/>
          </p:cNvGraphicFramePr>
          <p:nvPr/>
        </p:nvGraphicFramePr>
        <p:xfrm>
          <a:off x="3995738" y="1006475"/>
          <a:ext cx="4537075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4" name="Equation" r:id="rId6" imgW="2349500" imgH="431800" progId="Equation.3">
                  <p:embed/>
                </p:oleObj>
              </mc:Choice>
              <mc:Fallback>
                <p:oleObj name="Equation" r:id="rId6" imgW="2349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006475"/>
                        <a:ext cx="4537075" cy="8270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7" name="Rectangle 2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64564" name="Object 20"/>
          <p:cNvGraphicFramePr>
            <a:graphicFrameLocks noChangeAspect="1"/>
          </p:cNvGraphicFramePr>
          <p:nvPr/>
        </p:nvGraphicFramePr>
        <p:xfrm>
          <a:off x="5148263" y="2265363"/>
          <a:ext cx="2066925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5" name="Equation" r:id="rId8" imgW="914400" imgH="419100" progId="Equation.3">
                  <p:embed/>
                </p:oleObj>
              </mc:Choice>
              <mc:Fallback>
                <p:oleObj name="Equation" r:id="rId8" imgW="914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265363"/>
                        <a:ext cx="2066925" cy="9477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25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4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4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649288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Скретни угао кашике одскока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26628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060575"/>
            <a:ext cx="8569325" cy="458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61478" name="Object 6"/>
          <p:cNvGraphicFramePr>
            <a:graphicFrameLocks noChangeAspect="1"/>
          </p:cNvGraphicFramePr>
          <p:nvPr/>
        </p:nvGraphicFramePr>
        <p:xfrm>
          <a:off x="2627313" y="836613"/>
          <a:ext cx="3384550" cy="184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1" name="Equation" r:id="rId4" imgW="1676400" imgH="914400" progId="Equation.3">
                  <p:embed/>
                </p:oleObj>
              </mc:Choice>
              <mc:Fallback>
                <p:oleObj name="Equation" r:id="rId4" imgW="16764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836613"/>
                        <a:ext cx="3384550" cy="18462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38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1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1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772400" cy="504825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Денивелација при удару у дно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3" name="Rectangle 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4" name="Rectangle 9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5" name="Rectangle 11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6" name="Rectangle 12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7" name="Rectangle 14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73069" name="Picture 18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078038"/>
            <a:ext cx="8964612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090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14290"/>
            <a:ext cx="7772400" cy="504825"/>
          </a:xfrm>
        </p:spPr>
        <p:txBody>
          <a:bodyPr/>
          <a:lstStyle/>
          <a:p>
            <a:pPr eaLnBrk="1" hangingPunct="1"/>
            <a:r>
              <a:rPr lang="sr-Cyrl-CS" sz="4000" b="1" dirty="0" smtClean="0">
                <a:solidFill>
                  <a:schemeClr val="accent2"/>
                </a:solidFill>
              </a:rPr>
              <a:t>Одскок са скретањем млаза</a:t>
            </a:r>
            <a:endParaRPr lang="en-US" sz="4000" b="1" dirty="0" smtClean="0">
              <a:solidFill>
                <a:schemeClr val="accent2"/>
              </a:solidFill>
            </a:endParaRP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3" name="Rectangle 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4" name="Rectangle 9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5" name="Rectangle 11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6" name="Rectangle 12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7" name="Rectangle 14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4" name="Picture 13" descr="Nurek brzotok i odskok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571472" y="1071546"/>
            <a:ext cx="8093874" cy="541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1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Ерозиона јама </a:t>
            </a:r>
          </a:p>
        </p:txBody>
      </p:sp>
      <p:pic>
        <p:nvPicPr>
          <p:cNvPr id="174083" name="Picture 3" descr="Barra Grande Hydroelectric Power Plant, Pelotas River, Brazil"/>
          <p:cNvPicPr>
            <a:picLocks noChangeAspect="1" noChangeArrowheads="1"/>
          </p:cNvPicPr>
          <p:nvPr/>
        </p:nvPicPr>
        <p:blipFill>
          <a:blip r:embed="rId2" cstate="print">
            <a:lum bright="22000" contrast="30000"/>
          </a:blip>
          <a:srcRect/>
          <a:stretch>
            <a:fillRect/>
          </a:stretch>
        </p:blipFill>
        <p:spPr bwMode="auto">
          <a:xfrm>
            <a:off x="611188" y="908050"/>
            <a:ext cx="7705725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822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6769100" cy="504825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Дубина ерозионе јаме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5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6" name="Rectangle 7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7" name="Rectangle 8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9" name="Rectangle 10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60" name="Rectangle 11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61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7662" name="Picture 14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341438"/>
            <a:ext cx="64801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607" name="Picture 15" descr="S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005263"/>
            <a:ext cx="3455987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6608" name="Rectangle 16"/>
          <p:cNvSpPr>
            <a:spLocks noChangeArrowheads="1"/>
          </p:cNvSpPr>
          <p:nvPr/>
        </p:nvSpPr>
        <p:spPr bwMode="auto">
          <a:xfrm>
            <a:off x="4284663" y="3860800"/>
            <a:ext cx="4171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2000" b="0" i="1">
                <a:solidFill>
                  <a:srgbClr val="FF0000"/>
                </a:solidFill>
              </a:rPr>
              <a:t>De</a:t>
            </a:r>
            <a:r>
              <a:rPr lang="en-US" sz="2000" b="0"/>
              <a:t> = </a:t>
            </a:r>
            <a:r>
              <a:rPr lang="sr-Latn-CS" sz="2000" b="0" i="1"/>
              <a:t>f</a:t>
            </a:r>
            <a:r>
              <a:rPr lang="en-US" sz="2000" b="0"/>
              <a:t> (</a:t>
            </a:r>
            <a:r>
              <a:rPr lang="sr-Latn-CS" sz="2000" i="1">
                <a:solidFill>
                  <a:schemeClr val="tx1"/>
                </a:solidFill>
              </a:rPr>
              <a:t>q</a:t>
            </a:r>
            <a:r>
              <a:rPr lang="en-US" sz="2000" i="1">
                <a:solidFill>
                  <a:schemeClr val="tx1"/>
                </a:solidFill>
              </a:rPr>
              <a:t> </a:t>
            </a:r>
            <a:r>
              <a:rPr lang="en-US" sz="2000" b="0" i="1"/>
              <a:t>,</a:t>
            </a:r>
            <a:r>
              <a:rPr lang="en-US" sz="2000" i="1">
                <a:solidFill>
                  <a:schemeClr val="tx1"/>
                </a:solidFill>
              </a:rPr>
              <a:t> </a:t>
            </a:r>
            <a:r>
              <a:rPr lang="sr-Latn-CS" sz="2000" i="1">
                <a:solidFill>
                  <a:schemeClr val="tx1"/>
                </a:solidFill>
              </a:rPr>
              <a:t>H</a:t>
            </a:r>
            <a:r>
              <a:rPr lang="en-US" sz="2000" b="0" i="1"/>
              <a:t>, </a:t>
            </a:r>
            <a:r>
              <a:rPr lang="sr-Latn-CS" sz="2000" b="0" i="1"/>
              <a:t>d</a:t>
            </a:r>
            <a:r>
              <a:rPr lang="en-US" sz="2000" b="0" i="1" baseline="-25000"/>
              <a:t>50</a:t>
            </a:r>
            <a:r>
              <a:rPr lang="en-US" sz="2000" b="0" i="1"/>
              <a:t> , </a:t>
            </a:r>
            <a:r>
              <a:rPr lang="sr-Latn-CS" sz="2000" b="0" i="1"/>
              <a:t>h</a:t>
            </a:r>
            <a:r>
              <a:rPr lang="sr-Latn-CS" sz="2000" b="0" i="1" baseline="-25000"/>
              <a:t>DV</a:t>
            </a:r>
            <a:r>
              <a:rPr lang="en-US" sz="2000" b="0" i="1"/>
              <a:t>,  </a:t>
            </a:r>
            <a:r>
              <a:rPr lang="sr-Latn-CS" sz="2000" b="0" i="1"/>
              <a:t>g</a:t>
            </a:r>
            <a:r>
              <a:rPr lang="en-US" sz="2000" b="0" i="1"/>
              <a:t>,  </a:t>
            </a:r>
            <a:r>
              <a:rPr lang="en-US" sz="2000" b="0" i="1">
                <a:sym typeface="Symbol" pitchFamily="18" charset="2"/>
              </a:rPr>
              <a:t></a:t>
            </a:r>
            <a:r>
              <a:rPr lang="en-US" sz="2000" b="0" i="1"/>
              <a:t>, </a:t>
            </a:r>
            <a:r>
              <a:rPr lang="sr-Cyrl-CS" sz="2000" b="0" i="1">
                <a:sym typeface="Symbol" pitchFamily="18" charset="2"/>
              </a:rPr>
              <a:t>К</a:t>
            </a:r>
            <a:r>
              <a:rPr lang="sr-Latn-CS" sz="2000" b="0" i="1" baseline="-25000">
                <a:sym typeface="Symbol" pitchFamily="18" charset="2"/>
              </a:rPr>
              <a:t>a</a:t>
            </a:r>
            <a:r>
              <a:rPr lang="sr-Latn-CS" sz="2000" b="0" i="1">
                <a:sym typeface="Symbol" pitchFamily="18" charset="2"/>
              </a:rPr>
              <a:t> </a:t>
            </a:r>
            <a:r>
              <a:rPr lang="en-US" sz="2000" b="0" i="1">
                <a:sym typeface="Symbol" pitchFamily="18" charset="2"/>
              </a:rPr>
              <a:t>,</a:t>
            </a:r>
            <a:r>
              <a:rPr lang="en-US" sz="2000" b="0">
                <a:sym typeface="Symbol" pitchFamily="18" charset="2"/>
              </a:rPr>
              <a:t> . . . )</a:t>
            </a:r>
            <a:r>
              <a:rPr lang="en-US" sz="2000">
                <a:sym typeface="Symbol" pitchFamily="18" charset="2"/>
              </a:rPr>
              <a:t> </a:t>
            </a:r>
          </a:p>
        </p:txBody>
      </p:sp>
      <p:sp>
        <p:nvSpPr>
          <p:cNvPr id="27665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66609" name="Object 17"/>
          <p:cNvGraphicFramePr>
            <a:graphicFrameLocks noChangeAspect="1"/>
          </p:cNvGraphicFramePr>
          <p:nvPr/>
        </p:nvGraphicFramePr>
        <p:xfrm>
          <a:off x="5076825" y="4508500"/>
          <a:ext cx="2089150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5" name="Equation" r:id="rId5" imgW="1117600" imgH="419100" progId="Equation.3">
                  <p:embed/>
                </p:oleObj>
              </mc:Choice>
              <mc:Fallback>
                <p:oleObj name="Equation" r:id="rId5" imgW="1117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4508500"/>
                        <a:ext cx="2089150" cy="7858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6611" name="Rectangle 19"/>
          <p:cNvSpPr>
            <a:spLocks noChangeArrowheads="1"/>
          </p:cNvSpPr>
          <p:nvPr/>
        </p:nvSpPr>
        <p:spPr bwMode="auto">
          <a:xfrm>
            <a:off x="4572000" y="5611813"/>
            <a:ext cx="2592388" cy="406400"/>
          </a:xfrm>
          <a:prstGeom prst="rect">
            <a:avLst/>
          </a:prstGeom>
          <a:solidFill>
            <a:srgbClr val="FFFF99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2000" i="1">
                <a:solidFill>
                  <a:srgbClr val="FF0000"/>
                </a:solidFill>
              </a:rPr>
              <a:t>D</a:t>
            </a:r>
            <a:r>
              <a:rPr lang="sr-Latn-CS" sz="2000" i="1" baseline="-25000">
                <a:solidFill>
                  <a:srgbClr val="FF0000"/>
                </a:solidFill>
              </a:rPr>
              <a:t>e</a:t>
            </a:r>
            <a:r>
              <a:rPr lang="sr-Cyrl-CS" sz="2000" b="0" i="1">
                <a:solidFill>
                  <a:schemeClr val="tx1"/>
                </a:solidFill>
              </a:rPr>
              <a:t> </a:t>
            </a:r>
            <a:r>
              <a:rPr lang="en-US" sz="2000" b="0">
                <a:solidFill>
                  <a:schemeClr val="tx1"/>
                </a:solidFill>
              </a:rPr>
              <a:t>=  1.9  </a:t>
            </a:r>
            <a:r>
              <a:rPr lang="sr-Latn-CS" sz="2000" i="1">
                <a:solidFill>
                  <a:schemeClr val="tx1"/>
                </a:solidFill>
              </a:rPr>
              <a:t>q</a:t>
            </a:r>
            <a:r>
              <a:rPr lang="en-US" sz="2000" b="0">
                <a:solidFill>
                  <a:schemeClr val="tx1"/>
                </a:solidFill>
              </a:rPr>
              <a:t> </a:t>
            </a:r>
            <a:r>
              <a:rPr lang="en-US" sz="2000" b="0" baseline="30000">
                <a:solidFill>
                  <a:schemeClr val="tx1"/>
                </a:solidFill>
              </a:rPr>
              <a:t>0.54</a:t>
            </a:r>
            <a:r>
              <a:rPr lang="en-US" sz="2000" b="0">
                <a:solidFill>
                  <a:schemeClr val="tx1"/>
                </a:solidFill>
              </a:rPr>
              <a:t>  </a:t>
            </a:r>
            <a:r>
              <a:rPr lang="sr-Latn-CS" sz="2000" i="1">
                <a:solidFill>
                  <a:schemeClr val="tx1"/>
                </a:solidFill>
              </a:rPr>
              <a:t>H</a:t>
            </a:r>
            <a:r>
              <a:rPr lang="en-US" sz="2000" b="0">
                <a:solidFill>
                  <a:schemeClr val="tx1"/>
                </a:solidFill>
              </a:rPr>
              <a:t>  </a:t>
            </a:r>
            <a:r>
              <a:rPr lang="en-US" sz="2000" b="0" baseline="30000">
                <a:solidFill>
                  <a:schemeClr val="tx1"/>
                </a:solidFill>
              </a:rPr>
              <a:t>0.225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90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6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6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6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6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6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6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608" grpId="0"/>
      <p:bldP spid="3666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8208963" cy="504825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Процена димензија ерозионе јаме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81" name="Rectangle 8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82" name="Rectangle 9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83" name="Rectangle 10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84" name="Rectangle 11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8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8686" name="Picture 13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700213"/>
            <a:ext cx="7777163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8674" name="Object 14"/>
          <p:cNvGraphicFramePr>
            <a:graphicFrameLocks noChangeAspect="1"/>
          </p:cNvGraphicFramePr>
          <p:nvPr/>
        </p:nvGraphicFramePr>
        <p:xfrm>
          <a:off x="5795963" y="1125538"/>
          <a:ext cx="254317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9" name="Equation" r:id="rId4" imgW="1244600" imgH="419100" progId="Equation.3">
                  <p:embed/>
                </p:oleObj>
              </mc:Choice>
              <mc:Fallback>
                <p:oleObj name="Equation" r:id="rId4" imgW="1244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1125538"/>
                        <a:ext cx="2543175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97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6769100" cy="504825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chemeClr val="accent2"/>
                </a:solidFill>
              </a:rPr>
              <a:t>E</a:t>
            </a:r>
            <a:r>
              <a:rPr lang="sr-Cyrl-CS" sz="4000" b="1" smtClean="0">
                <a:solidFill>
                  <a:schemeClr val="accent2"/>
                </a:solidFill>
              </a:rPr>
              <a:t>розионе јам</a:t>
            </a:r>
            <a:r>
              <a:rPr lang="en-US" sz="4000" b="1" smtClean="0">
                <a:solidFill>
                  <a:schemeClr val="accent2"/>
                </a:solidFill>
              </a:rPr>
              <a:t>a</a:t>
            </a:r>
            <a:r>
              <a:rPr lang="sr-Cyrl-CS" sz="4000" b="1" smtClean="0">
                <a:solidFill>
                  <a:schemeClr val="accent2"/>
                </a:solidFill>
              </a:rPr>
              <a:t> бране Кариба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17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1430" name="Picture 22" descr="Kariba 2"/>
          <p:cNvPicPr>
            <a:picLocks noChangeAspect="1" noChangeArrowheads="1"/>
          </p:cNvPicPr>
          <p:nvPr/>
        </p:nvPicPr>
        <p:blipFill>
          <a:blip r:embed="rId2" cstate="print">
            <a:lum bright="18000" contrast="47000"/>
          </a:blip>
          <a:srcRect/>
          <a:stretch>
            <a:fillRect/>
          </a:stretch>
        </p:blipFill>
        <p:spPr bwMode="auto">
          <a:xfrm>
            <a:off x="827088" y="836613"/>
            <a:ext cx="7705725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1431" name="Picture 23" descr="Kariba 4"/>
          <p:cNvPicPr>
            <a:picLocks noChangeAspect="1" noChangeArrowheads="1"/>
          </p:cNvPicPr>
          <p:nvPr/>
        </p:nvPicPr>
        <p:blipFill>
          <a:blip r:embed="rId3" cstate="print">
            <a:lum bright="23000" contrast="36000"/>
          </a:blip>
          <a:srcRect/>
          <a:stretch>
            <a:fillRect/>
          </a:stretch>
        </p:blipFill>
        <p:spPr bwMode="auto">
          <a:xfrm>
            <a:off x="3467100" y="836613"/>
            <a:ext cx="564197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1429" name="Picture 21" descr="Kariba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2171700"/>
            <a:ext cx="5761038" cy="406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47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01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7162" cy="620712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Заштита иза умирујућег базена</a:t>
            </a:r>
          </a:p>
        </p:txBody>
      </p:sp>
      <p:pic>
        <p:nvPicPr>
          <p:cNvPr id="157699" name="Picture 5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700213"/>
            <a:ext cx="46085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1403350" y="4724400"/>
            <a:ext cx="1728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dc = 0.02 V</a:t>
            </a:r>
            <a:r>
              <a:rPr lang="en-US" sz="2000" baseline="-25000">
                <a:solidFill>
                  <a:srgbClr val="FF0000"/>
                </a:solidFill>
              </a:rPr>
              <a:t>SR</a:t>
            </a:r>
            <a:r>
              <a:rPr lang="en-US" sz="2000" baseline="3000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296967" name="Picture 7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8900" y="2039938"/>
            <a:ext cx="4011613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8" name="Picture 8" descr="Sl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2088" y="4149725"/>
            <a:ext cx="3744912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704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649287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Потопљени одскок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76131" name="Picture 4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475"/>
            <a:ext cx="8785225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50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713788" cy="649287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Деимензије потопљњног одскока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77155" name="Picture 4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57563"/>
            <a:ext cx="8280400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669" name="Rectangle 5"/>
          <p:cNvSpPr>
            <a:spLocks noChangeArrowheads="1"/>
          </p:cNvSpPr>
          <p:nvPr/>
        </p:nvSpPr>
        <p:spPr bwMode="auto">
          <a:xfrm>
            <a:off x="2111375" y="1903413"/>
            <a:ext cx="4643438" cy="101600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6700" indent="-266700">
              <a:buFontTx/>
              <a:buAutoNum type="arabicPeriod"/>
              <a:tabLst>
                <a:tab pos="266700" algn="l"/>
              </a:tabLst>
            </a:pPr>
            <a:r>
              <a:rPr lang="sr-Latn-CS" sz="2000"/>
              <a:t>Полупречник кашике</a:t>
            </a:r>
            <a:r>
              <a:rPr lang="sr-Latn-CS" sz="2000" b="0"/>
              <a:t> </a:t>
            </a:r>
            <a:r>
              <a:rPr lang="sr-Latn-CS" sz="2000" i="1">
                <a:solidFill>
                  <a:srgbClr val="FF0000"/>
                </a:solidFill>
              </a:rPr>
              <a:t>R</a:t>
            </a:r>
            <a:r>
              <a:rPr lang="sr-Latn-CS" sz="2000"/>
              <a:t> </a:t>
            </a:r>
            <a:r>
              <a:rPr lang="en-US" sz="2000">
                <a:sym typeface="Symbol" pitchFamily="18" charset="2"/>
              </a:rPr>
              <a:t> </a:t>
            </a:r>
            <a:r>
              <a:rPr lang="en-US" sz="2000" b="0">
                <a:sym typeface="Symbol" pitchFamily="18" charset="2"/>
              </a:rPr>
              <a:t>4</a:t>
            </a:r>
            <a:r>
              <a:rPr lang="sr-Latn-CS" sz="2000" b="0" i="1">
                <a:sym typeface="Symbol" pitchFamily="18" charset="2"/>
              </a:rPr>
              <a:t>h</a:t>
            </a:r>
            <a:r>
              <a:rPr lang="en-US" sz="2000" b="0" i="1" baseline="-25000">
                <a:sym typeface="Symbol" pitchFamily="18" charset="2"/>
              </a:rPr>
              <a:t>1</a:t>
            </a:r>
          </a:p>
          <a:p>
            <a:pPr marL="266700" indent="-266700">
              <a:buFontTx/>
              <a:buAutoNum type="arabicPeriod"/>
              <a:tabLst>
                <a:tab pos="266700" algn="l"/>
              </a:tabLst>
            </a:pPr>
            <a:r>
              <a:rPr lang="sr-Cyrl-CS" sz="2000">
                <a:sym typeface="Symbol" pitchFamily="18" charset="2"/>
              </a:rPr>
              <a:t>С</a:t>
            </a:r>
            <a:r>
              <a:rPr lang="en-US" sz="2000">
                <a:sym typeface="Symbol" pitchFamily="18" charset="2"/>
              </a:rPr>
              <a:t>кретни угао </a:t>
            </a:r>
            <a:r>
              <a:rPr lang="sr-Cyrl-CS" sz="2000">
                <a:sym typeface="Symbol" pitchFamily="18" charset="2"/>
              </a:rPr>
              <a:t>кашике </a:t>
            </a:r>
            <a:r>
              <a:rPr lang="en-US" sz="2000" i="1">
                <a:solidFill>
                  <a:srgbClr val="FF0000"/>
                </a:solidFill>
                <a:sym typeface="Symbol" pitchFamily="18" charset="2"/>
              </a:rPr>
              <a:t></a:t>
            </a:r>
            <a:r>
              <a:rPr lang="sr-Cyrl-CS" sz="2000" baseline="-25000">
                <a:solidFill>
                  <a:srgbClr val="FF0000"/>
                </a:solidFill>
                <a:sym typeface="Symbol" pitchFamily="18" charset="2"/>
              </a:rPr>
              <a:t>0</a:t>
            </a:r>
            <a:r>
              <a:rPr lang="sr-Cyrl-CS" sz="2000" i="1">
                <a:sym typeface="Symbol" pitchFamily="18" charset="2"/>
              </a:rPr>
              <a:t> </a:t>
            </a:r>
            <a:r>
              <a:rPr lang="en-US" sz="2000" i="1">
                <a:sym typeface="Symbol" pitchFamily="18" charset="2"/>
              </a:rPr>
              <a:t>= 45</a:t>
            </a:r>
            <a:endParaRPr lang="en-US" sz="2000" i="1"/>
          </a:p>
          <a:p>
            <a:pPr marL="266700" indent="-266700">
              <a:buFontTx/>
              <a:buAutoNum type="arabicPeriod"/>
              <a:tabLst>
                <a:tab pos="266700" algn="l"/>
              </a:tabLst>
            </a:pPr>
            <a:r>
              <a:rPr lang="sr-Latn-CS" sz="2000">
                <a:sym typeface="Symbol" pitchFamily="18" charset="2"/>
              </a:rPr>
              <a:t>Кота темена </a:t>
            </a:r>
            <a:r>
              <a:rPr lang="en-US" sz="2000">
                <a:sym typeface="Symbol" pitchFamily="18" charset="2"/>
              </a:rPr>
              <a:t>кашике</a:t>
            </a:r>
            <a:r>
              <a:rPr lang="en-US" sz="2000" i="1">
                <a:sym typeface="Symbol" pitchFamily="18" charset="2"/>
              </a:rPr>
              <a:t> </a:t>
            </a:r>
            <a:r>
              <a:rPr lang="sr-Latn-CS" sz="2000" i="1">
                <a:solidFill>
                  <a:srgbClr val="FF0000"/>
                </a:solidFill>
                <a:sym typeface="Symbol" pitchFamily="18" charset="2"/>
              </a:rPr>
              <a:t>Z</a:t>
            </a:r>
            <a:r>
              <a:rPr lang="en-US" sz="2000" i="1" baseline="-25000">
                <a:solidFill>
                  <a:srgbClr val="FF0000"/>
                </a:solidFill>
                <a:sym typeface="Symbol" pitchFamily="18" charset="2"/>
              </a:rPr>
              <a:t>0</a:t>
            </a:r>
            <a:r>
              <a:rPr lang="en-US" sz="2000">
                <a:sym typeface="Symbol" pitchFamily="18" charset="2"/>
              </a:rPr>
              <a:t>  </a:t>
            </a:r>
            <a:r>
              <a:rPr lang="sr-Latn-CS" sz="2000" i="1">
                <a:sym typeface="Symbol" pitchFamily="18" charset="2"/>
              </a:rPr>
              <a:t>Z</a:t>
            </a:r>
            <a:r>
              <a:rPr lang="sr-Latn-CS" sz="2000" i="1" baseline="-25000">
                <a:sym typeface="Symbol" pitchFamily="18" charset="2"/>
              </a:rPr>
              <a:t>DV</a:t>
            </a:r>
            <a:r>
              <a:rPr lang="en-US" sz="2000" i="1">
                <a:sym typeface="Symbol" pitchFamily="18" charset="2"/>
              </a:rPr>
              <a:t>– </a:t>
            </a:r>
            <a:r>
              <a:rPr lang="sr-Latn-CS" sz="2000" i="1">
                <a:sym typeface="Symbol" pitchFamily="18" charset="2"/>
              </a:rPr>
              <a:t>h</a:t>
            </a:r>
            <a:r>
              <a:rPr lang="en-US" sz="2000" i="1" baseline="-25000">
                <a:sym typeface="Symbol" pitchFamily="18" charset="2"/>
              </a:rPr>
              <a:t>1</a:t>
            </a:r>
            <a:r>
              <a:rPr lang="en-US" sz="2000">
                <a:sym typeface="Symbol" pitchFamily="18" charset="2"/>
              </a:rPr>
              <a:t>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164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6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4318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Олакшани потопљени одскок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78179" name="Picture 4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196975"/>
            <a:ext cx="46799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0693" name="Picture 5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365625"/>
            <a:ext cx="6767512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693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0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0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649287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Крилни  зидови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79203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781175"/>
            <a:ext cx="8208963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298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649288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Опсег коришћења умиривача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80227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981075"/>
            <a:ext cx="7921625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948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9288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Евакуациони органи лучних брана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81251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052513"/>
            <a:ext cx="6911975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531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027987" cy="503237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Преливни део лучне бране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82275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557338"/>
            <a:ext cx="8785225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15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Брана Мратиње </a:t>
            </a:r>
          </a:p>
        </p:txBody>
      </p:sp>
      <p:pic>
        <p:nvPicPr>
          <p:cNvPr id="183299" name="Picture 3" descr="HE Piva, Piva, Crna Gora"/>
          <p:cNvPicPr>
            <a:picLocks noChangeAspect="1" noChangeArrowheads="1"/>
          </p:cNvPicPr>
          <p:nvPr/>
        </p:nvPicPr>
        <p:blipFill>
          <a:blip r:embed="rId2" cstate="print">
            <a:lum bright="11000" contrast="14000"/>
          </a:blip>
          <a:srcRect/>
          <a:stretch>
            <a:fillRect/>
          </a:stretch>
        </p:blipFill>
        <p:spPr bwMode="auto">
          <a:xfrm>
            <a:off x="755650" y="1047750"/>
            <a:ext cx="69850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6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027987" cy="503237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Коефицијент преливања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84323" name="Picture 4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484313"/>
            <a:ext cx="5256213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6837" name="Rectangle 5"/>
          <p:cNvSpPr>
            <a:spLocks noChangeArrowheads="1"/>
          </p:cNvSpPr>
          <p:nvPr/>
        </p:nvSpPr>
        <p:spPr bwMode="auto">
          <a:xfrm>
            <a:off x="2555875" y="5700713"/>
            <a:ext cx="2663825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2400" i="1"/>
              <a:t>C</a:t>
            </a:r>
            <a:r>
              <a:rPr lang="sr-Latn-CS" sz="2400" i="1" baseline="-25000"/>
              <a:t>P</a:t>
            </a:r>
            <a:r>
              <a:rPr lang="en-US" sz="2400"/>
              <a:t> = </a:t>
            </a:r>
            <a:r>
              <a:rPr lang="sr-Latn-CS" sz="2400" i="1"/>
              <a:t>C</a:t>
            </a:r>
            <a:r>
              <a:rPr lang="sr-Latn-CS" sz="2400" i="1" baseline="-25000"/>
              <a:t>HR</a:t>
            </a:r>
            <a:r>
              <a:rPr lang="en-US" sz="2400" i="1" baseline="-25000">
                <a:sym typeface="Symbol" pitchFamily="18" charset="2"/>
              </a:rPr>
              <a:t></a:t>
            </a:r>
            <a:r>
              <a:rPr lang="en-US" sz="2400"/>
              <a:t>  </a:t>
            </a:r>
            <a:r>
              <a:rPr lang="sr-Latn-CS" sz="2400" i="1">
                <a:sym typeface="Symbol" pitchFamily="18" charset="2"/>
              </a:rPr>
              <a:t>C</a:t>
            </a:r>
            <a:r>
              <a:rPr lang="sr-Latn-CS" sz="2400" i="1" baseline="-25000">
                <a:sym typeface="Symbol" pitchFamily="18" charset="2"/>
              </a:rPr>
              <a:t>B</a:t>
            </a:r>
            <a:r>
              <a:rPr lang="sr-Latn-CS" sz="2400">
                <a:sym typeface="Symbol" pitchFamily="18" charset="2"/>
              </a:rPr>
              <a:t> </a:t>
            </a:r>
            <a:r>
              <a:rPr lang="sr-Latn-CS" sz="2400" i="1">
                <a:sym typeface="Symbol" pitchFamily="18" charset="2"/>
              </a:rPr>
              <a:t>C</a:t>
            </a:r>
            <a:r>
              <a:rPr lang="sr-Latn-CS" sz="2400" i="1" baseline="-25000">
                <a:sym typeface="Symbol" pitchFamily="18" charset="2"/>
              </a:rPr>
              <a:t>P</a:t>
            </a:r>
            <a:r>
              <a:rPr lang="en-US" sz="2400" i="1" baseline="-25000">
                <a:sym typeface="Symbol" pitchFamily="18" charset="2"/>
              </a:rPr>
              <a:t>0</a:t>
            </a:r>
          </a:p>
        </p:txBody>
      </p:sp>
      <p:pic>
        <p:nvPicPr>
          <p:cNvPr id="184325" name="Picture 6" descr="Spajici, Beli Rzav, Srbija"/>
          <p:cNvPicPr>
            <a:picLocks noChangeAspect="1" noChangeArrowheads="1"/>
          </p:cNvPicPr>
          <p:nvPr/>
        </p:nvPicPr>
        <p:blipFill>
          <a:blip r:embed="rId3" cstate="print">
            <a:lum bright="14000" contrast="22000"/>
          </a:blip>
          <a:srcRect/>
          <a:stretch>
            <a:fillRect/>
          </a:stretch>
        </p:blipFill>
        <p:spPr bwMode="auto">
          <a:xfrm>
            <a:off x="5653088" y="1052513"/>
            <a:ext cx="334803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68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6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6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3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649287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Одскок и бучница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85347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341438"/>
            <a:ext cx="7561262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28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177087" cy="5334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Назубљени брзоток</a:t>
            </a:r>
          </a:p>
        </p:txBody>
      </p:sp>
      <p:pic>
        <p:nvPicPr>
          <p:cNvPr id="158723" name="Picture 6" descr="Nazubljeni brzotok"/>
          <p:cNvPicPr>
            <a:picLocks noChangeAspect="1" noChangeArrowheads="1"/>
          </p:cNvPicPr>
          <p:nvPr/>
        </p:nvPicPr>
        <p:blipFill>
          <a:blip r:embed="rId2" cstate="print">
            <a:lum bright="5000" contrast="24000"/>
          </a:blip>
          <a:srcRect/>
          <a:stretch>
            <a:fillRect/>
          </a:stretch>
        </p:blipFill>
        <p:spPr bwMode="auto">
          <a:xfrm>
            <a:off x="0" y="1557338"/>
            <a:ext cx="467995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4" name="Picture 5" descr="Nazubljen brzotok 1"/>
          <p:cNvPicPr>
            <a:picLocks noChangeAspect="1" noChangeArrowheads="1"/>
          </p:cNvPicPr>
          <p:nvPr/>
        </p:nvPicPr>
        <p:blipFill>
          <a:blip r:embed="rId3" cstate="print">
            <a:lum bright="14000" contrast="19000"/>
          </a:blip>
          <a:srcRect/>
          <a:stretch>
            <a:fillRect/>
          </a:stretch>
        </p:blipFill>
        <p:spPr bwMode="auto">
          <a:xfrm>
            <a:off x="4643438" y="2060575"/>
            <a:ext cx="4259262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07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4" descr="Brana Ottenstein u Austriji"/>
          <p:cNvPicPr>
            <a:picLocks noChangeAspect="1" noChangeArrowheads="1"/>
          </p:cNvPicPr>
          <p:nvPr/>
        </p:nvPicPr>
        <p:blipFill>
          <a:blip r:embed="rId2" cstate="print">
            <a:lum bright="21000" contrast="27000"/>
          </a:blip>
          <a:srcRect/>
          <a:stretch>
            <a:fillRect/>
          </a:stretch>
        </p:blipFill>
        <p:spPr bwMode="auto">
          <a:xfrm>
            <a:off x="1187450" y="796925"/>
            <a:ext cx="7705725" cy="58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675688" cy="649287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Небетонирана  бучница бране Отенштајн у Аустрији</a:t>
            </a:r>
            <a:endParaRPr lang="en-US" sz="3200" b="1" smtClean="0">
              <a:solidFill>
                <a:schemeClr val="accent2"/>
              </a:solidFill>
            </a:endParaRPr>
          </a:p>
        </p:txBody>
      </p:sp>
      <p:pic>
        <p:nvPicPr>
          <p:cNvPr id="404485" name="Picture 5" descr="Brana Ottenstein Umirujuci bazen razoren od mlaza odskoka"/>
          <p:cNvPicPr>
            <a:picLocks noChangeAspect="1" noChangeArrowheads="1"/>
          </p:cNvPicPr>
          <p:nvPr/>
        </p:nvPicPr>
        <p:blipFill>
          <a:blip r:embed="rId3" cstate="print">
            <a:lum bright="21000" contrast="27000"/>
          </a:blip>
          <a:srcRect/>
          <a:stretch>
            <a:fillRect/>
          </a:stretch>
        </p:blipFill>
        <p:spPr bwMode="auto">
          <a:xfrm>
            <a:off x="357158" y="2428868"/>
            <a:ext cx="56197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522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4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4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981075"/>
            <a:ext cx="8496300" cy="1143000"/>
          </a:xfrm>
        </p:spPr>
        <p:txBody>
          <a:bodyPr/>
          <a:lstStyle/>
          <a:p>
            <a:pPr eaLnBrk="1" hangingPunct="1"/>
            <a:r>
              <a:rPr lang="sr-Cyrl-CS" sz="5400" b="1" smtClean="0">
                <a:solidFill>
                  <a:schemeClr val="accent2"/>
                </a:solidFill>
                <a:latin typeface="Arial" charset="0"/>
              </a:rPr>
              <a:t>Прелив  са  брзотоком</a:t>
            </a:r>
          </a:p>
        </p:txBody>
      </p:sp>
      <p:pic>
        <p:nvPicPr>
          <p:cNvPr id="187395" name="Picture 4" descr="Preliv sa brzotokom Randenigala Sri Lan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2349500"/>
            <a:ext cx="4392612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586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525" y="692150"/>
            <a:ext cx="7129463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xfrm>
            <a:off x="1258888" y="0"/>
            <a:ext cx="6121400" cy="620713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  <a:latin typeface="Arial" charset="0"/>
              </a:rPr>
              <a:t>Прелив са брзотоком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1187450" y="3716338"/>
            <a:ext cx="1439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3200"/>
              <a:t>чеони</a:t>
            </a:r>
            <a:endParaRPr lang="en-US" sz="3200"/>
          </a:p>
        </p:txBody>
      </p:sp>
      <p:sp>
        <p:nvSpPr>
          <p:cNvPr id="188421" name="Text Box 5"/>
          <p:cNvSpPr txBox="1">
            <a:spLocks noChangeArrowheads="1"/>
          </p:cNvSpPr>
          <p:nvPr/>
        </p:nvSpPr>
        <p:spPr bwMode="auto">
          <a:xfrm>
            <a:off x="5292725" y="3716338"/>
            <a:ext cx="1439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3200"/>
              <a:t>бочни</a:t>
            </a:r>
            <a:endParaRPr lang="en-US" sz="3200"/>
          </a:p>
        </p:txBody>
      </p:sp>
      <p:pic>
        <p:nvPicPr>
          <p:cNvPr id="388102" name="Picture 6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4437063"/>
            <a:ext cx="5761037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513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07375" cy="620712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  <a:latin typeface="Arial" charset="0"/>
              </a:rPr>
              <a:t>Чеони прелив са брзотоком</a:t>
            </a:r>
          </a:p>
        </p:txBody>
      </p:sp>
      <p:pic>
        <p:nvPicPr>
          <p:cNvPr id="189443" name="Picture 5" descr="Preliv sa brzotokom Porce III Kolumbi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341438"/>
            <a:ext cx="7920038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08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Исто само са друге стране </a:t>
            </a:r>
          </a:p>
        </p:txBody>
      </p:sp>
      <p:pic>
        <p:nvPicPr>
          <p:cNvPr id="190467" name="Picture 3" descr="Arminou Dam, Cyprus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0825" y="981075"/>
            <a:ext cx="8280400" cy="554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1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Типична диспозиција са Умирујућим базеном </a:t>
            </a:r>
          </a:p>
        </p:txBody>
      </p:sp>
      <p:pic>
        <p:nvPicPr>
          <p:cNvPr id="191491" name="Picture 3" descr="Llyn Brianne Dam, Tywi river, Wales, United Kingdom"/>
          <p:cNvPicPr>
            <a:picLocks noChangeAspect="1" noChangeArrowheads="1"/>
          </p:cNvPicPr>
          <p:nvPr/>
        </p:nvPicPr>
        <p:blipFill>
          <a:blip r:embed="rId2" cstate="print">
            <a:lum bright="9000" contrast="12000"/>
          </a:blip>
          <a:srcRect/>
          <a:stretch>
            <a:fillRect/>
          </a:stretch>
        </p:blipFill>
        <p:spPr bwMode="auto">
          <a:xfrm>
            <a:off x="508000" y="646113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340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Типична диспозиција са ски одскоком </a:t>
            </a:r>
          </a:p>
        </p:txBody>
      </p:sp>
      <p:pic>
        <p:nvPicPr>
          <p:cNvPr id="192515" name="Picture 3" descr="Mohale Dam, Lesotho, Africa"/>
          <p:cNvPicPr>
            <a:picLocks noChangeAspect="1" noChangeArrowheads="1"/>
          </p:cNvPicPr>
          <p:nvPr/>
        </p:nvPicPr>
        <p:blipFill>
          <a:blip r:embed="rId2" cstate="print">
            <a:lum bright="12000" contrast="20000"/>
          </a:blip>
          <a:srcRect/>
          <a:stretch>
            <a:fillRect/>
          </a:stretch>
        </p:blipFill>
        <p:spPr bwMode="auto">
          <a:xfrm>
            <a:off x="611188" y="692150"/>
            <a:ext cx="7921625" cy="59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031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3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07375" cy="620712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  <a:latin typeface="Arial" charset="0"/>
              </a:rPr>
              <a:t>Чеони прелив са брзотоком</a:t>
            </a:r>
          </a:p>
        </p:txBody>
      </p:sp>
      <p:pic>
        <p:nvPicPr>
          <p:cNvPr id="193539" name="Picture 7" descr="Preliv sa brzogokom brana Chivor u Kolumbiji"/>
          <p:cNvPicPr>
            <a:picLocks noChangeAspect="1" noChangeArrowheads="1"/>
          </p:cNvPicPr>
          <p:nvPr/>
        </p:nvPicPr>
        <p:blipFill>
          <a:blip r:embed="rId2" cstate="print">
            <a:lum bright="4000" contrast="29000"/>
          </a:blip>
          <a:srcRect/>
          <a:stretch>
            <a:fillRect/>
          </a:stretch>
        </p:blipFill>
        <p:spPr bwMode="auto">
          <a:xfrm>
            <a:off x="827088" y="965200"/>
            <a:ext cx="7129462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40" name="Rectangle 8"/>
          <p:cNvSpPr>
            <a:spLocks noChangeArrowheads="1"/>
          </p:cNvSpPr>
          <p:nvPr/>
        </p:nvSpPr>
        <p:spPr bwMode="auto">
          <a:xfrm>
            <a:off x="395288" y="6237288"/>
            <a:ext cx="8207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Cyrl-CS" sz="2000">
                <a:latin typeface="Arial" charset="0"/>
              </a:rPr>
              <a:t>Брана Чивор (</a:t>
            </a:r>
            <a:r>
              <a:rPr lang="sl-SI" sz="2000">
                <a:latin typeface="Arial" charset="0"/>
              </a:rPr>
              <a:t>Chivor)</a:t>
            </a:r>
            <a:r>
              <a:rPr lang="sr-Cyrl-CS" sz="2000">
                <a:latin typeface="Arial" charset="0"/>
              </a:rPr>
              <a:t> у Колумбији</a:t>
            </a:r>
          </a:p>
        </p:txBody>
      </p:sp>
    </p:spTree>
    <p:extLst>
      <p:ext uri="{BB962C8B-B14F-4D97-AF65-F5344CB8AC3E}">
        <p14:creationId xmlns:p14="http://schemas.microsoft.com/office/powerpoint/2010/main" val="236878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Прелив са брзотоком брана Кокин Брод</a:t>
            </a:r>
            <a:endParaRPr lang="sr-Cyrl-CS" b="1" smtClean="0">
              <a:solidFill>
                <a:schemeClr val="accent2"/>
              </a:solidFill>
            </a:endParaRPr>
          </a:p>
        </p:txBody>
      </p:sp>
      <p:pic>
        <p:nvPicPr>
          <p:cNvPr id="194563" name="Picture 3" descr="Kokin Brod"/>
          <p:cNvPicPr>
            <a:picLocks noChangeAspect="1" noChangeArrowheads="1"/>
          </p:cNvPicPr>
          <p:nvPr/>
        </p:nvPicPr>
        <p:blipFill>
          <a:blip r:embed="rId2" cstate="print">
            <a:lum bright="18000" contrast="19000"/>
          </a:blip>
          <a:srcRect/>
          <a:stretch>
            <a:fillRect/>
          </a:stretch>
        </p:blipFill>
        <p:spPr bwMode="auto">
          <a:xfrm>
            <a:off x="6324600" y="1233488"/>
            <a:ext cx="306387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4" name="Picture 4" descr="Kokin Brod 5"/>
          <p:cNvPicPr>
            <a:picLocks noChangeAspect="1" noChangeArrowheads="1"/>
          </p:cNvPicPr>
          <p:nvPr/>
        </p:nvPicPr>
        <p:blipFill>
          <a:blip r:embed="rId3" cstate="print">
            <a:lum bright="11000" contrast="9000"/>
          </a:blip>
          <a:srcRect/>
          <a:stretch>
            <a:fillRect/>
          </a:stretch>
        </p:blipFill>
        <p:spPr bwMode="auto">
          <a:xfrm>
            <a:off x="457200" y="2286000"/>
            <a:ext cx="6400800" cy="390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692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Прелив са брзотоком брана Дердур (Алжир)</a:t>
            </a:r>
          </a:p>
        </p:txBody>
      </p:sp>
      <p:pic>
        <p:nvPicPr>
          <p:cNvPr id="196611" name="Picture 3" descr="Deurdeur Alzir"/>
          <p:cNvPicPr>
            <a:picLocks noChangeAspect="1" noChangeArrowheads="1"/>
          </p:cNvPicPr>
          <p:nvPr/>
        </p:nvPicPr>
        <p:blipFill>
          <a:blip r:embed="rId2" cstate="print">
            <a:lum contrast="28000"/>
          </a:blip>
          <a:srcRect/>
          <a:stretch>
            <a:fillRect/>
          </a:stretch>
        </p:blipFill>
        <p:spPr bwMode="auto">
          <a:xfrm>
            <a:off x="457200" y="1219200"/>
            <a:ext cx="82296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97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accent2"/>
                </a:solidFill>
              </a:rPr>
              <a:t>USBR</a:t>
            </a:r>
            <a:r>
              <a:rPr lang="sr-Cyrl-CS" b="1" smtClean="0">
                <a:solidFill>
                  <a:schemeClr val="accent2"/>
                </a:solidFill>
              </a:rPr>
              <a:t> базен </a:t>
            </a:r>
            <a:r>
              <a:rPr lang="sl-SI" b="1" smtClean="0">
                <a:solidFill>
                  <a:schemeClr val="accent2"/>
                </a:solidFill>
              </a:rPr>
              <a:t>VI “</a:t>
            </a:r>
            <a:r>
              <a:rPr lang="sr-Cyrl-CS" b="1" smtClean="0">
                <a:solidFill>
                  <a:schemeClr val="accent2"/>
                </a:solidFill>
              </a:rPr>
              <a:t>Кутија</a:t>
            </a:r>
            <a:r>
              <a:rPr lang="sl-SI" b="1" smtClean="0">
                <a:solidFill>
                  <a:schemeClr val="accent2"/>
                </a:solidFill>
              </a:rPr>
              <a:t>”</a:t>
            </a:r>
            <a:endParaRPr lang="sr-Cyrl-CS" b="1" smtClean="0">
              <a:solidFill>
                <a:schemeClr val="accent2"/>
              </a:solidFill>
            </a:endParaRPr>
          </a:p>
        </p:txBody>
      </p:sp>
      <p:pic>
        <p:nvPicPr>
          <p:cNvPr id="159747" name="Picture 4" descr="Sl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908050"/>
            <a:ext cx="559752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322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3238500" cy="1143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Коси стојећи талас</a:t>
            </a:r>
          </a:p>
        </p:txBody>
      </p:sp>
      <p:pic>
        <p:nvPicPr>
          <p:cNvPr id="197635" name="Picture 3" descr="Kosi talas Henderson"/>
          <p:cNvPicPr>
            <a:picLocks noChangeAspect="1" noChangeArrowheads="1"/>
          </p:cNvPicPr>
          <p:nvPr/>
        </p:nvPicPr>
        <p:blipFill>
          <a:blip r:embed="rId2" cstate="print">
            <a:lum bright="7000" contrast="21000"/>
          </a:blip>
          <a:srcRect/>
          <a:stretch>
            <a:fillRect/>
          </a:stretch>
        </p:blipFill>
        <p:spPr bwMode="auto">
          <a:xfrm>
            <a:off x="4572000" y="115888"/>
            <a:ext cx="4248150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6" name="Picture 4" descr="literaturaskretanje1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17177" t="-1335" r="-818" b="-1335"/>
          <a:stretch>
            <a:fillRect/>
          </a:stretch>
        </p:blipFill>
        <p:spPr bwMode="auto">
          <a:xfrm>
            <a:off x="0" y="1557338"/>
            <a:ext cx="4572000" cy="3922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62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-323850" y="620713"/>
            <a:ext cx="4343400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Транслаторни</a:t>
            </a:r>
            <a:br>
              <a:rPr lang="sr-Cyrl-CS" sz="4000" b="1" smtClean="0">
                <a:solidFill>
                  <a:schemeClr val="accent2"/>
                </a:solidFill>
              </a:rPr>
            </a:br>
            <a:r>
              <a:rPr lang="sr-Cyrl-CS" sz="4000" b="1" smtClean="0">
                <a:solidFill>
                  <a:schemeClr val="accent2"/>
                </a:solidFill>
              </a:rPr>
              <a:t> таласи</a:t>
            </a:r>
          </a:p>
        </p:txBody>
      </p:sp>
      <p:pic>
        <p:nvPicPr>
          <p:cNvPr id="198659" name="Picture 3" descr="Traslatorni Talasi"/>
          <p:cNvPicPr>
            <a:picLocks noChangeAspect="1" noChangeArrowheads="1"/>
          </p:cNvPicPr>
          <p:nvPr/>
        </p:nvPicPr>
        <p:blipFill>
          <a:blip r:embed="rId2" cstate="print">
            <a:lum bright="12000" contrast="28000"/>
          </a:blip>
          <a:srcRect/>
          <a:stretch>
            <a:fillRect/>
          </a:stretch>
        </p:blipFill>
        <p:spPr bwMode="auto">
          <a:xfrm>
            <a:off x="3859213" y="228600"/>
            <a:ext cx="490061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0" name="Picture 4" descr="Crt Translatorni tal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205038"/>
            <a:ext cx="356235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47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649287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Ски-одскок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60771" name="Picture 7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575"/>
            <a:ext cx="9144000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579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Ски-одскок</a:t>
            </a:r>
          </a:p>
        </p:txBody>
      </p:sp>
      <p:pic>
        <p:nvPicPr>
          <p:cNvPr id="161795" name="Picture 4" descr="OCF - P11b"/>
          <p:cNvPicPr>
            <a:picLocks noChangeAspect="1" noChangeArrowheads="1"/>
          </p:cNvPicPr>
          <p:nvPr/>
        </p:nvPicPr>
        <p:blipFill>
          <a:blip r:embed="rId2" cstate="print">
            <a:lum bright="5000"/>
          </a:blip>
          <a:srcRect/>
          <a:stretch>
            <a:fillRect/>
          </a:stretch>
        </p:blipFill>
        <p:spPr bwMode="auto">
          <a:xfrm>
            <a:off x="1350963" y="762000"/>
            <a:ext cx="6440487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98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Једно од првих решења са ски одскоком</a:t>
            </a:r>
          </a:p>
        </p:txBody>
      </p:sp>
      <p:pic>
        <p:nvPicPr>
          <p:cNvPr id="162819" name="Picture 3" descr="Aigle Dam, Dordogne River, France"/>
          <p:cNvPicPr>
            <a:picLocks noChangeAspect="1" noChangeArrowheads="1"/>
          </p:cNvPicPr>
          <p:nvPr/>
        </p:nvPicPr>
        <p:blipFill>
          <a:blip r:embed="rId2" cstate="print">
            <a:lum bright="9000" contrast="31000"/>
          </a:blip>
          <a:srcRect/>
          <a:stretch>
            <a:fillRect/>
          </a:stretch>
        </p:blipFill>
        <p:spPr bwMode="auto">
          <a:xfrm>
            <a:off x="755650" y="908050"/>
            <a:ext cx="7231063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86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Ски-одскок – може и овако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63843" name="Picture 4" descr="Jiroft-Dam"/>
          <p:cNvPicPr>
            <a:picLocks noChangeAspect="1" noChangeArrowheads="1"/>
          </p:cNvPicPr>
          <p:nvPr/>
        </p:nvPicPr>
        <p:blipFill>
          <a:blip r:embed="rId2" cstate="print">
            <a:lum bright="14000" contrast="38000"/>
          </a:blip>
          <a:srcRect/>
          <a:stretch>
            <a:fillRect/>
          </a:stretch>
        </p:blipFill>
        <p:spPr bwMode="auto">
          <a:xfrm>
            <a:off x="762000" y="8382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54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5786</TotalTime>
  <Words>389</Words>
  <Application>Microsoft Office PowerPoint</Application>
  <PresentationFormat>On-screen Show (4:3)</PresentationFormat>
  <Paragraphs>79</Paragraphs>
  <Slides>51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Default Design</vt:lpstr>
      <vt:lpstr>Equation</vt:lpstr>
      <vt:lpstr>PowerPoint Presentation</vt:lpstr>
      <vt:lpstr>Двостепени Базен</vt:lpstr>
      <vt:lpstr>Заштита иза умирујућег базена</vt:lpstr>
      <vt:lpstr>Назубљени брзоток</vt:lpstr>
      <vt:lpstr>USBR базен VI “Кутија”</vt:lpstr>
      <vt:lpstr>Ски-одскок</vt:lpstr>
      <vt:lpstr>Ски-одскок</vt:lpstr>
      <vt:lpstr>Једно од првих решења са ски одскоком</vt:lpstr>
      <vt:lpstr>Ски-одскок – може и овако</vt:lpstr>
      <vt:lpstr>Брана Кебан – проблем гурнут низводно</vt:lpstr>
      <vt:lpstr>Брана Итајпу – слично решење</vt:lpstr>
      <vt:lpstr>Брана Итајпу из другог угла</vt:lpstr>
      <vt:lpstr>Детаљ</vt:lpstr>
      <vt:lpstr>Кариба </vt:lpstr>
      <vt:lpstr> </vt:lpstr>
      <vt:lpstr>Ски одскок - димензије</vt:lpstr>
      <vt:lpstr>Преливање из кашике при малим протицајима</vt:lpstr>
      <vt:lpstr>Заштита од преливања из кашике у виду умирујућег базена – брана Лонгтан (216 m)</vt:lpstr>
      <vt:lpstr>Динамички притисак у кашици</vt:lpstr>
      <vt:lpstr>Путања млаза ски одскока</vt:lpstr>
      <vt:lpstr>Домет млаза</vt:lpstr>
      <vt:lpstr>Домет млаза  L1 и упадни угао</vt:lpstr>
      <vt:lpstr>Скретни угао кашике одскока</vt:lpstr>
      <vt:lpstr>Денивелација при удару у дно</vt:lpstr>
      <vt:lpstr>Одскок са скретањем млаза</vt:lpstr>
      <vt:lpstr>Ерозиона јама </vt:lpstr>
      <vt:lpstr>Дубина ерозионе јаме</vt:lpstr>
      <vt:lpstr>Процена димензија ерозионе јаме</vt:lpstr>
      <vt:lpstr>Eрозионе јамa бране Кариба</vt:lpstr>
      <vt:lpstr>Потопљени одскок</vt:lpstr>
      <vt:lpstr>Деимензије потопљњног одскока</vt:lpstr>
      <vt:lpstr>Олакшани потопљени одскок</vt:lpstr>
      <vt:lpstr>Крилни  зидови</vt:lpstr>
      <vt:lpstr>Опсег коришћења умиривача</vt:lpstr>
      <vt:lpstr>Евакуациони органи лучних брана</vt:lpstr>
      <vt:lpstr>Преливни део лучне бране</vt:lpstr>
      <vt:lpstr>Брана Мратиње </vt:lpstr>
      <vt:lpstr>Коефицијент преливања</vt:lpstr>
      <vt:lpstr>Одскок и бучница</vt:lpstr>
      <vt:lpstr>Небетонирана  бучница бране Отенштајн у Аустрији</vt:lpstr>
      <vt:lpstr>Прелив  са  брзотоком</vt:lpstr>
      <vt:lpstr>Прелив са брзотоком</vt:lpstr>
      <vt:lpstr>Чеони прелив са брзотоком</vt:lpstr>
      <vt:lpstr>Исто само са друге стране </vt:lpstr>
      <vt:lpstr>Типична диспозиција са Умирујућим базеном </vt:lpstr>
      <vt:lpstr>Типична диспозиција са ски одскоком </vt:lpstr>
      <vt:lpstr>Чеони прелив са брзотоком</vt:lpstr>
      <vt:lpstr>Прелив са брзотоком брана Кокин Брод</vt:lpstr>
      <vt:lpstr>Прелив са брзотоком брана Дердур (Алжир)</vt:lpstr>
      <vt:lpstr>Коси стојећи талас</vt:lpstr>
      <vt:lpstr>Транслаторни  таласи</vt:lpstr>
    </vt:vector>
  </TitlesOfParts>
  <Company>Beli&amp;Ljuba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ЕВАКУАЦИЈА ВЕЛИКИХ ВОДА</dc:title>
  <dc:creator>Ljuba</dc:creator>
  <cp:lastModifiedBy>user</cp:lastModifiedBy>
  <cp:revision>279</cp:revision>
  <dcterms:created xsi:type="dcterms:W3CDTF">2003-02-08T13:16:46Z</dcterms:created>
  <dcterms:modified xsi:type="dcterms:W3CDTF">2021-10-22T12:30:20Z</dcterms:modified>
</cp:coreProperties>
</file>