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640" r:id="rId2"/>
    <p:sldId id="632" r:id="rId3"/>
    <p:sldId id="418" r:id="rId4"/>
    <p:sldId id="419" r:id="rId5"/>
    <p:sldId id="432" r:id="rId6"/>
    <p:sldId id="433" r:id="rId7"/>
    <p:sldId id="600" r:id="rId8"/>
    <p:sldId id="602" r:id="rId9"/>
    <p:sldId id="601" r:id="rId10"/>
    <p:sldId id="603" r:id="rId11"/>
    <p:sldId id="434" r:id="rId12"/>
    <p:sldId id="420" r:id="rId13"/>
    <p:sldId id="641" r:id="rId14"/>
    <p:sldId id="642" r:id="rId15"/>
    <p:sldId id="643" r:id="rId16"/>
    <p:sldId id="644" r:id="rId17"/>
    <p:sldId id="645" r:id="rId18"/>
    <p:sldId id="646" r:id="rId19"/>
    <p:sldId id="647" r:id="rId20"/>
    <p:sldId id="648" r:id="rId21"/>
    <p:sldId id="649" r:id="rId22"/>
    <p:sldId id="650" r:id="rId23"/>
    <p:sldId id="651" r:id="rId24"/>
    <p:sldId id="652" r:id="rId25"/>
    <p:sldId id="653" r:id="rId26"/>
    <p:sldId id="654" r:id="rId27"/>
    <p:sldId id="655" r:id="rId28"/>
    <p:sldId id="656" r:id="rId29"/>
    <p:sldId id="657" r:id="rId30"/>
    <p:sldId id="658" r:id="rId31"/>
    <p:sldId id="659" r:id="rId32"/>
    <p:sldId id="660" r:id="rId33"/>
    <p:sldId id="661" r:id="rId34"/>
    <p:sldId id="678" r:id="rId35"/>
    <p:sldId id="679" r:id="rId36"/>
    <p:sldId id="662" r:id="rId37"/>
    <p:sldId id="663" r:id="rId38"/>
    <p:sldId id="664" r:id="rId39"/>
    <p:sldId id="665" r:id="rId40"/>
    <p:sldId id="666" r:id="rId41"/>
    <p:sldId id="667" r:id="rId42"/>
    <p:sldId id="668" r:id="rId43"/>
    <p:sldId id="669" r:id="rId44"/>
    <p:sldId id="670" r:id="rId45"/>
    <p:sldId id="671" r:id="rId46"/>
    <p:sldId id="672" r:id="rId47"/>
    <p:sldId id="673" r:id="rId48"/>
    <p:sldId id="674" r:id="rId49"/>
    <p:sldId id="675" r:id="rId50"/>
    <p:sldId id="676" r:id="rId51"/>
    <p:sldId id="677" r:id="rId5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6600"/>
    <a:srgbClr val="800000"/>
    <a:srgbClr val="006600"/>
    <a:srgbClr val="003300"/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9" autoAdjust="0"/>
    <p:restoredTop sz="94624" autoAdjust="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24.wmf"/><Relationship Id="rId1" Type="http://schemas.openxmlformats.org/officeDocument/2006/relationships/image" Target="../media/image3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4" Type="http://schemas.openxmlformats.org/officeDocument/2006/relationships/image" Target="../media/image47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4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BA040FA-9A9F-42AC-AA64-87791BAEA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642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12A6A-B7A4-48A2-867E-7D425D017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1D561-276B-4738-B32A-283A75047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105D3-D3B9-4135-A344-5DD123E14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0B468-5084-45BB-BBD9-5C068BE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EE0A9-98EA-4A7A-ACF9-EA6E72A7C0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2B4AA-DD12-473B-A368-02EBEADE80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CBFD9-9464-449D-A236-D58D9ABEE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74558-6977-4159-BA4E-6DEDC5B0B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85433-E176-4CEA-971F-604584F9A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79411-2AC9-4D22-A6CE-59C0D3B46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57E74-85A3-4D11-9206-66676AB58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C66ABA1-1EEB-488D-B34B-F27F84D7D6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6.png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25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3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30.wmf"/><Relationship Id="rId4" Type="http://schemas.openxmlformats.org/officeDocument/2006/relationships/image" Target="../media/image27.wmf"/><Relationship Id="rId9" Type="http://schemas.openxmlformats.org/officeDocument/2006/relationships/oleObject" Target="../embeddings/oleObject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35.png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34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image" Target="../media/image48.png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47.wmf"/><Relationship Id="rId5" Type="http://schemas.openxmlformats.org/officeDocument/2006/relationships/image" Target="../media/image44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46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60.wmf"/><Relationship Id="rId4" Type="http://schemas.openxmlformats.org/officeDocument/2006/relationships/oleObject" Target="../embeddings/oleObject18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72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500298" y="500042"/>
            <a:ext cx="617615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Универзитет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Београду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Грађевински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факултет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www.grf.bg.ac.rs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642910" y="1419226"/>
            <a:ext cx="8139143" cy="951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42910" y="5572140"/>
            <a:ext cx="8129618" cy="61898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71472" y="1493185"/>
            <a:ext cx="85725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Студијски програм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	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Грађевинарство Академске студије</a:t>
            </a:r>
          </a:p>
          <a:p>
            <a:pPr>
              <a:spcAft>
                <a:spcPts val="600"/>
              </a:spcAft>
            </a:pP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дул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			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ХВЕ</a:t>
            </a:r>
            <a:endParaRPr lang="sr-Latn-RS" sz="2400" b="1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Година/Семестар: 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sr-Latn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sr-Latn-R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година /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sr-Latn-R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семестар</a:t>
            </a:r>
            <a:endParaRPr lang="sr-Latn-RS" sz="2000" b="1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sr-Latn-RS" sz="2000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Назив предмета (шифра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32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Хидротехничке грађевине 2</a:t>
            </a:r>
            <a:endParaRPr lang="sr-Cyrl-RS" sz="2000" dirty="0" smtClean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sr-Cyrl-RS" sz="2000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Наставник 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sr-Latn-R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sr-Cyrl-RS" sz="20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Љубодраг Савић </a:t>
            </a:r>
            <a:endParaRPr lang="en-US" sz="2000" dirty="0" smtClean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Наслов 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предавања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sr-Latn-R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32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Евакуација великих вода</a:t>
            </a:r>
            <a:r>
              <a:rPr lang="en-US" sz="32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lang="sr-Latn-RS" sz="3200" b="1" dirty="0" smtClean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Датум :</a:t>
            </a:r>
            <a:r>
              <a:rPr lang="sr-Cyrl-RS" sz="24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.1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.202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sr-Latn-RS" sz="2000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5643578"/>
            <a:ext cx="91440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Београд, </a:t>
            </a: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</a:t>
            </a:r>
            <a:r>
              <a:rPr lang="en-U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r-Cyrl-RS" sz="1300" i="1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Сва ауторска права аутора презентације и/или видео снимака су заштићена. Снимак или презентација се могу користити само за наставу на даљину студента Грађевинског факултета Универзитета у Београду у школској </a:t>
            </a: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</a:t>
            </a:r>
            <a:r>
              <a:rPr lang="en-U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/202</a:t>
            </a:r>
            <a:r>
              <a:rPr lang="en-U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не могу се користити за друге сврхе без писмене сагласности аутора материјала.</a:t>
            </a:r>
            <a:endParaRPr lang="sr-Cyrl-RS" sz="1300" i="1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D:\My Documents\Prodekan\Jubilej 175 godina GRF\Logo\Gradjevinski logo - 175 godina ODABRANI-0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507" y="106375"/>
            <a:ext cx="1157245" cy="1234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188913"/>
            <a:ext cx="6227763" cy="7620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Брзоток са аераторима: Објекат и Модел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26979" name="Picture 4" descr="Aeratiru nodel objekat_karahnjukar_dam_spillway_1"/>
          <p:cNvPicPr>
            <a:picLocks noChangeAspect="1" noChangeArrowheads="1"/>
          </p:cNvPicPr>
          <p:nvPr/>
        </p:nvPicPr>
        <p:blipFill>
          <a:blip r:embed="rId2" cstate="print">
            <a:lum bright="12000" contrast="19000"/>
          </a:blip>
          <a:srcRect/>
          <a:stretch>
            <a:fillRect/>
          </a:stretch>
        </p:blipFill>
        <p:spPr bwMode="auto">
          <a:xfrm>
            <a:off x="755650" y="1196975"/>
            <a:ext cx="7340600" cy="53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260350"/>
            <a:ext cx="6121400" cy="1439863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Кавитација и аерација – </a:t>
            </a:r>
            <a:r>
              <a:rPr lang="en-US" sz="4000" b="1" smtClean="0">
                <a:solidFill>
                  <a:schemeClr val="accent2"/>
                </a:solidFill>
              </a:rPr>
              <a:t>Glen Canyon</a:t>
            </a:r>
            <a:br>
              <a:rPr lang="en-US" sz="4000" b="1" smtClean="0">
                <a:solidFill>
                  <a:schemeClr val="accent2"/>
                </a:solidFill>
              </a:rPr>
            </a:b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28003" name="Picture 3" descr="Glen Kanjon aeracioni prorez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27150"/>
            <a:ext cx="8964612" cy="43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9036050" cy="8636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Расипање енергије дуж преливне бране</a:t>
            </a:r>
            <a:endParaRPr lang="en-US" sz="3600" b="1" smtClean="0">
              <a:solidFill>
                <a:schemeClr val="accent2"/>
              </a:solidFill>
            </a:endParaRPr>
          </a:p>
        </p:txBody>
      </p:sp>
      <p:pic>
        <p:nvPicPr>
          <p:cNvPr id="129027" name="Picture 4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268413"/>
            <a:ext cx="8640763" cy="523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9036050" cy="8636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Расипање енергије дуж брзотока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30051" name="Picture 4" descr="Prirodna kaskada"/>
          <p:cNvPicPr>
            <a:picLocks noChangeAspect="1" noChangeArrowheads="1"/>
          </p:cNvPicPr>
          <p:nvPr/>
        </p:nvPicPr>
        <p:blipFill>
          <a:blip r:embed="rId2" cstate="print">
            <a:lum bright="7000" contrast="21000"/>
          </a:blip>
          <a:srcRect/>
          <a:stretch>
            <a:fillRect/>
          </a:stretch>
        </p:blipFill>
        <p:spPr bwMode="auto">
          <a:xfrm>
            <a:off x="2339975" y="908050"/>
            <a:ext cx="3832225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132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-100013"/>
            <a:ext cx="6481762" cy="836613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Типови умиривача енергије</a:t>
            </a:r>
            <a:endParaRPr lang="en-US" sz="3600" b="1" smtClean="0">
              <a:solidFill>
                <a:schemeClr val="accent2"/>
              </a:solidFill>
            </a:endParaRPr>
          </a:p>
        </p:txBody>
      </p:sp>
      <p:pic>
        <p:nvPicPr>
          <p:cNvPr id="131075" name="Picture 3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981075"/>
            <a:ext cx="8064500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805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7772400" cy="6477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Умирујући базен – слапиште </a:t>
            </a:r>
            <a:endParaRPr lang="en-US" b="1" smtClean="0">
              <a:solidFill>
                <a:schemeClr val="accent2"/>
              </a:solidFill>
            </a:endParaRPr>
          </a:p>
        </p:txBody>
      </p:sp>
      <p:sp>
        <p:nvSpPr>
          <p:cNvPr id="132099" name="Rectangle 5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32100" name="Picture 7" descr="Slapiset B Slimani 420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684213" y="1196975"/>
            <a:ext cx="3938587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1" name="Picture 10" descr="Slapiset B Slimani 8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2565400"/>
            <a:ext cx="4216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931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7772400" cy="6477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Умирујући базен – слапиште 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15364" name="Picture 5" descr="Sl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946275"/>
            <a:ext cx="8713788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5702" name="Rectangle 6"/>
          <p:cNvSpPr>
            <a:spLocks noChangeArrowheads="1"/>
          </p:cNvSpPr>
          <p:nvPr/>
        </p:nvSpPr>
        <p:spPr bwMode="auto">
          <a:xfrm>
            <a:off x="4716463" y="1071563"/>
            <a:ext cx="4240212" cy="1474787"/>
          </a:xfrm>
          <a:prstGeom prst="rect">
            <a:avLst/>
          </a:prstGeom>
          <a:solidFill>
            <a:srgbClr val="FFFF99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>
              <a:buFontTx/>
              <a:buAutoNum type="arabicPeriod"/>
              <a:tabLst>
                <a:tab pos="457200" algn="l"/>
              </a:tabLst>
            </a:pPr>
            <a:r>
              <a:rPr lang="sr-Latn-CS" sz="1800"/>
              <a:t>Ширин</a:t>
            </a:r>
            <a:r>
              <a:rPr lang="en-US" sz="1800"/>
              <a:t>a</a:t>
            </a:r>
            <a:r>
              <a:rPr lang="sr-Latn-CS" sz="1800"/>
              <a:t> базена</a:t>
            </a:r>
            <a:r>
              <a:rPr lang="en-US" sz="1800" b="0"/>
              <a:t>, </a:t>
            </a:r>
            <a:r>
              <a:rPr lang="sr-Latn-CS" sz="1800" i="1"/>
              <a:t>B</a:t>
            </a:r>
            <a:r>
              <a:rPr lang="en-US" sz="1800"/>
              <a:t>.</a:t>
            </a:r>
            <a:endParaRPr lang="en-US" sz="1800" b="0"/>
          </a:p>
          <a:p>
            <a:pPr marL="457200" indent="-457200">
              <a:buFontTx/>
              <a:buAutoNum type="arabicPeriod"/>
              <a:tabLst>
                <a:tab pos="457200" algn="l"/>
              </a:tabLst>
            </a:pPr>
            <a:r>
              <a:rPr lang="en-US" sz="1800" b="0"/>
              <a:t>Д</a:t>
            </a:r>
            <a:r>
              <a:rPr lang="sr-Latn-CS" sz="1800" b="0"/>
              <a:t>ужин</a:t>
            </a:r>
            <a:r>
              <a:rPr lang="en-US" sz="1800" b="0"/>
              <a:t>a</a:t>
            </a:r>
            <a:r>
              <a:rPr lang="sr-Latn-CS" sz="1800" b="0"/>
              <a:t> базена</a:t>
            </a:r>
            <a:r>
              <a:rPr lang="en-US" sz="1800" b="0"/>
              <a:t>, </a:t>
            </a:r>
            <a:r>
              <a:rPr lang="sr-Latn-CS" sz="1800" i="1">
                <a:solidFill>
                  <a:srgbClr val="FF0000"/>
                </a:solidFill>
              </a:rPr>
              <a:t>L</a:t>
            </a:r>
            <a:r>
              <a:rPr lang="sr-Latn-CS" sz="1800" i="1" baseline="-25000">
                <a:solidFill>
                  <a:srgbClr val="FF0000"/>
                </a:solidFill>
              </a:rPr>
              <a:t>B</a:t>
            </a:r>
            <a:r>
              <a:rPr lang="en-US" sz="1800"/>
              <a:t>. </a:t>
            </a:r>
            <a:endParaRPr lang="en-US" sz="1800" b="0"/>
          </a:p>
          <a:p>
            <a:pPr marL="457200" indent="-457200">
              <a:buFontTx/>
              <a:buAutoNum type="arabicPeriod"/>
              <a:tabLst>
                <a:tab pos="457200" algn="l"/>
              </a:tabLst>
            </a:pPr>
            <a:r>
              <a:rPr lang="en-US" sz="1800" b="0"/>
              <a:t>К</a:t>
            </a:r>
            <a:r>
              <a:rPr lang="sr-Latn-CS" sz="1800" b="0"/>
              <a:t>от</a:t>
            </a:r>
            <a:r>
              <a:rPr lang="en-US" sz="1800" b="0"/>
              <a:t>a</a:t>
            </a:r>
            <a:r>
              <a:rPr lang="sr-Latn-CS" sz="1800" b="0"/>
              <a:t> дна базена</a:t>
            </a:r>
            <a:r>
              <a:rPr lang="en-US" sz="1800" b="0"/>
              <a:t>, </a:t>
            </a:r>
            <a:r>
              <a:rPr lang="sr-Latn-CS" sz="1800" i="1">
                <a:solidFill>
                  <a:srgbClr val="FF0000"/>
                </a:solidFill>
              </a:rPr>
              <a:t>Z</a:t>
            </a:r>
            <a:r>
              <a:rPr lang="sr-Latn-CS" sz="1800" i="1" baseline="-25000">
                <a:solidFill>
                  <a:srgbClr val="FF0000"/>
                </a:solidFill>
              </a:rPr>
              <a:t>B</a:t>
            </a:r>
            <a:r>
              <a:rPr lang="en-US" sz="1800"/>
              <a:t>. </a:t>
            </a:r>
            <a:endParaRPr lang="en-US" sz="1800" b="0"/>
          </a:p>
          <a:p>
            <a:pPr marL="457200" indent="-457200">
              <a:buFontTx/>
              <a:buAutoNum type="arabicPeriod"/>
              <a:tabLst>
                <a:tab pos="457200" algn="l"/>
              </a:tabLst>
            </a:pPr>
            <a:r>
              <a:rPr lang="sr-Latn-CS" sz="1800" b="0"/>
              <a:t>Висин</a:t>
            </a:r>
            <a:r>
              <a:rPr lang="en-US" sz="1800" b="0"/>
              <a:t>a</a:t>
            </a:r>
            <a:r>
              <a:rPr lang="sr-Latn-CS" sz="1800" b="0"/>
              <a:t> разделних зидова базена</a:t>
            </a:r>
            <a:r>
              <a:rPr lang="en-US" sz="1800" b="0"/>
              <a:t>, </a:t>
            </a:r>
            <a:r>
              <a:rPr lang="sr-Latn-CS" sz="1800" i="1">
                <a:solidFill>
                  <a:srgbClr val="FF0000"/>
                </a:solidFill>
              </a:rPr>
              <a:t>d</a:t>
            </a:r>
            <a:r>
              <a:rPr lang="en-US" sz="1800"/>
              <a:t>.</a:t>
            </a:r>
            <a:r>
              <a:rPr lang="en-US" sz="1800" b="0"/>
              <a:t>  </a:t>
            </a:r>
            <a:endParaRPr lang="sr-Latn-CS" sz="1800" b="0"/>
          </a:p>
          <a:p>
            <a:pPr marL="457200" indent="-457200">
              <a:buFontTx/>
              <a:buAutoNum type="arabicPeriod"/>
              <a:tabLst>
                <a:tab pos="457200" algn="l"/>
              </a:tabLst>
            </a:pPr>
            <a:r>
              <a:rPr lang="sr-Latn-CS" sz="1800" b="0"/>
              <a:t>Димензије елемената за умирење</a:t>
            </a:r>
            <a:r>
              <a:rPr lang="en-US" sz="1800" b="0"/>
              <a:t>.</a:t>
            </a:r>
            <a:r>
              <a:rPr lang="en-US" sz="1800"/>
              <a:t> </a:t>
            </a:r>
          </a:p>
        </p:txBody>
      </p:sp>
      <p:sp>
        <p:nvSpPr>
          <p:cNvPr id="15366" name="Rectangle 9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85704" name="Object 8"/>
          <p:cNvGraphicFramePr>
            <a:graphicFrameLocks noChangeAspect="1"/>
          </p:cNvGraphicFramePr>
          <p:nvPr/>
        </p:nvGraphicFramePr>
        <p:xfrm>
          <a:off x="7308850" y="981075"/>
          <a:ext cx="1511300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7" name="Equation" r:id="rId4" imgW="660113" imgH="241195" progId="Equation.3">
                  <p:embed/>
                </p:oleObj>
              </mc:Choice>
              <mc:Fallback>
                <p:oleObj name="Equation" r:id="rId4" imgW="660113" imgH="241195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850" y="981075"/>
                        <a:ext cx="1511300" cy="547688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9525">
                        <a:solidFill>
                          <a:srgbClr val="00008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999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5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5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5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5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70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3" descr="hidraulicki Skok 1"/>
          <p:cNvPicPr>
            <a:picLocks noChangeAspect="1" noChangeArrowheads="1"/>
          </p:cNvPicPr>
          <p:nvPr/>
        </p:nvPicPr>
        <p:blipFill>
          <a:blip r:embed="rId2" cstate="print">
            <a:lum bright="29000"/>
          </a:blip>
          <a:srcRect/>
          <a:stretch>
            <a:fillRect/>
          </a:stretch>
        </p:blipFill>
        <p:spPr bwMode="auto">
          <a:xfrm>
            <a:off x="755650" y="115888"/>
            <a:ext cx="7561263" cy="18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3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7772400" cy="6096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Хидраулички скок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133124" name="Picture 9" descr="Sl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2060575"/>
            <a:ext cx="7777162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413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7772400" cy="6096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Спрегнуте дубине у скоку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16390" name="Picture 5" descr="Sl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052513"/>
            <a:ext cx="7280275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46118" name="Object 6"/>
          <p:cNvGraphicFramePr>
            <a:graphicFrameLocks noChangeAspect="1"/>
          </p:cNvGraphicFramePr>
          <p:nvPr/>
        </p:nvGraphicFramePr>
        <p:xfrm>
          <a:off x="971550" y="3141663"/>
          <a:ext cx="7200900" cy="1135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7" name="Equation" r:id="rId4" imgW="2602370" imgH="406224" progId="Equation.3">
                  <p:embed/>
                </p:oleObj>
              </mc:Choice>
              <mc:Fallback>
                <p:oleObj name="Equation" r:id="rId4" imgW="2602370" imgH="406224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3141663"/>
                        <a:ext cx="7200900" cy="1135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393" name="Rectangle 11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394" name="Rectangle 13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46124" name="Object 12"/>
          <p:cNvGraphicFramePr>
            <a:graphicFrameLocks noChangeAspect="1"/>
          </p:cNvGraphicFramePr>
          <p:nvPr/>
        </p:nvGraphicFramePr>
        <p:xfrm>
          <a:off x="468313" y="4813300"/>
          <a:ext cx="3716337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8" name="Equation" r:id="rId6" imgW="1193282" imgH="406224" progId="Equation.3">
                  <p:embed/>
                </p:oleObj>
              </mc:Choice>
              <mc:Fallback>
                <p:oleObj name="Equation" r:id="rId6" imgW="1193282" imgH="406224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4813300"/>
                        <a:ext cx="3716337" cy="127952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6126" name="Object 14"/>
          <p:cNvGraphicFramePr>
            <a:graphicFrameLocks noChangeAspect="1"/>
          </p:cNvGraphicFramePr>
          <p:nvPr/>
        </p:nvGraphicFramePr>
        <p:xfrm>
          <a:off x="5327650" y="4652963"/>
          <a:ext cx="1873250" cy="1338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9" name="Equation" r:id="rId8" imgW="596900" imgH="431800" progId="Equation.3">
                  <p:embed/>
                </p:oleObj>
              </mc:Choice>
              <mc:Fallback>
                <p:oleObj name="Equation" r:id="rId8" imgW="596900" imgH="4318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7650" y="4652963"/>
                        <a:ext cx="1873250" cy="1338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253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6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6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6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6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6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6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7772400" cy="1143000"/>
          </a:xfrm>
        </p:spPr>
        <p:txBody>
          <a:bodyPr/>
          <a:lstStyle/>
          <a:p>
            <a:pPr eaLnBrk="1" hangingPunct="1"/>
            <a:r>
              <a:rPr lang="sr-Cyrl-CS" smtClean="0">
                <a:solidFill>
                  <a:schemeClr val="accent2"/>
                </a:solidFill>
              </a:rPr>
              <a:t>Губитак енергије у скоку</a:t>
            </a:r>
            <a:endParaRPr lang="en-US" smtClean="0">
              <a:solidFill>
                <a:schemeClr val="accent2"/>
              </a:solidFill>
            </a:endParaRPr>
          </a:p>
        </p:txBody>
      </p:sp>
      <p:graphicFrame>
        <p:nvGraphicFramePr>
          <p:cNvPr id="17410" name="Object 7"/>
          <p:cNvGraphicFramePr>
            <a:graphicFrameLocks noChangeAspect="1"/>
          </p:cNvGraphicFramePr>
          <p:nvPr/>
        </p:nvGraphicFramePr>
        <p:xfrm>
          <a:off x="1979613" y="2060575"/>
          <a:ext cx="1130300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7" name="Equation" r:id="rId3" imgW="609336" imgH="444307" progId="Equation.3">
                  <p:embed/>
                </p:oleObj>
              </mc:Choice>
              <mc:Fallback>
                <p:oleObj name="Equation" r:id="rId3" imgW="609336" imgH="444307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2060575"/>
                        <a:ext cx="1130300" cy="811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1" name="Object 6"/>
          <p:cNvGraphicFramePr>
            <a:graphicFrameLocks noChangeAspect="1"/>
          </p:cNvGraphicFramePr>
          <p:nvPr/>
        </p:nvGraphicFramePr>
        <p:xfrm>
          <a:off x="3779838" y="2060575"/>
          <a:ext cx="404812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8" name="Equation" r:id="rId5" imgW="215806" imgH="431613" progId="Equation.3">
                  <p:embed/>
                </p:oleObj>
              </mc:Choice>
              <mc:Fallback>
                <p:oleObj name="Equation" r:id="rId5" imgW="215806" imgH="431613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2060575"/>
                        <a:ext cx="404812" cy="792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2" name="Object 5"/>
          <p:cNvGraphicFramePr>
            <a:graphicFrameLocks noChangeAspect="1"/>
          </p:cNvGraphicFramePr>
          <p:nvPr/>
        </p:nvGraphicFramePr>
        <p:xfrm>
          <a:off x="5003800" y="2060575"/>
          <a:ext cx="398463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9" name="Equation" r:id="rId7" imgW="241195" imgH="431613" progId="Equation.3">
                  <p:embed/>
                </p:oleObj>
              </mc:Choice>
              <mc:Fallback>
                <p:oleObj name="Equation" r:id="rId7" imgW="241195" imgH="431613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2060575"/>
                        <a:ext cx="398463" cy="790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Object 4"/>
          <p:cNvGraphicFramePr>
            <a:graphicFrameLocks noChangeAspect="1"/>
          </p:cNvGraphicFramePr>
          <p:nvPr/>
        </p:nvGraphicFramePr>
        <p:xfrm>
          <a:off x="6156325" y="2133600"/>
          <a:ext cx="474663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0" name="Equation" r:id="rId9" imgW="253780" imgH="406048" progId="Equation.3">
                  <p:embed/>
                </p:oleObj>
              </mc:Choice>
              <mc:Fallback>
                <p:oleObj name="Equation" r:id="rId9" imgW="253780" imgH="406048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2133600"/>
                        <a:ext cx="474663" cy="757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0" y="2519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417" name="Rectangle 10"/>
          <p:cNvSpPr>
            <a:spLocks noChangeArrowheads="1"/>
          </p:cNvSpPr>
          <p:nvPr/>
        </p:nvSpPr>
        <p:spPr bwMode="auto">
          <a:xfrm>
            <a:off x="0" y="2519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418" name="Rectangle 12"/>
          <p:cNvSpPr>
            <a:spLocks noChangeArrowheads="1"/>
          </p:cNvSpPr>
          <p:nvPr/>
        </p:nvSpPr>
        <p:spPr bwMode="auto">
          <a:xfrm>
            <a:off x="0" y="2519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419" name="Rectangle 14"/>
          <p:cNvSpPr>
            <a:spLocks noChangeArrowheads="1"/>
          </p:cNvSpPr>
          <p:nvPr/>
        </p:nvSpPr>
        <p:spPr bwMode="auto">
          <a:xfrm>
            <a:off x="0" y="2492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graphicFrame>
        <p:nvGraphicFramePr>
          <p:cNvPr id="484519" name="Group 167"/>
          <p:cNvGraphicFramePr>
            <a:graphicFrameLocks noGrp="1"/>
          </p:cNvGraphicFramePr>
          <p:nvPr/>
        </p:nvGraphicFramePr>
        <p:xfrm>
          <a:off x="1692275" y="1989138"/>
          <a:ext cx="5327650" cy="3430589"/>
        </p:xfrm>
        <a:graphic>
          <a:graphicData uri="http://schemas.openxmlformats.org/drawingml/2006/table">
            <a:tbl>
              <a:tblPr/>
              <a:tblGrid>
                <a:gridCol w="1638300"/>
                <a:gridCol w="1231900"/>
                <a:gridCol w="1227138"/>
                <a:gridCol w="1230312"/>
              </a:tblGrid>
              <a:tr h="977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5.18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0.39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13.65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0.27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0.73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19.31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0.80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24.96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0.84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457" name="Rectangle 169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84520" name="Object 168"/>
          <p:cNvGraphicFramePr>
            <a:graphicFrameLocks noChangeAspect="1"/>
          </p:cNvGraphicFramePr>
          <p:nvPr/>
        </p:nvGraphicFramePr>
        <p:xfrm>
          <a:off x="3348038" y="5672138"/>
          <a:ext cx="316865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1" name="Equation" r:id="rId11" imgW="1485900" imgH="431800" progId="Equation.3">
                  <p:embed/>
                </p:oleObj>
              </mc:Choice>
              <mc:Fallback>
                <p:oleObj name="Equation" r:id="rId11" imgW="1485900" imgH="4318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5672138"/>
                        <a:ext cx="3168650" cy="9144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766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15888"/>
            <a:ext cx="7993063" cy="10080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sz="4000" b="1" dirty="0" smtClean="0">
                <a:solidFill>
                  <a:schemeClr val="accent2"/>
                </a:solidFill>
              </a:rPr>
              <a:t>Мере против Кавитације и Кавитационе </a:t>
            </a:r>
            <a:r>
              <a:rPr lang="sr-Cyrl-CS" sz="4000" b="1" dirty="0" smtClean="0">
                <a:solidFill>
                  <a:srgbClr val="FF0000"/>
                </a:solidFill>
              </a:rPr>
              <a:t>ерозије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31384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9552" y="1643050"/>
            <a:ext cx="8604448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0" indent="-274320">
              <a:spcAft>
                <a:spcPts val="1800"/>
              </a:spcAft>
              <a:buFont typeface="Arial" pitchFamily="34" charset="0"/>
              <a:buChar char="•"/>
            </a:pPr>
            <a:r>
              <a:rPr lang="sr-Latn-CS" sz="2800" dirty="0" smtClean="0"/>
              <a:t>Повећање притиска</a:t>
            </a:r>
            <a:r>
              <a:rPr lang="sr-Cyrl-RS" sz="2800" dirty="0" smtClean="0"/>
              <a:t> </a:t>
            </a:r>
            <a:r>
              <a:rPr lang="sr-Latn-CS" sz="2800" dirty="0" smtClean="0"/>
              <a:t>у пресеку, преко смањења брзина</a:t>
            </a:r>
            <a:r>
              <a:rPr lang="sr-Cyrl-RS" sz="2800" dirty="0" smtClean="0"/>
              <a:t> </a:t>
            </a:r>
            <a:r>
              <a:rPr lang="en-US" sz="2800" dirty="0" smtClean="0"/>
              <a:t>– “</a:t>
            </a:r>
            <a:r>
              <a:rPr lang="sr-Latn-CS" sz="2800" dirty="0" smtClean="0">
                <a:solidFill>
                  <a:schemeClr val="tx1"/>
                </a:solidFill>
              </a:rPr>
              <a:t>пригушење</a:t>
            </a:r>
            <a:r>
              <a:rPr lang="en-US" sz="2800" dirty="0" smtClean="0"/>
              <a:t>”</a:t>
            </a:r>
            <a:r>
              <a:rPr lang="sr-Cyrl-RS" sz="2800" dirty="0" smtClean="0"/>
              <a:t>.</a:t>
            </a:r>
            <a:r>
              <a:rPr lang="en-US" sz="2800" dirty="0" smtClean="0"/>
              <a:t> </a:t>
            </a:r>
            <a:endParaRPr lang="sr-Cyrl-RS" sz="2800" dirty="0" smtClean="0"/>
          </a:p>
          <a:p>
            <a:pPr marL="274320" lvl="0" indent="-274320">
              <a:spcAft>
                <a:spcPts val="1800"/>
              </a:spcAft>
              <a:buFont typeface="Arial" pitchFamily="34" charset="0"/>
              <a:buChar char="•"/>
            </a:pPr>
            <a:r>
              <a:rPr lang="sr-Latn-CS" sz="2800" dirty="0" smtClean="0"/>
              <a:t>Примена </a:t>
            </a:r>
            <a:r>
              <a:rPr lang="sr-Latn-CS" sz="2800" dirty="0">
                <a:solidFill>
                  <a:schemeClr val="tx1"/>
                </a:solidFill>
              </a:rPr>
              <a:t>глатких</a:t>
            </a:r>
            <a:r>
              <a:rPr lang="sr-Latn-CS" sz="2800" dirty="0"/>
              <a:t> </a:t>
            </a:r>
            <a:r>
              <a:rPr lang="sr-Latn-CS" sz="2800" dirty="0" smtClean="0"/>
              <a:t>и</a:t>
            </a:r>
            <a:r>
              <a:rPr lang="sr-Cyrl-RS" sz="2800" dirty="0" smtClean="0"/>
              <a:t> </a:t>
            </a:r>
            <a:r>
              <a:rPr lang="en-US" sz="2800" dirty="0" smtClean="0">
                <a:sym typeface="Symbol"/>
              </a:rPr>
              <a:t></a:t>
            </a:r>
            <a:r>
              <a:rPr lang="sr-Cyrl-RS" sz="2800" dirty="0" smtClean="0">
                <a:sym typeface="Symbol"/>
              </a:rPr>
              <a:t> </a:t>
            </a:r>
            <a:r>
              <a:rPr lang="sr-Latn-CS" sz="2800" dirty="0" smtClean="0"/>
              <a:t>или </a:t>
            </a:r>
            <a:r>
              <a:rPr lang="sr-Latn-CS" sz="2800" dirty="0">
                <a:solidFill>
                  <a:schemeClr val="tx1"/>
                </a:solidFill>
              </a:rPr>
              <a:t>високо отпорних </a:t>
            </a:r>
            <a:r>
              <a:rPr lang="sr-Latn-CS" sz="2800" dirty="0"/>
              <a:t>материјала</a:t>
            </a:r>
            <a:r>
              <a:rPr lang="en-US" sz="2800" dirty="0"/>
              <a:t> </a:t>
            </a:r>
            <a:r>
              <a:rPr lang="sr-Latn-CS" sz="2800" dirty="0" smtClean="0"/>
              <a:t>на месту ерозиј</a:t>
            </a:r>
            <a:r>
              <a:rPr lang="sr-Cyrl-RS" sz="2800" dirty="0" smtClean="0"/>
              <a:t>е </a:t>
            </a:r>
            <a:r>
              <a:rPr lang="en-US" sz="2800" dirty="0" smtClean="0"/>
              <a:t>(</a:t>
            </a:r>
            <a:r>
              <a:rPr lang="sr-Latn-CS" sz="2800" dirty="0" smtClean="0"/>
              <a:t>епокси</a:t>
            </a:r>
            <a:r>
              <a:rPr lang="sr-Cyrl-RS" sz="2800" dirty="0" smtClean="0"/>
              <a:t>д</a:t>
            </a:r>
            <a:r>
              <a:rPr lang="sr-Cyrl-CS" sz="2800" dirty="0" smtClean="0"/>
              <a:t>ни </a:t>
            </a:r>
            <a:r>
              <a:rPr lang="sr-Latn-CS" sz="2800" dirty="0" smtClean="0"/>
              <a:t>премаз</a:t>
            </a:r>
            <a:r>
              <a:rPr lang="sr-Cyrl-RS" sz="2800" dirty="0" smtClean="0"/>
              <a:t>и</a:t>
            </a:r>
            <a:r>
              <a:rPr lang="en-US" sz="2800" dirty="0" smtClean="0"/>
              <a:t>, </a:t>
            </a:r>
            <a:r>
              <a:rPr lang="sr-Latn-CS" sz="2800" dirty="0" smtClean="0"/>
              <a:t>полиуретанск</a:t>
            </a:r>
            <a:r>
              <a:rPr lang="sr-Cyrl-RS" sz="2800" dirty="0" smtClean="0"/>
              <a:t>е</a:t>
            </a:r>
            <a:r>
              <a:rPr lang="sr-Latn-CS" sz="2800" dirty="0" smtClean="0"/>
              <a:t> смол</a:t>
            </a:r>
            <a:r>
              <a:rPr lang="sr-Cyrl-RS" sz="2800" dirty="0" smtClean="0"/>
              <a:t>е</a:t>
            </a:r>
            <a:r>
              <a:rPr lang="en-US" sz="2800" dirty="0" smtClean="0"/>
              <a:t>, </a:t>
            </a:r>
            <a:r>
              <a:rPr lang="sr-Latn-CS" sz="2800" dirty="0" smtClean="0"/>
              <a:t>челичн</a:t>
            </a:r>
            <a:r>
              <a:rPr lang="sr-Cyrl-RS" sz="2800" dirty="0" smtClean="0"/>
              <a:t>е</a:t>
            </a:r>
            <a:r>
              <a:rPr lang="sr-Latn-CS" sz="2800" dirty="0" smtClean="0"/>
              <a:t> облог</a:t>
            </a:r>
            <a:r>
              <a:rPr lang="sr-Cyrl-RS" sz="2800" dirty="0" smtClean="0"/>
              <a:t>е</a:t>
            </a:r>
            <a:r>
              <a:rPr lang="en-US" sz="2800" dirty="0" smtClean="0"/>
              <a:t>).</a:t>
            </a:r>
            <a:endParaRPr lang="en-US" sz="2800" dirty="0"/>
          </a:p>
          <a:p>
            <a:pPr marL="274320" lvl="0" indent="-274320">
              <a:spcAft>
                <a:spcPts val="1800"/>
              </a:spcAft>
              <a:buFont typeface="Arial" pitchFamily="34" charset="0"/>
              <a:buChar char="•"/>
            </a:pPr>
            <a:r>
              <a:rPr lang="sr-Latn-CS" sz="2800" dirty="0">
                <a:solidFill>
                  <a:schemeClr val="tx1"/>
                </a:solidFill>
              </a:rPr>
              <a:t>Аерација</a:t>
            </a:r>
            <a:r>
              <a:rPr lang="en-US" sz="2800" dirty="0"/>
              <a:t> </a:t>
            </a:r>
            <a:r>
              <a:rPr lang="sr-Latn-CS" sz="2800" dirty="0" smtClean="0"/>
              <a:t>тока </a:t>
            </a:r>
            <a:r>
              <a:rPr lang="sr-Latn-CS" sz="2800" dirty="0"/>
              <a:t>узводно од потенцијалног места </a:t>
            </a:r>
            <a:r>
              <a:rPr lang="sr-Latn-CS" sz="2800" dirty="0" smtClean="0"/>
              <a:t>ерозије</a:t>
            </a:r>
            <a:r>
              <a:rPr lang="en-US" sz="2800" dirty="0" smtClean="0"/>
              <a:t>. </a:t>
            </a:r>
            <a:endParaRPr lang="en-US" sz="2800" dirty="0"/>
          </a:p>
          <a:p>
            <a:pPr>
              <a:spcAft>
                <a:spcPts val="1800"/>
              </a:spcAft>
            </a:pPr>
            <a:endParaRPr lang="en-US" sz="18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6702024"/>
              </p:ext>
            </p:extLst>
          </p:nvPr>
        </p:nvGraphicFramePr>
        <p:xfrm>
          <a:off x="1643042" y="2786058"/>
          <a:ext cx="5397517" cy="937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6" name="Equation" r:id="rId3" imgW="2235200" imgH="393700" progId="Equation.3">
                  <p:embed/>
                </p:oleObj>
              </mc:Choice>
              <mc:Fallback>
                <p:oleObj name="Equation" r:id="rId3" imgW="2235200" imgH="3937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786058"/>
                        <a:ext cx="5397517" cy="93798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218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476250"/>
            <a:ext cx="7772400" cy="865188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Потопљеност скока у базену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134147" name="Picture 5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875" y="2420938"/>
            <a:ext cx="87852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931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351837" cy="6096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Хидраулички прорачун базена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18438" name="Picture 5" descr="Sl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774700"/>
            <a:ext cx="5832475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0" y="3167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8434" name="Object 6"/>
          <p:cNvGraphicFramePr>
            <a:graphicFrameLocks noChangeAspect="1"/>
          </p:cNvGraphicFramePr>
          <p:nvPr/>
        </p:nvGraphicFramePr>
        <p:xfrm>
          <a:off x="3132138" y="4141788"/>
          <a:ext cx="3600450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5" name="Equation" r:id="rId4" imgW="2184400" imgH="520700" progId="Equation.3">
                  <p:embed/>
                </p:oleObj>
              </mc:Choice>
              <mc:Fallback>
                <p:oleObj name="Equation" r:id="rId4" imgW="2184400" imgH="5207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4141788"/>
                        <a:ext cx="3600450" cy="865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0" name="Rectangle 9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8435" name="Object 8"/>
          <p:cNvGraphicFramePr>
            <a:graphicFrameLocks noChangeAspect="1"/>
          </p:cNvGraphicFramePr>
          <p:nvPr/>
        </p:nvGraphicFramePr>
        <p:xfrm>
          <a:off x="3132138" y="5200650"/>
          <a:ext cx="1965325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6" name="Equation" r:id="rId6" imgW="1193282" imgH="406224" progId="Equation.3">
                  <p:embed/>
                </p:oleObj>
              </mc:Choice>
              <mc:Fallback>
                <p:oleObj name="Equation" r:id="rId6" imgW="1193282" imgH="406224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5200650"/>
                        <a:ext cx="1965325" cy="676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1" name="Rectangle 11"/>
          <p:cNvSpPr>
            <a:spLocks noChangeArrowheads="1"/>
          </p:cNvSpPr>
          <p:nvPr/>
        </p:nvSpPr>
        <p:spPr bwMode="auto">
          <a:xfrm>
            <a:off x="3419475" y="4508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8436" name="Object 10"/>
          <p:cNvGraphicFramePr>
            <a:graphicFrameLocks noChangeAspect="1"/>
          </p:cNvGraphicFramePr>
          <p:nvPr/>
        </p:nvGraphicFramePr>
        <p:xfrm>
          <a:off x="3132138" y="6091238"/>
          <a:ext cx="1497012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7" name="Equation" r:id="rId8" imgW="901309" imgH="215806" progId="Equation.3">
                  <p:embed/>
                </p:oleObj>
              </mc:Choice>
              <mc:Fallback>
                <p:oleObj name="Equation" r:id="rId8" imgW="901309" imgH="215806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6091238"/>
                        <a:ext cx="1497012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309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76250"/>
            <a:ext cx="7772400" cy="865188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Разделни зид базена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135171" name="Picture 4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349500"/>
            <a:ext cx="8424863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078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81075"/>
            <a:ext cx="2735263" cy="609600"/>
          </a:xfrm>
        </p:spPr>
        <p:txBody>
          <a:bodyPr/>
          <a:lstStyle/>
          <a:p>
            <a:pPr eaLnBrk="1" hangingPunct="1"/>
            <a:r>
              <a:rPr lang="sr-Cyrl-CS" sz="3200" b="1" smtClean="0">
                <a:solidFill>
                  <a:schemeClr val="accent2"/>
                </a:solidFill>
              </a:rPr>
              <a:t>Хидраулички скок</a:t>
            </a:r>
            <a:r>
              <a:rPr lang="en-US" sz="3200" b="1" smtClean="0">
                <a:solidFill>
                  <a:schemeClr val="accent2"/>
                </a:solidFill>
              </a:rPr>
              <a:t> </a:t>
            </a:r>
            <a:r>
              <a:rPr lang="sr-Cyrl-CS" sz="3200" b="1" smtClean="0">
                <a:solidFill>
                  <a:schemeClr val="accent2"/>
                </a:solidFill>
              </a:rPr>
              <a:t>- типови</a:t>
            </a:r>
            <a:r>
              <a:rPr lang="en-US" b="1" smtClean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136195" name="Picture 3" descr="hidraulicki skok tipovi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188913"/>
            <a:ext cx="6626225" cy="636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120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275" y="692150"/>
            <a:ext cx="5508625" cy="609600"/>
          </a:xfrm>
        </p:spPr>
        <p:txBody>
          <a:bodyPr/>
          <a:lstStyle/>
          <a:p>
            <a:pPr eaLnBrk="1" hangingPunct="1"/>
            <a:r>
              <a:rPr lang="sr-Cyrl-CS" sz="3200" b="1" smtClean="0">
                <a:solidFill>
                  <a:schemeClr val="accent2"/>
                </a:solidFill>
              </a:rPr>
              <a:t>Хидраулички скок</a:t>
            </a:r>
            <a:r>
              <a:rPr lang="en-US" sz="3200" b="1" smtClean="0">
                <a:solidFill>
                  <a:schemeClr val="accent2"/>
                </a:solidFill>
              </a:rPr>
              <a:t> </a:t>
            </a:r>
            <a:r>
              <a:rPr lang="sr-Cyrl-CS" sz="3200" b="1" smtClean="0">
                <a:solidFill>
                  <a:schemeClr val="accent2"/>
                </a:solidFill>
              </a:rPr>
              <a:t>- типови</a:t>
            </a:r>
            <a:r>
              <a:rPr lang="en-US" b="1" smtClean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137219" name="Picture 3" descr="Hidraulicki skok tipovi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700213"/>
            <a:ext cx="824865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589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accent2"/>
                </a:solidFill>
              </a:rPr>
              <a:t>USBR II</a:t>
            </a:r>
            <a:r>
              <a:rPr lang="sr-Cyrl-CS" b="1" smtClean="0">
                <a:solidFill>
                  <a:schemeClr val="accent2"/>
                </a:solidFill>
              </a:rPr>
              <a:t> умирујући базен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138243" name="Picture 4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9138"/>
            <a:ext cx="8964613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037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chemeClr val="accent2"/>
                </a:solidFill>
              </a:rPr>
              <a:t>USBR III </a:t>
            </a:r>
            <a:r>
              <a:rPr lang="sr-Cyrl-CS" b="1" smtClean="0">
                <a:solidFill>
                  <a:schemeClr val="accent2"/>
                </a:solidFill>
              </a:rPr>
              <a:t> умирујући базен</a:t>
            </a:r>
          </a:p>
        </p:txBody>
      </p:sp>
      <p:pic>
        <p:nvPicPr>
          <p:cNvPr id="139267" name="Picture 4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2632075"/>
            <a:ext cx="8928100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345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chemeClr val="accent2"/>
                </a:solidFill>
              </a:rPr>
              <a:t>USBR III </a:t>
            </a:r>
            <a:r>
              <a:rPr lang="sr-Cyrl-CS" b="1" smtClean="0">
                <a:solidFill>
                  <a:schemeClr val="accent2"/>
                </a:solidFill>
              </a:rPr>
              <a:t> умирујући базен</a:t>
            </a:r>
          </a:p>
        </p:txBody>
      </p:sp>
      <p:pic>
        <p:nvPicPr>
          <p:cNvPr id="140291" name="Picture 3" descr="OCF - CH F17t15"/>
          <p:cNvPicPr>
            <a:picLocks noChangeAspect="1" noChangeArrowheads="1"/>
          </p:cNvPicPr>
          <p:nvPr/>
        </p:nvPicPr>
        <p:blipFill>
          <a:blip r:embed="rId2" cstate="print">
            <a:lum bright="9000" contrast="33000"/>
          </a:blip>
          <a:srcRect/>
          <a:stretch>
            <a:fillRect/>
          </a:stretch>
        </p:blipFill>
        <p:spPr bwMode="auto">
          <a:xfrm>
            <a:off x="190500" y="2209800"/>
            <a:ext cx="87630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979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Базен бране </a:t>
            </a:r>
            <a:r>
              <a:rPr lang="en-US" b="1" smtClean="0">
                <a:solidFill>
                  <a:schemeClr val="accent2"/>
                </a:solidFill>
              </a:rPr>
              <a:t>McNary</a:t>
            </a:r>
            <a:endParaRPr lang="sr-Cyrl-CS" b="1" smtClean="0">
              <a:solidFill>
                <a:schemeClr val="accent2"/>
              </a:solidFill>
            </a:endParaRPr>
          </a:p>
        </p:txBody>
      </p:sp>
      <p:pic>
        <p:nvPicPr>
          <p:cNvPr id="141315" name="Picture 4" descr="Zubi smaknuti u dva reda Brana McNary"/>
          <p:cNvPicPr>
            <a:picLocks noChangeAspect="1" noChangeArrowheads="1"/>
          </p:cNvPicPr>
          <p:nvPr/>
        </p:nvPicPr>
        <p:blipFill>
          <a:blip r:embed="rId2" cstate="print">
            <a:lum bright="7000" contrast="20000"/>
          </a:blip>
          <a:srcRect/>
          <a:stretch>
            <a:fillRect/>
          </a:stretch>
        </p:blipFill>
        <p:spPr bwMode="auto">
          <a:xfrm>
            <a:off x="1042988" y="1484313"/>
            <a:ext cx="7129462" cy="480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010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Базен бране </a:t>
            </a:r>
            <a:r>
              <a:rPr lang="sl-SI" b="1" smtClean="0">
                <a:solidFill>
                  <a:schemeClr val="accent2"/>
                </a:solidFill>
              </a:rPr>
              <a:t>Norfolc</a:t>
            </a:r>
            <a:endParaRPr lang="sr-Cyrl-CS" b="1" smtClean="0">
              <a:solidFill>
                <a:schemeClr val="accent2"/>
              </a:solidFill>
            </a:endParaRPr>
          </a:p>
        </p:txBody>
      </p:sp>
      <p:pic>
        <p:nvPicPr>
          <p:cNvPr id="142339" name="Picture 4" descr="Zubi Stepensasti Brana Norfolk"/>
          <p:cNvPicPr>
            <a:picLocks noChangeAspect="1" noChangeArrowheads="1"/>
          </p:cNvPicPr>
          <p:nvPr/>
        </p:nvPicPr>
        <p:blipFill>
          <a:blip r:embed="rId2" cstate="print">
            <a:lum bright="12000" contrast="36000"/>
          </a:blip>
          <a:srcRect/>
          <a:stretch>
            <a:fillRect/>
          </a:stretch>
        </p:blipFill>
        <p:spPr bwMode="auto">
          <a:xfrm>
            <a:off x="1258888" y="1484313"/>
            <a:ext cx="7127875" cy="503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494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424863" cy="1295400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4000" b="1" smtClean="0">
                <a:solidFill>
                  <a:schemeClr val="accent2"/>
                </a:solidFill>
              </a:rPr>
              <a:t>Концентрација ваздуха по дубини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19811" name="Picture 3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484313"/>
            <a:ext cx="6056313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188913"/>
            <a:ext cx="8928100" cy="792162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Силе у базену са средишним блоком</a:t>
            </a:r>
          </a:p>
        </p:txBody>
      </p:sp>
      <p:pic>
        <p:nvPicPr>
          <p:cNvPr id="19463" name="Picture 5" descr="Sl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412875"/>
            <a:ext cx="8893175" cy="494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Rectangle 7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90822" name="Object 6"/>
          <p:cNvGraphicFramePr>
            <a:graphicFrameLocks noChangeAspect="1"/>
          </p:cNvGraphicFramePr>
          <p:nvPr/>
        </p:nvGraphicFramePr>
        <p:xfrm>
          <a:off x="3995738" y="1412875"/>
          <a:ext cx="2755900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2" name="Equation" r:id="rId4" imgW="1688367" imgH="203112" progId="Equation.3">
                  <p:embed/>
                </p:oleObj>
              </mc:Choice>
              <mc:Fallback>
                <p:oleObj name="Equation" r:id="rId4" imgW="1688367" imgH="203112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1412875"/>
                        <a:ext cx="2755900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90824" name="Object 8"/>
          <p:cNvGraphicFramePr>
            <a:graphicFrameLocks noChangeAspect="1"/>
          </p:cNvGraphicFramePr>
          <p:nvPr/>
        </p:nvGraphicFramePr>
        <p:xfrm>
          <a:off x="3995738" y="1916113"/>
          <a:ext cx="4764087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3" name="Equation" r:id="rId6" imgW="2921000" imgH="381000" progId="Equation.3">
                  <p:embed/>
                </p:oleObj>
              </mc:Choice>
              <mc:Fallback>
                <p:oleObj name="Equation" r:id="rId6" imgW="2921000" imgH="381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1916113"/>
                        <a:ext cx="4764087" cy="620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6" name="Rectangle 11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90826" name="Object 10"/>
          <p:cNvGraphicFramePr>
            <a:graphicFrameLocks noChangeAspect="1"/>
          </p:cNvGraphicFramePr>
          <p:nvPr/>
        </p:nvGraphicFramePr>
        <p:xfrm>
          <a:off x="3995738" y="2892425"/>
          <a:ext cx="4321175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4" name="Equation" r:id="rId8" imgW="2094591" imgH="406224" progId="Equation.3">
                  <p:embed/>
                </p:oleObj>
              </mc:Choice>
              <mc:Fallback>
                <p:oleObj name="Equation" r:id="rId8" imgW="2094591" imgH="406224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2892425"/>
                        <a:ext cx="4321175" cy="8445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7" name="Rectangle 13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90828" name="Object 12"/>
          <p:cNvGraphicFramePr>
            <a:graphicFrameLocks noChangeAspect="1"/>
          </p:cNvGraphicFramePr>
          <p:nvPr/>
        </p:nvGraphicFramePr>
        <p:xfrm>
          <a:off x="4284663" y="1125538"/>
          <a:ext cx="3600450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5" name="Equation" r:id="rId10" imgW="1752600" imgH="381000" progId="Equation.3">
                  <p:embed/>
                </p:oleObj>
              </mc:Choice>
              <mc:Fallback>
                <p:oleObj name="Equation" r:id="rId10" imgW="1752600" imgH="3810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1125538"/>
                        <a:ext cx="3600450" cy="78263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89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0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0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90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90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0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0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0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0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0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0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260350"/>
            <a:ext cx="8785225" cy="11430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Невоље са блоковима – зубима </a:t>
            </a:r>
            <a:br>
              <a:rPr lang="sr-Cyrl-CS" b="1" smtClean="0">
                <a:solidFill>
                  <a:schemeClr val="accent2"/>
                </a:solidFill>
              </a:rPr>
            </a:br>
            <a:r>
              <a:rPr lang="sr-Cyrl-CS" b="1" smtClean="0">
                <a:solidFill>
                  <a:schemeClr val="accent2"/>
                </a:solidFill>
              </a:rPr>
              <a:t>Пулзације притисака</a:t>
            </a:r>
          </a:p>
        </p:txBody>
      </p:sp>
      <p:pic>
        <p:nvPicPr>
          <p:cNvPr id="281603" name="Picture 3" descr="Slapisni zub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989138"/>
            <a:ext cx="845820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1605" name="Picture 5" descr="Sl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8400" y="3068638"/>
            <a:ext cx="3960813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749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81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1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1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1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11430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Невоље са блоковима – кавитација </a:t>
            </a:r>
            <a:br>
              <a:rPr lang="sr-Cyrl-CS" b="1" smtClean="0">
                <a:solidFill>
                  <a:schemeClr val="accent2"/>
                </a:solidFill>
              </a:rPr>
            </a:br>
            <a:r>
              <a:rPr lang="sr-Cyrl-CS" b="1" smtClean="0">
                <a:solidFill>
                  <a:schemeClr val="accent2"/>
                </a:solidFill>
              </a:rPr>
              <a:t>Брана </a:t>
            </a:r>
            <a:r>
              <a:rPr lang="sl-SI" b="1" smtClean="0">
                <a:solidFill>
                  <a:schemeClr val="accent2"/>
                </a:solidFill>
              </a:rPr>
              <a:t>Bonneville</a:t>
            </a:r>
            <a:r>
              <a:rPr lang="sr-Cyrl-CS" b="1" smtClean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144387" name="Picture 5" descr="Zubi Ostecenja Brana Bonneville"/>
          <p:cNvPicPr>
            <a:picLocks noChangeAspect="1" noChangeArrowheads="1"/>
          </p:cNvPicPr>
          <p:nvPr/>
        </p:nvPicPr>
        <p:blipFill>
          <a:blip r:embed="rId2" cstate="print">
            <a:lum bright="21000" contrast="22000"/>
          </a:blip>
          <a:srcRect/>
          <a:stretch>
            <a:fillRect/>
          </a:stretch>
        </p:blipFill>
        <p:spPr bwMode="auto">
          <a:xfrm>
            <a:off x="1116013" y="2097088"/>
            <a:ext cx="6192837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480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936625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Суперкавитациони  блокови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145411" name="Picture 4"/>
          <p:cNvPicPr>
            <a:picLocks noChangeAspect="1" noChangeArrowheads="1"/>
          </p:cNvPicPr>
          <p:nvPr/>
        </p:nvPicPr>
        <p:blipFill>
          <a:blip r:embed="rId2" cstate="print">
            <a:lum bright="17000" contrast="33000"/>
          </a:blip>
          <a:srcRect/>
          <a:stretch>
            <a:fillRect/>
          </a:stretch>
        </p:blipFill>
        <p:spPr bwMode="auto">
          <a:xfrm>
            <a:off x="971550" y="908050"/>
            <a:ext cx="7272338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3333" name="Picture 5"/>
          <p:cNvPicPr>
            <a:picLocks noChangeAspect="1" noChangeArrowheads="1"/>
          </p:cNvPicPr>
          <p:nvPr/>
        </p:nvPicPr>
        <p:blipFill>
          <a:blip r:embed="rId3" cstate="print">
            <a:lum bright="17000" contrast="10000"/>
          </a:blip>
          <a:srcRect/>
          <a:stretch>
            <a:fillRect/>
          </a:stretch>
        </p:blipFill>
        <p:spPr bwMode="auto">
          <a:xfrm>
            <a:off x="2771775" y="1125538"/>
            <a:ext cx="6192838" cy="351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057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3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3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404813"/>
            <a:ext cx="8928100" cy="935037"/>
          </a:xfrm>
        </p:spPr>
        <p:txBody>
          <a:bodyPr/>
          <a:lstStyle/>
          <a:p>
            <a:pPr eaLnBrk="1" hangingPunct="1"/>
            <a:r>
              <a:rPr lang="sr-Cyrl-CS" sz="4000" b="1" dirty="0" smtClean="0">
                <a:solidFill>
                  <a:schemeClr val="accent2"/>
                </a:solidFill>
              </a:rPr>
              <a:t>Критични услови за </a:t>
            </a:r>
            <a:br>
              <a:rPr lang="sr-Cyrl-CS" sz="4000" b="1" dirty="0" smtClean="0">
                <a:solidFill>
                  <a:schemeClr val="accent2"/>
                </a:solidFill>
              </a:rPr>
            </a:br>
            <a:r>
              <a:rPr lang="sr-Cyrl-CS" sz="4000" b="1" dirty="0" smtClean="0">
                <a:solidFill>
                  <a:schemeClr val="accent2"/>
                </a:solidFill>
              </a:rPr>
              <a:t>образовање скока у базену</a:t>
            </a:r>
            <a:r>
              <a:rPr lang="en-US" sz="4000" b="1" dirty="0" smtClean="0">
                <a:solidFill>
                  <a:schemeClr val="accent2"/>
                </a:solidFill>
              </a:rPr>
              <a:t/>
            </a:r>
            <a:br>
              <a:rPr lang="en-US" sz="4000" b="1" dirty="0" smtClean="0">
                <a:solidFill>
                  <a:schemeClr val="accent2"/>
                </a:solidFill>
              </a:rPr>
            </a:br>
            <a:r>
              <a:rPr lang="en-US" sz="4000" b="1" dirty="0" smtClean="0">
                <a:solidFill>
                  <a:schemeClr val="tx1"/>
                </a:solidFill>
              </a:rPr>
              <a:t>a) </a:t>
            </a:r>
            <a:r>
              <a:rPr lang="sr-Cyrl-RS" sz="4000" b="1" dirty="0" smtClean="0">
                <a:solidFill>
                  <a:schemeClr val="tx1"/>
                </a:solidFill>
              </a:rPr>
              <a:t>Уобичајен случај</a:t>
            </a:r>
            <a:endParaRPr lang="sr-Cyrl-CS" sz="4000" b="1" dirty="0" smtClean="0">
              <a:solidFill>
                <a:schemeClr val="tx1"/>
              </a:solidFill>
            </a:endParaRPr>
          </a:p>
        </p:txBody>
      </p:sp>
      <p:pic>
        <p:nvPicPr>
          <p:cNvPr id="4" name="Picture 3" descr="Sl 8.44 Kriticni uslovi za obrazovanje skoka uobicajeni uslov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266" y="2357430"/>
            <a:ext cx="8901890" cy="364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6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404813"/>
            <a:ext cx="8928100" cy="935037"/>
          </a:xfrm>
        </p:spPr>
        <p:txBody>
          <a:bodyPr/>
          <a:lstStyle/>
          <a:p>
            <a:pPr eaLnBrk="1" hangingPunct="1"/>
            <a:r>
              <a:rPr lang="sr-Cyrl-CS" sz="4000" b="1" dirty="0" smtClean="0">
                <a:solidFill>
                  <a:schemeClr val="accent2"/>
                </a:solidFill>
              </a:rPr>
              <a:t>Критични услови за </a:t>
            </a:r>
            <a:br>
              <a:rPr lang="sr-Cyrl-CS" sz="4000" b="1" dirty="0" smtClean="0">
                <a:solidFill>
                  <a:schemeClr val="accent2"/>
                </a:solidFill>
              </a:rPr>
            </a:br>
            <a:r>
              <a:rPr lang="sr-Cyrl-CS" sz="4000" b="1" dirty="0" smtClean="0">
                <a:solidFill>
                  <a:schemeClr val="accent2"/>
                </a:solidFill>
              </a:rPr>
              <a:t>образовање скока у базену</a:t>
            </a:r>
            <a:r>
              <a:rPr lang="en-US" sz="4000" b="1" dirty="0" smtClean="0">
                <a:solidFill>
                  <a:schemeClr val="accent2"/>
                </a:solidFill>
              </a:rPr>
              <a:t/>
            </a:r>
            <a:br>
              <a:rPr lang="en-US" sz="4000" b="1" dirty="0" smtClean="0">
                <a:solidFill>
                  <a:schemeClr val="accent2"/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>b)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r>
              <a:rPr lang="sr-Cyrl-RS" sz="4000" b="1" dirty="0" smtClean="0">
                <a:solidFill>
                  <a:schemeClr val="tx1"/>
                </a:solidFill>
              </a:rPr>
              <a:t>Нетипичан случај - </a:t>
            </a:r>
            <a:r>
              <a:rPr lang="sr-Cyrl-RS" sz="4000" b="1" dirty="0" smtClean="0">
                <a:solidFill>
                  <a:srgbClr val="FF0000"/>
                </a:solidFill>
              </a:rPr>
              <a:t>Погрешно</a:t>
            </a:r>
            <a:endParaRPr lang="sr-Cyrl-CS" sz="4000" b="1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 descr="Sl 8.44 Kriticni uslovi za obrazovanje skoka pogresno postavljeno d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3116"/>
            <a:ext cx="8657182" cy="365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6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15900" y="404813"/>
            <a:ext cx="8928100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C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Критични услови за </a:t>
            </a:r>
            <a:br>
              <a:rPr kumimoji="0" lang="sr-Cyrl-C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Cyrl-C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образовање скока у базену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c)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Cyrl-R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Нетипичан случај - </a:t>
            </a:r>
            <a:r>
              <a:rPr kumimoji="0" lang="sr-Cyrl-R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Исправно</a:t>
            </a:r>
            <a:endParaRPr kumimoji="0" lang="sr-Cyrl-CS" sz="40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Sl 8.44 Kriticni uslovi za obrazovanje sko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334" y="2214554"/>
            <a:ext cx="8628648" cy="364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6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2"/>
          <p:cNvSpPr txBox="1">
            <a:spLocks noChangeArrowheads="1"/>
          </p:cNvSpPr>
          <p:nvPr/>
        </p:nvSpPr>
        <p:spPr bwMode="auto">
          <a:xfrm>
            <a:off x="179388" y="-315913"/>
            <a:ext cx="8785225" cy="1768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sr-Cyrl-CS" sz="2400"/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sr-Cyrl-CS" sz="2800"/>
              <a:t>Различити меродавни протицаји за различите делове ЕО</a:t>
            </a:r>
            <a:r>
              <a:rPr lang="en-US"/>
              <a:t> – </a:t>
            </a:r>
            <a:r>
              <a:rPr lang="sr-Cyrl-CS" sz="2800"/>
              <a:t>Ипак,</a:t>
            </a:r>
            <a:r>
              <a:rPr lang="sr-Cyrl-CS"/>
              <a:t> треба бити опрезан</a:t>
            </a:r>
            <a:endParaRPr lang="en-US"/>
          </a:p>
        </p:txBody>
      </p:sp>
      <p:pic>
        <p:nvPicPr>
          <p:cNvPr id="147459" name="Picture 3" descr="Prelivanje brzotoka El Guapo 2 USBR 3"/>
          <p:cNvPicPr>
            <a:picLocks noChangeAspect="1" noChangeArrowheads="1"/>
          </p:cNvPicPr>
          <p:nvPr/>
        </p:nvPicPr>
        <p:blipFill>
          <a:blip r:embed="rId2" cstate="print">
            <a:lum bright="15000" contrast="15000"/>
          </a:blip>
          <a:srcRect/>
          <a:stretch>
            <a:fillRect/>
          </a:stretch>
        </p:blipFill>
        <p:spPr bwMode="auto">
          <a:xfrm>
            <a:off x="250825" y="1557338"/>
            <a:ext cx="5761038" cy="433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4836" name="Picture 4" descr="Prelivanjje iz Bazena El Guapo USBR 3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3059113" y="2060575"/>
            <a:ext cx="5761037" cy="432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4837" name="Picture 5" descr="Prelivanje brzotoka El Guapo USBR 3"/>
          <p:cNvPicPr>
            <a:picLocks noChangeAspect="1" noChangeArrowheads="1"/>
          </p:cNvPicPr>
          <p:nvPr/>
        </p:nvPicPr>
        <p:blipFill>
          <a:blip r:embed="rId4" cstate="print">
            <a:lum bright="15000" contrast="15000"/>
          </a:blip>
          <a:srcRect/>
          <a:stretch>
            <a:fillRect/>
          </a:stretch>
        </p:blipFill>
        <p:spPr bwMode="auto">
          <a:xfrm>
            <a:off x="1835150" y="1628775"/>
            <a:ext cx="6842125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47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4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4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4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4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115888"/>
            <a:ext cx="8928100" cy="503237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Динамички узгон</a:t>
            </a:r>
          </a:p>
        </p:txBody>
      </p:sp>
      <p:pic>
        <p:nvPicPr>
          <p:cNvPr id="20485" name="Picture 4" descr="Sl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413" y="1700213"/>
            <a:ext cx="8748713" cy="453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92869" name="Object 5"/>
          <p:cNvGraphicFramePr>
            <a:graphicFrameLocks noChangeAspect="1"/>
          </p:cNvGraphicFramePr>
          <p:nvPr/>
        </p:nvGraphicFramePr>
        <p:xfrm>
          <a:off x="611188" y="981075"/>
          <a:ext cx="69850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0" name="Equation" r:id="rId4" imgW="3200400" imgH="368300" progId="Equation.3">
                  <p:embed/>
                </p:oleObj>
              </mc:Choice>
              <mc:Fallback>
                <p:oleObj name="Equation" r:id="rId4" imgW="3200400" imgH="3683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981075"/>
                        <a:ext cx="6985000" cy="812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7" name="Rectangle 8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92871" name="Object 7"/>
          <p:cNvGraphicFramePr>
            <a:graphicFrameLocks noChangeAspect="1"/>
          </p:cNvGraphicFramePr>
          <p:nvPr/>
        </p:nvGraphicFramePr>
        <p:xfrm>
          <a:off x="1692275" y="836613"/>
          <a:ext cx="4356100" cy="120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1" name="Equation" r:id="rId6" imgW="1346200" imgH="368300" progId="Equation.3">
                  <p:embed/>
                </p:oleObj>
              </mc:Choice>
              <mc:Fallback>
                <p:oleObj name="Equation" r:id="rId6" imgW="1346200" imgH="3683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836613"/>
                        <a:ext cx="4356100" cy="120491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628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2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2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92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92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0"/>
            <a:ext cx="8928100" cy="503238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Узгон услед флуктуација притиска</a:t>
            </a:r>
          </a:p>
        </p:txBody>
      </p:sp>
      <p:sp>
        <p:nvSpPr>
          <p:cNvPr id="148483" name="Rectangle 4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84" name="Rectangle 6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48485" name="Picture 9" descr="crt din opterecenja slapista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179513"/>
            <a:ext cx="5132387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3466" name="Picture 10" descr="crt Din opterecenja slapista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0825" y="2265363"/>
            <a:ext cx="2020888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3467" name="Picture 11" descr="crt Din opterecenja slapista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2275" y="3987800"/>
            <a:ext cx="51879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3468" name="Picture 12" descr="crt Din opterecenja slapista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4564063"/>
            <a:ext cx="151447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04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3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3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3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3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3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3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424863" cy="1008062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4000" b="1" smtClean="0">
                <a:solidFill>
                  <a:schemeClr val="accent2"/>
                </a:solidFill>
              </a:rPr>
              <a:t>Аерација брзотока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20835" name="Picture 4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916113"/>
            <a:ext cx="8064500" cy="362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404813"/>
            <a:ext cx="8928100" cy="935037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Пражњење дренаже кроз отвор у узводном узпцу</a:t>
            </a:r>
          </a:p>
        </p:txBody>
      </p:sp>
      <p:pic>
        <p:nvPicPr>
          <p:cNvPr id="149507" name="Picture 4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470150"/>
            <a:ext cx="8785225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206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Подизање плоча на брани Карнафули</a:t>
            </a:r>
          </a:p>
        </p:txBody>
      </p:sp>
      <p:pic>
        <p:nvPicPr>
          <p:cNvPr id="150531" name="Picture 3" descr="Karnafuli 1"/>
          <p:cNvPicPr>
            <a:picLocks noChangeAspect="1" noChangeArrowheads="1"/>
          </p:cNvPicPr>
          <p:nvPr/>
        </p:nvPicPr>
        <p:blipFill>
          <a:blip r:embed="rId2" cstate="print">
            <a:lum bright="9000" contrast="20000"/>
          </a:blip>
          <a:srcRect/>
          <a:stretch>
            <a:fillRect/>
          </a:stretch>
        </p:blipFill>
        <p:spPr bwMode="auto">
          <a:xfrm>
            <a:off x="1714500" y="1981200"/>
            <a:ext cx="5715000" cy="466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293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15888"/>
            <a:ext cx="7772400" cy="936625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Подизање плоча на </a:t>
            </a:r>
            <a:r>
              <a:rPr lang="sl-SI" b="1" smtClean="0">
                <a:solidFill>
                  <a:schemeClr val="accent2"/>
                </a:solidFill>
              </a:rPr>
              <a:t>Waco</a:t>
            </a:r>
            <a:endParaRPr lang="sr-Cyrl-CS" b="1" smtClean="0">
              <a:solidFill>
                <a:schemeClr val="accent2"/>
              </a:solidFill>
            </a:endParaRPr>
          </a:p>
        </p:txBody>
      </p:sp>
      <p:pic>
        <p:nvPicPr>
          <p:cNvPr id="151555" name="Picture 5" descr="Erozija usled din uzgona Brana Waco a"/>
          <p:cNvPicPr>
            <a:picLocks noChangeAspect="1" noChangeArrowheads="1"/>
          </p:cNvPicPr>
          <p:nvPr/>
        </p:nvPicPr>
        <p:blipFill>
          <a:blip r:embed="rId2" cstate="print">
            <a:lum bright="27000" contrast="37000"/>
          </a:blip>
          <a:srcRect/>
          <a:stretch>
            <a:fillRect/>
          </a:stretch>
        </p:blipFill>
        <p:spPr bwMode="auto">
          <a:xfrm>
            <a:off x="827088" y="1317625"/>
            <a:ext cx="7993062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6" name="Picture 4" descr="Erozija usled din uzgona Brana Wac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4941888"/>
            <a:ext cx="3032125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075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404813"/>
            <a:ext cx="8928100" cy="935037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Анкеровање базена</a:t>
            </a:r>
          </a:p>
        </p:txBody>
      </p:sp>
      <p:pic>
        <p:nvPicPr>
          <p:cNvPr id="152579" name="Picture 4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44675"/>
            <a:ext cx="864076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207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88913"/>
            <a:ext cx="7740650" cy="935037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accent2"/>
                </a:solidFill>
              </a:rPr>
              <a:t>ICOLD-</a:t>
            </a:r>
            <a:r>
              <a:rPr lang="sr-Cyrl-CS" b="1" smtClean="0">
                <a:solidFill>
                  <a:schemeClr val="accent2"/>
                </a:solidFill>
              </a:rPr>
              <a:t>ов Критеријум</a:t>
            </a:r>
          </a:p>
        </p:txBody>
      </p:sp>
      <p:sp>
        <p:nvSpPr>
          <p:cNvPr id="21508" name="Rectangle 6"/>
          <p:cNvSpPr>
            <a:spLocks noChangeArrowheads="1"/>
          </p:cNvSpPr>
          <p:nvPr/>
        </p:nvSpPr>
        <p:spPr bwMode="auto">
          <a:xfrm>
            <a:off x="755650" y="3579813"/>
            <a:ext cx="8208963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l-SI" sz="2800">
                <a:solidFill>
                  <a:srgbClr val="800000"/>
                </a:solidFill>
              </a:rPr>
              <a:t>b</a:t>
            </a:r>
            <a:r>
              <a:rPr lang="sr-Cyrl-CS" sz="2800">
                <a:solidFill>
                  <a:srgbClr val="800000"/>
                </a:solidFill>
              </a:rPr>
              <a:t>)</a:t>
            </a:r>
            <a:r>
              <a:rPr lang="sr-Cyrl-CS" sz="2800" i="1">
                <a:solidFill>
                  <a:srgbClr val="006600"/>
                </a:solidFill>
              </a:rPr>
              <a:t> </a:t>
            </a:r>
            <a:r>
              <a:rPr lang="sr-Latn-CS" sz="2800" i="1">
                <a:solidFill>
                  <a:srgbClr val="006600"/>
                </a:solidFill>
                <a:cs typeface="Times New Roman" pitchFamily="18" charset="0"/>
              </a:rPr>
              <a:t>Пун узгон</a:t>
            </a:r>
            <a:r>
              <a:rPr lang="en-US" sz="2800" i="1">
                <a:solidFill>
                  <a:srgbClr val="006600"/>
                </a:solidFill>
                <a:cs typeface="Times New Roman" pitchFamily="18" charset="0"/>
              </a:rPr>
              <a:t>,</a:t>
            </a:r>
            <a:r>
              <a:rPr lang="en-US" sz="2800" b="0" i="1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sr-Latn-CS" sz="2800" b="0"/>
              <a:t>претпостављајући да је </a:t>
            </a:r>
            <a:r>
              <a:rPr lang="sr-Latn-CS" sz="2800" i="1">
                <a:solidFill>
                  <a:srgbClr val="800000"/>
                </a:solidFill>
              </a:rPr>
              <a:t>базен пун</a:t>
            </a:r>
            <a:endParaRPr lang="sr-Cyrl-CS" sz="2800"/>
          </a:p>
          <a:p>
            <a:r>
              <a:rPr lang="en-US" sz="2800" i="1">
                <a:solidFill>
                  <a:srgbClr val="FF0000"/>
                </a:solidFill>
              </a:rPr>
              <a:t>+ </a:t>
            </a:r>
            <a:r>
              <a:rPr lang="sr-Latn-CS" sz="2800" i="1">
                <a:solidFill>
                  <a:srgbClr val="FF0000"/>
                </a:solidFill>
                <a:cs typeface="Times New Roman" pitchFamily="18" charset="0"/>
              </a:rPr>
              <a:t>флуктуациони додатак</a:t>
            </a:r>
            <a:r>
              <a:rPr lang="sr-Latn-CS" sz="2800" b="0">
                <a:solidFill>
                  <a:schemeClr val="tx1"/>
                </a:solidFill>
                <a:cs typeface="Times New Roman" pitchFamily="18" charset="0"/>
              </a:rPr>
              <a:t> који делује по </a:t>
            </a:r>
            <a:endParaRPr lang="sr-Cyrl-CS" sz="2800" b="0">
              <a:solidFill>
                <a:schemeClr val="tx1"/>
              </a:solidFill>
            </a:endParaRPr>
          </a:p>
          <a:p>
            <a:r>
              <a:rPr lang="sr-Latn-CS" sz="2800" b="0">
                <a:solidFill>
                  <a:schemeClr val="tx1"/>
                </a:solidFill>
                <a:cs typeface="Times New Roman" pitchFamily="18" charset="0"/>
              </a:rPr>
              <a:t>целој површини темељне плоче са вредношћу од</a:t>
            </a:r>
            <a:r>
              <a:rPr lang="en-US" sz="2800" b="0">
                <a:solidFill>
                  <a:schemeClr val="tx1"/>
                </a:solidFill>
                <a:cs typeface="Times New Roman" pitchFamily="18" charset="0"/>
              </a:rPr>
              <a:t>:</a:t>
            </a:r>
            <a:r>
              <a:rPr lang="sr-Latn-CS" sz="2800" b="0">
                <a:solidFill>
                  <a:schemeClr val="tx1"/>
                </a:solidFill>
                <a:cs typeface="Times New Roman" pitchFamily="18" charset="0"/>
              </a:rPr>
              <a:t> </a:t>
            </a:r>
          </a:p>
        </p:txBody>
      </p:sp>
      <p:graphicFrame>
        <p:nvGraphicFramePr>
          <p:cNvPr id="21506" name="Object 5"/>
          <p:cNvGraphicFramePr>
            <a:graphicFrameLocks noChangeAspect="1"/>
          </p:cNvGraphicFramePr>
          <p:nvPr/>
        </p:nvGraphicFramePr>
        <p:xfrm>
          <a:off x="3203575" y="5157788"/>
          <a:ext cx="208915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1" name="Equation" r:id="rId3" imgW="812447" imgH="418918" progId="Equation.3">
                  <p:embed/>
                </p:oleObj>
              </mc:Choice>
              <mc:Fallback>
                <p:oleObj name="Equation" r:id="rId3" imgW="812447" imgH="418918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5157788"/>
                        <a:ext cx="2089150" cy="10731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9" name="Rectangle 8"/>
          <p:cNvSpPr>
            <a:spLocks noChangeArrowheads="1"/>
          </p:cNvSpPr>
          <p:nvPr/>
        </p:nvSpPr>
        <p:spPr bwMode="auto">
          <a:xfrm>
            <a:off x="611188" y="1557338"/>
            <a:ext cx="81359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Cyrl-CS" sz="2800">
                <a:solidFill>
                  <a:srgbClr val="800000"/>
                </a:solidFill>
              </a:rPr>
              <a:t>а)</a:t>
            </a:r>
            <a:r>
              <a:rPr lang="sr-Cyrl-CS" sz="2800" i="1">
                <a:solidFill>
                  <a:srgbClr val="006600"/>
                </a:solidFill>
              </a:rPr>
              <a:t> </a:t>
            </a:r>
            <a:r>
              <a:rPr lang="sr-Latn-CS" sz="2800" i="1">
                <a:solidFill>
                  <a:srgbClr val="006600"/>
                </a:solidFill>
              </a:rPr>
              <a:t>Пун узгон</a:t>
            </a:r>
            <a:r>
              <a:rPr lang="sr-Latn-CS" sz="2800" b="0"/>
              <a:t> од меродавне доње воде</a:t>
            </a:r>
            <a:r>
              <a:rPr lang="en-US" sz="2800" b="0"/>
              <a:t>, </a:t>
            </a:r>
            <a:r>
              <a:rPr lang="sr-Latn-CS" sz="2800" b="0"/>
              <a:t>претпостављајући да је </a:t>
            </a:r>
            <a:r>
              <a:rPr lang="sr-Latn-CS" sz="2800" i="1">
                <a:solidFill>
                  <a:srgbClr val="800000"/>
                </a:solidFill>
              </a:rPr>
              <a:t>базен потпуно празан</a:t>
            </a:r>
            <a:r>
              <a:rPr lang="en-US" sz="2800" b="0"/>
              <a:t>.</a:t>
            </a:r>
            <a:r>
              <a:rPr lang="en-US" sz="2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463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404813"/>
            <a:ext cx="8928100" cy="935037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Варијанте умирујућих базена</a:t>
            </a:r>
          </a:p>
        </p:txBody>
      </p:sp>
      <p:pic>
        <p:nvPicPr>
          <p:cNvPr id="153603" name="Picture 5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2205038"/>
            <a:ext cx="4319587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42" name="Picture 6" descr="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2492375"/>
            <a:ext cx="338455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746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5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5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587375"/>
          </a:xfrm>
        </p:spPr>
        <p:txBody>
          <a:bodyPr/>
          <a:lstStyle/>
          <a:p>
            <a:pPr eaLnBrk="1" hangingPunct="1"/>
            <a:r>
              <a:rPr lang="sr-Latn-CS" sz="4000" b="1" smtClean="0">
                <a:solidFill>
                  <a:schemeClr val="accent2"/>
                </a:solidFill>
              </a:rPr>
              <a:t>SAF</a:t>
            </a:r>
            <a:r>
              <a:rPr lang="sr-Cyrl-CS" sz="4000" b="1" smtClean="0">
                <a:solidFill>
                  <a:schemeClr val="accent2"/>
                </a:solidFill>
              </a:rPr>
              <a:t> умирујући базен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54627" name="Picture 3" descr="Umirujuci bazen SAF Henders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836613"/>
            <a:ext cx="8929688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746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587375"/>
          </a:xfrm>
        </p:spPr>
        <p:txBody>
          <a:bodyPr/>
          <a:lstStyle/>
          <a:p>
            <a:pPr eaLnBrk="1" hangingPunct="1"/>
            <a:r>
              <a:rPr lang="sr-Latn-CS" sz="4000" b="1" smtClean="0">
                <a:solidFill>
                  <a:schemeClr val="accent2"/>
                </a:solidFill>
              </a:rPr>
              <a:t>SAF</a:t>
            </a:r>
            <a:r>
              <a:rPr lang="sr-Cyrl-CS" sz="4000" b="1" smtClean="0">
                <a:solidFill>
                  <a:schemeClr val="accent2"/>
                </a:solidFill>
              </a:rPr>
              <a:t> умирујући базен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55651" name="Picture 4" descr="SAF Bazen"/>
          <p:cNvPicPr>
            <a:picLocks noChangeAspect="1" noChangeArrowheads="1"/>
          </p:cNvPicPr>
          <p:nvPr/>
        </p:nvPicPr>
        <p:blipFill>
          <a:blip r:embed="rId2" cstate="print">
            <a:lum bright="23000" contrast="22000"/>
          </a:blip>
          <a:srcRect/>
          <a:stretch>
            <a:fillRect/>
          </a:stretch>
        </p:blipFill>
        <p:spPr bwMode="auto">
          <a:xfrm>
            <a:off x="684213" y="1125538"/>
            <a:ext cx="7273925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89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990600"/>
            <a:ext cx="4419600" cy="5334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Двостепени Базен</a:t>
            </a:r>
          </a:p>
        </p:txBody>
      </p:sp>
      <p:pic>
        <p:nvPicPr>
          <p:cNvPr id="156675" name="Picture 5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681288"/>
            <a:ext cx="8713787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3652" name="Picture 4" descr="Odo - Japan"/>
          <p:cNvPicPr>
            <a:picLocks noChangeAspect="1" noChangeArrowheads="1"/>
          </p:cNvPicPr>
          <p:nvPr/>
        </p:nvPicPr>
        <p:blipFill>
          <a:blip r:embed="rId3" cstate="print">
            <a:lum bright="12000" contrast="13000"/>
          </a:blip>
          <a:srcRect/>
          <a:stretch>
            <a:fillRect/>
          </a:stretch>
        </p:blipFill>
        <p:spPr bwMode="auto">
          <a:xfrm>
            <a:off x="3733800" y="228600"/>
            <a:ext cx="5105400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3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3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777162" cy="620712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Заштита иза умирујућег базена</a:t>
            </a:r>
          </a:p>
        </p:txBody>
      </p:sp>
      <p:pic>
        <p:nvPicPr>
          <p:cNvPr id="157699" name="Picture 5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700213"/>
            <a:ext cx="4608513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66" name="Text Box 6"/>
          <p:cNvSpPr txBox="1">
            <a:spLocks noChangeArrowheads="1"/>
          </p:cNvSpPr>
          <p:nvPr/>
        </p:nvSpPr>
        <p:spPr bwMode="auto">
          <a:xfrm>
            <a:off x="1403350" y="4724400"/>
            <a:ext cx="1728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dc = 0.02 V</a:t>
            </a:r>
            <a:r>
              <a:rPr lang="en-US" sz="2000" baseline="-25000">
                <a:solidFill>
                  <a:srgbClr val="FF0000"/>
                </a:solidFill>
              </a:rPr>
              <a:t>SR</a:t>
            </a:r>
            <a:r>
              <a:rPr lang="en-US" sz="2000" baseline="3000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296967" name="Picture 7" descr="Sl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8900" y="2039938"/>
            <a:ext cx="4011613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8" name="Picture 8" descr="Sl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2088" y="4149725"/>
            <a:ext cx="3744912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704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6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6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6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0" y="1295400"/>
            <a:ext cx="4343400" cy="7620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Кавитација и аерација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21859" name="Picture 3" descr="Aeracija Crte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3573463"/>
            <a:ext cx="5643563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0" name="Picture 4" descr="Itaipu Preliv u pogonu"/>
          <p:cNvPicPr>
            <a:picLocks noChangeAspect="1" noChangeArrowheads="1"/>
          </p:cNvPicPr>
          <p:nvPr/>
        </p:nvPicPr>
        <p:blipFill>
          <a:blip r:embed="rId3" cstate="print">
            <a:lum bright="9000" contrast="24000"/>
          </a:blip>
          <a:srcRect/>
          <a:stretch>
            <a:fillRect/>
          </a:stretch>
        </p:blipFill>
        <p:spPr bwMode="auto">
          <a:xfrm>
            <a:off x="4643438" y="765175"/>
            <a:ext cx="3627437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7177087" cy="5334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Назубљени брзоток</a:t>
            </a:r>
          </a:p>
        </p:txBody>
      </p:sp>
      <p:pic>
        <p:nvPicPr>
          <p:cNvPr id="158723" name="Picture 6" descr="Nazubljeni brzotok"/>
          <p:cNvPicPr>
            <a:picLocks noChangeAspect="1" noChangeArrowheads="1"/>
          </p:cNvPicPr>
          <p:nvPr/>
        </p:nvPicPr>
        <p:blipFill>
          <a:blip r:embed="rId2" cstate="print">
            <a:lum bright="5000" contrast="24000"/>
          </a:blip>
          <a:srcRect/>
          <a:stretch>
            <a:fillRect/>
          </a:stretch>
        </p:blipFill>
        <p:spPr bwMode="auto">
          <a:xfrm>
            <a:off x="0" y="1557338"/>
            <a:ext cx="4679950" cy="40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4" name="Picture 5" descr="Nazubljen brzotok 1"/>
          <p:cNvPicPr>
            <a:picLocks noChangeAspect="1" noChangeArrowheads="1"/>
          </p:cNvPicPr>
          <p:nvPr/>
        </p:nvPicPr>
        <p:blipFill>
          <a:blip r:embed="rId3" cstate="print">
            <a:lum bright="14000" contrast="19000"/>
          </a:blip>
          <a:srcRect/>
          <a:stretch>
            <a:fillRect/>
          </a:stretch>
        </p:blipFill>
        <p:spPr bwMode="auto">
          <a:xfrm>
            <a:off x="4643438" y="2060575"/>
            <a:ext cx="4259262" cy="362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07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accent2"/>
                </a:solidFill>
              </a:rPr>
              <a:t>USBR</a:t>
            </a:r>
            <a:r>
              <a:rPr lang="sr-Cyrl-CS" b="1" smtClean="0">
                <a:solidFill>
                  <a:schemeClr val="accent2"/>
                </a:solidFill>
              </a:rPr>
              <a:t> базен </a:t>
            </a:r>
            <a:r>
              <a:rPr lang="sl-SI" b="1" smtClean="0">
                <a:solidFill>
                  <a:schemeClr val="accent2"/>
                </a:solidFill>
              </a:rPr>
              <a:t>VI “</a:t>
            </a:r>
            <a:r>
              <a:rPr lang="sr-Cyrl-CS" b="1" smtClean="0">
                <a:solidFill>
                  <a:schemeClr val="accent2"/>
                </a:solidFill>
              </a:rPr>
              <a:t>Кутија</a:t>
            </a:r>
            <a:r>
              <a:rPr lang="sl-SI" b="1" smtClean="0">
                <a:solidFill>
                  <a:schemeClr val="accent2"/>
                </a:solidFill>
              </a:rPr>
              <a:t>”</a:t>
            </a:r>
            <a:endParaRPr lang="sr-Cyrl-CS" b="1" smtClean="0">
              <a:solidFill>
                <a:schemeClr val="accent2"/>
              </a:solidFill>
            </a:endParaRPr>
          </a:p>
        </p:txBody>
      </p:sp>
      <p:pic>
        <p:nvPicPr>
          <p:cNvPr id="159747" name="Picture 4" descr="Sl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908050"/>
            <a:ext cx="5597525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322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68413"/>
            <a:ext cx="3132138" cy="7620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Кавитација и аерација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22883" name="Picture 3" descr="Aeratori - razni tipovi"/>
          <p:cNvPicPr>
            <a:picLocks noChangeAspect="1" noChangeArrowheads="1"/>
          </p:cNvPicPr>
          <p:nvPr/>
        </p:nvPicPr>
        <p:blipFill>
          <a:blip r:embed="rId2" cstate="print">
            <a:lum bright="9000" contrast="33000"/>
          </a:blip>
          <a:srcRect/>
          <a:stretch>
            <a:fillRect/>
          </a:stretch>
        </p:blipFill>
        <p:spPr bwMode="auto">
          <a:xfrm>
            <a:off x="3203575" y="-242888"/>
            <a:ext cx="540861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115888"/>
            <a:ext cx="6227763" cy="7620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Брзоток са аераторима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23907" name="Picture 5" descr="Aeracija gravitacione brane 1"/>
          <p:cNvPicPr>
            <a:picLocks noChangeAspect="1" noChangeArrowheads="1"/>
          </p:cNvPicPr>
          <p:nvPr/>
        </p:nvPicPr>
        <p:blipFill>
          <a:blip r:embed="rId2" cstate="print">
            <a:lum bright="9000" contrast="19000"/>
          </a:blip>
          <a:srcRect/>
          <a:stretch>
            <a:fillRect/>
          </a:stretch>
        </p:blipFill>
        <p:spPr bwMode="auto">
          <a:xfrm>
            <a:off x="900113" y="981075"/>
            <a:ext cx="7488237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4" descr="Aeracija gravitacione brane 3"/>
          <p:cNvPicPr>
            <a:picLocks noChangeAspect="1" noChangeArrowheads="1"/>
          </p:cNvPicPr>
          <p:nvPr/>
        </p:nvPicPr>
        <p:blipFill>
          <a:blip r:embed="rId2" cstate="print">
            <a:lum bright="14000" contrast="19000"/>
          </a:blip>
          <a:srcRect/>
          <a:stretch>
            <a:fillRect/>
          </a:stretch>
        </p:blipFill>
        <p:spPr bwMode="auto">
          <a:xfrm>
            <a:off x="4787900" y="692150"/>
            <a:ext cx="4194175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1" name="Picture 6" descr="Aeracija gravitacione brane 2"/>
          <p:cNvPicPr>
            <a:picLocks noChangeAspect="1" noChangeArrowheads="1"/>
          </p:cNvPicPr>
          <p:nvPr/>
        </p:nvPicPr>
        <p:blipFill>
          <a:blip r:embed="rId3" cstate="print">
            <a:lum bright="11000" contrast="16000"/>
          </a:blip>
          <a:srcRect/>
          <a:stretch>
            <a:fillRect/>
          </a:stretch>
        </p:blipFill>
        <p:spPr bwMode="auto">
          <a:xfrm>
            <a:off x="198438" y="765175"/>
            <a:ext cx="4157662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2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0"/>
            <a:ext cx="6227763" cy="7620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Брзоток са аераторима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115888"/>
            <a:ext cx="6227763" cy="7620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Брзоток са аераторима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25955" name="Picture 3" descr="Brzotok sa aeratorom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684213" y="908050"/>
            <a:ext cx="7704137" cy="577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6189</TotalTime>
  <Words>407</Words>
  <Application>Microsoft Office PowerPoint</Application>
  <PresentationFormat>On-screen Show (4:3)</PresentationFormat>
  <Paragraphs>96</Paragraphs>
  <Slides>51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Default Design</vt:lpstr>
      <vt:lpstr>Equation</vt:lpstr>
      <vt:lpstr>PowerPoint Presentation</vt:lpstr>
      <vt:lpstr>Мере против Кавитације и Кавитационе ерозије</vt:lpstr>
      <vt:lpstr>Концентрација ваздуха по дубини</vt:lpstr>
      <vt:lpstr>Аерација брзотока</vt:lpstr>
      <vt:lpstr>Кавитација и аерација</vt:lpstr>
      <vt:lpstr>Кавитација и аерација</vt:lpstr>
      <vt:lpstr>Брзоток са аераторима</vt:lpstr>
      <vt:lpstr>Брзоток са аераторима</vt:lpstr>
      <vt:lpstr>Брзоток са аераторима</vt:lpstr>
      <vt:lpstr>Брзоток са аераторима: Објекат и Модел</vt:lpstr>
      <vt:lpstr>Кавитација и аерација – Glen Canyon </vt:lpstr>
      <vt:lpstr>Расипање енергије дуж преливне бране</vt:lpstr>
      <vt:lpstr>Расипање енергије дуж брзотока</vt:lpstr>
      <vt:lpstr>Типови умиривача енергије</vt:lpstr>
      <vt:lpstr>Умирујући базен – слапиште </vt:lpstr>
      <vt:lpstr>Умирујући базен – слапиште </vt:lpstr>
      <vt:lpstr>Хидраулички скок</vt:lpstr>
      <vt:lpstr>Спрегнуте дубине у скоку</vt:lpstr>
      <vt:lpstr>Губитак енергије у скоку</vt:lpstr>
      <vt:lpstr>Потопљеност скока у базену</vt:lpstr>
      <vt:lpstr>Хидраулички прорачун базена</vt:lpstr>
      <vt:lpstr>Разделни зид базена</vt:lpstr>
      <vt:lpstr>Хидраулички скок - типови </vt:lpstr>
      <vt:lpstr>Хидраулички скок - типови </vt:lpstr>
      <vt:lpstr>USBR II умирујући базен</vt:lpstr>
      <vt:lpstr>USBR III  умирујући базен</vt:lpstr>
      <vt:lpstr>USBR III  умирујући базен</vt:lpstr>
      <vt:lpstr>Базен бране McNary</vt:lpstr>
      <vt:lpstr>Базен бране Norfolc</vt:lpstr>
      <vt:lpstr>Силе у базену са средишним блоком</vt:lpstr>
      <vt:lpstr>Невоље са блоковима – зубима  Пулзације притисака</vt:lpstr>
      <vt:lpstr>Невоље са блоковима – кавитација  Брана Bonneville </vt:lpstr>
      <vt:lpstr>Суперкавитациони  блокови</vt:lpstr>
      <vt:lpstr>Критични услови за  образовање скока у базену a) Уобичајен случај</vt:lpstr>
      <vt:lpstr>Критични услови за  образовање скока у базену b) Нетипичан случај - Погрешно</vt:lpstr>
      <vt:lpstr>PowerPoint Presentation</vt:lpstr>
      <vt:lpstr>PowerPoint Presentation</vt:lpstr>
      <vt:lpstr>Динамички узгон</vt:lpstr>
      <vt:lpstr>Узгон услед флуктуација притиска</vt:lpstr>
      <vt:lpstr>Пражњење дренаже кроз отвор у узводном узпцу</vt:lpstr>
      <vt:lpstr>Подизање плоча на брани Карнафули</vt:lpstr>
      <vt:lpstr>Подизање плоча на Waco</vt:lpstr>
      <vt:lpstr>Анкеровање базена</vt:lpstr>
      <vt:lpstr>ICOLD-ов Критеријум</vt:lpstr>
      <vt:lpstr>Варијанте умирујућих базена</vt:lpstr>
      <vt:lpstr>SAF умирујући базен</vt:lpstr>
      <vt:lpstr>SAF умирујући базен</vt:lpstr>
      <vt:lpstr>Двостепени Базен</vt:lpstr>
      <vt:lpstr>Заштита иза умирујућег базена</vt:lpstr>
      <vt:lpstr>Назубљени брзоток</vt:lpstr>
      <vt:lpstr>USBR базен VI “Кутија”</vt:lpstr>
    </vt:vector>
  </TitlesOfParts>
  <Company>Beli&amp;Ljuba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ЕВАКУАЦИЈА ВЕЛИКИХ ВОДА</dc:title>
  <dc:creator>Ljuba</dc:creator>
  <cp:lastModifiedBy>user</cp:lastModifiedBy>
  <cp:revision>280</cp:revision>
  <dcterms:created xsi:type="dcterms:W3CDTF">2003-02-08T13:16:46Z</dcterms:created>
  <dcterms:modified xsi:type="dcterms:W3CDTF">2021-10-22T12:24:36Z</dcterms:modified>
</cp:coreProperties>
</file>